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58" r:id="rId3"/>
  </p:sldMasterIdLst>
  <p:notesMasterIdLst>
    <p:notesMasterId r:id="rId5"/>
  </p:notesMasterIdLst>
  <p:handoutMasterIdLst>
    <p:handoutMasterId r:id="rId140"/>
  </p:handoutMasterIdLst>
  <p:sldIdLst>
    <p:sldId id="544" r:id="rId4"/>
    <p:sldId id="865" r:id="rId6"/>
    <p:sldId id="1026" r:id="rId7"/>
    <p:sldId id="1017" r:id="rId8"/>
    <p:sldId id="1018" r:id="rId9"/>
    <p:sldId id="921" r:id="rId10"/>
    <p:sldId id="923" r:id="rId11"/>
    <p:sldId id="973" r:id="rId12"/>
    <p:sldId id="974" r:id="rId13"/>
    <p:sldId id="975" r:id="rId14"/>
    <p:sldId id="976" r:id="rId15"/>
    <p:sldId id="925" r:id="rId16"/>
    <p:sldId id="1112" r:id="rId17"/>
    <p:sldId id="901" r:id="rId18"/>
    <p:sldId id="1000" r:id="rId19"/>
    <p:sldId id="903" r:id="rId20"/>
    <p:sldId id="904" r:id="rId21"/>
    <p:sldId id="927" r:id="rId22"/>
    <p:sldId id="1019" r:id="rId23"/>
    <p:sldId id="1020" r:id="rId24"/>
    <p:sldId id="1021" r:id="rId25"/>
    <p:sldId id="1022" r:id="rId26"/>
    <p:sldId id="1023" r:id="rId27"/>
    <p:sldId id="1024" r:id="rId28"/>
    <p:sldId id="1025" r:id="rId29"/>
    <p:sldId id="1001" r:id="rId30"/>
    <p:sldId id="1002" r:id="rId31"/>
    <p:sldId id="1004" r:id="rId32"/>
    <p:sldId id="1003" r:id="rId33"/>
    <p:sldId id="1005" r:id="rId34"/>
    <p:sldId id="876" r:id="rId35"/>
    <p:sldId id="929" r:id="rId36"/>
    <p:sldId id="931" r:id="rId37"/>
    <p:sldId id="932" r:id="rId38"/>
    <p:sldId id="937" r:id="rId39"/>
    <p:sldId id="938" r:id="rId40"/>
    <p:sldId id="939" r:id="rId41"/>
    <p:sldId id="940" r:id="rId42"/>
    <p:sldId id="914" r:id="rId43"/>
    <p:sldId id="1027" r:id="rId44"/>
    <p:sldId id="1028" r:id="rId45"/>
    <p:sldId id="1115" r:id="rId46"/>
    <p:sldId id="1113" r:id="rId47"/>
    <p:sldId id="1030" r:id="rId48"/>
    <p:sldId id="1071" r:id="rId49"/>
    <p:sldId id="1072" r:id="rId50"/>
    <p:sldId id="1073" r:id="rId51"/>
    <p:sldId id="1074" r:id="rId52"/>
    <p:sldId id="1075" r:id="rId53"/>
    <p:sldId id="1031" r:id="rId54"/>
    <p:sldId id="1084" r:id="rId55"/>
    <p:sldId id="1032" r:id="rId56"/>
    <p:sldId id="1033" r:id="rId57"/>
    <p:sldId id="1034" r:id="rId58"/>
    <p:sldId id="1035" r:id="rId59"/>
    <p:sldId id="1036" r:id="rId60"/>
    <p:sldId id="1037" r:id="rId61"/>
    <p:sldId id="1038" r:id="rId62"/>
    <p:sldId id="1039" r:id="rId63"/>
    <p:sldId id="1040" r:id="rId64"/>
    <p:sldId id="1041" r:id="rId65"/>
    <p:sldId id="1042" r:id="rId66"/>
    <p:sldId id="1043" r:id="rId67"/>
    <p:sldId id="1044" r:id="rId68"/>
    <p:sldId id="1045" r:id="rId69"/>
    <p:sldId id="1046" r:id="rId70"/>
    <p:sldId id="1047" r:id="rId71"/>
    <p:sldId id="1048" r:id="rId72"/>
    <p:sldId id="1049" r:id="rId73"/>
    <p:sldId id="1050" r:id="rId74"/>
    <p:sldId id="1051" r:id="rId75"/>
    <p:sldId id="1052" r:id="rId76"/>
    <p:sldId id="1083" r:id="rId77"/>
    <p:sldId id="1053" r:id="rId78"/>
    <p:sldId id="1054" r:id="rId79"/>
    <p:sldId id="1055" r:id="rId80"/>
    <p:sldId id="1056" r:id="rId81"/>
    <p:sldId id="1076" r:id="rId82"/>
    <p:sldId id="1057" r:id="rId83"/>
    <p:sldId id="1058" r:id="rId84"/>
    <p:sldId id="1077" r:id="rId85"/>
    <p:sldId id="1059" r:id="rId86"/>
    <p:sldId id="1060" r:id="rId87"/>
    <p:sldId id="1078" r:id="rId88"/>
    <p:sldId id="1234" r:id="rId89"/>
    <p:sldId id="1061" r:id="rId90"/>
    <p:sldId id="1079" r:id="rId91"/>
    <p:sldId id="1063" r:id="rId92"/>
    <p:sldId id="1066" r:id="rId93"/>
    <p:sldId id="1067" r:id="rId94"/>
    <p:sldId id="1068" r:id="rId95"/>
    <p:sldId id="1114" r:id="rId96"/>
    <p:sldId id="961" r:id="rId97"/>
    <p:sldId id="962" r:id="rId98"/>
    <p:sldId id="968" r:id="rId99"/>
    <p:sldId id="1080" r:id="rId100"/>
    <p:sldId id="1081" r:id="rId101"/>
    <p:sldId id="1085" r:id="rId102"/>
    <p:sldId id="1086" r:id="rId103"/>
    <p:sldId id="1087" r:id="rId104"/>
    <p:sldId id="1092" r:id="rId105"/>
    <p:sldId id="1093" r:id="rId106"/>
    <p:sldId id="1116" r:id="rId107"/>
    <p:sldId id="942" r:id="rId108"/>
    <p:sldId id="943" r:id="rId109"/>
    <p:sldId id="944" r:id="rId110"/>
    <p:sldId id="947" r:id="rId111"/>
    <p:sldId id="948" r:id="rId112"/>
    <p:sldId id="949" r:id="rId113"/>
    <p:sldId id="952" r:id="rId114"/>
    <p:sldId id="954" r:id="rId115"/>
    <p:sldId id="955" r:id="rId116"/>
    <p:sldId id="957" r:id="rId117"/>
    <p:sldId id="958" r:id="rId118"/>
    <p:sldId id="959" r:id="rId119"/>
    <p:sldId id="960" r:id="rId120"/>
    <p:sldId id="1108" r:id="rId121"/>
    <p:sldId id="1109" r:id="rId122"/>
    <p:sldId id="1110" r:id="rId123"/>
    <p:sldId id="1094" r:id="rId124"/>
    <p:sldId id="1095" r:id="rId125"/>
    <p:sldId id="1096" r:id="rId126"/>
    <p:sldId id="1097" r:id="rId127"/>
    <p:sldId id="1098" r:id="rId128"/>
    <p:sldId id="1099" r:id="rId129"/>
    <p:sldId id="1100" r:id="rId130"/>
    <p:sldId id="1104" r:id="rId131"/>
    <p:sldId id="1105" r:id="rId132"/>
    <p:sldId id="1106" r:id="rId133"/>
    <p:sldId id="1101" r:id="rId134"/>
    <p:sldId id="1091" r:id="rId135"/>
    <p:sldId id="1103" r:id="rId136"/>
    <p:sldId id="1102" r:id="rId137"/>
    <p:sldId id="1107" r:id="rId138"/>
    <p:sldId id="1111" r:id="rId13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66FF99"/>
    <a:srgbClr val="45A7D3"/>
    <a:srgbClr val="6DD5CB"/>
    <a:srgbClr val="0066FF"/>
    <a:srgbClr val="3399FF"/>
    <a:srgbClr val="0000FF"/>
    <a:srgbClr val="0000CC"/>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6" autoAdjust="0"/>
    <p:restoredTop sz="93641" autoAdjust="0"/>
  </p:normalViewPr>
  <p:slideViewPr>
    <p:cSldViewPr>
      <p:cViewPr varScale="1">
        <p:scale>
          <a:sx n="129" d="100"/>
          <a:sy n="129" d="100"/>
        </p:scale>
        <p:origin x="-102" y="-84"/>
      </p:cViewPr>
      <p:guideLst>
        <p:guide orient="horz" pos="2160"/>
        <p:guide pos="2880"/>
      </p:guideLst>
    </p:cSldViewPr>
  </p:slideViewPr>
  <p:outlineViewPr>
    <p:cViewPr>
      <p:scale>
        <a:sx n="33" d="100"/>
        <a:sy n="33" d="100"/>
      </p:scale>
      <p:origin x="0" y="4896"/>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7" d="100"/>
          <a:sy n="37" d="100"/>
        </p:scale>
        <p:origin x="-158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3" Type="http://schemas.openxmlformats.org/officeDocument/2006/relationships/tableStyles" Target="tableStyles.xml"/><Relationship Id="rId142" Type="http://schemas.openxmlformats.org/officeDocument/2006/relationships/viewProps" Target="viewProps.xml"/><Relationship Id="rId141" Type="http://schemas.openxmlformats.org/officeDocument/2006/relationships/presProps" Target="presProps.xml"/><Relationship Id="rId140" Type="http://schemas.openxmlformats.org/officeDocument/2006/relationships/handoutMaster" Target="handoutMasters/handoutMaster1.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plotArea>
      <c:layout>
        <c:manualLayout>
          <c:layoutTarget val="inner"/>
          <c:xMode val="edge"/>
          <c:yMode val="edge"/>
          <c:x val="0.0407275687157464"/>
          <c:y val="0.030521553263475"/>
          <c:w val="0.955569925037366"/>
          <c:h val="0.969478446736525"/>
        </c:manualLayout>
      </c:layout>
      <c:pieChart>
        <c:varyColors val="1"/>
        <c:ser>
          <c:idx val="0"/>
          <c:order val="0"/>
          <c:explosion val="0"/>
          <c:dPt>
            <c:idx val="0"/>
            <c:bubble3D val="0"/>
            <c:spPr>
              <a:solidFill>
                <a:schemeClr val="accent2">
                  <a:lumMod val="20000"/>
                  <a:lumOff val="80000"/>
                </a:schemeClr>
              </a:solidFill>
            </c:spPr>
          </c:dPt>
          <c:dPt>
            <c:idx val="1"/>
            <c:bubble3D val="0"/>
            <c:explosion val="18"/>
            <c:spPr>
              <a:solidFill>
                <a:srgbClr val="FF0000"/>
              </a:solidFill>
            </c:spPr>
          </c:dPt>
          <c:dLbls>
            <c:delete val="1"/>
          </c:dLbls>
          <c:cat>
            <c:strRef>
              <c:f>工作表1!$E$4:$E$5</c:f>
              <c:strCache>
                <c:ptCount val="2"/>
                <c:pt idx="0">
                  <c:v>半/非結構化資料</c:v>
                </c:pt>
                <c:pt idx="1">
                  <c:v>結構化資料</c:v>
                </c:pt>
              </c:strCache>
            </c:strRef>
          </c:cat>
          <c:val>
            <c:numRef>
              <c:f>工作表1!$F$4:$F$5</c:f>
              <c:numCache>
                <c:formatCode>0%</c:formatCode>
                <c:ptCount val="2"/>
                <c:pt idx="0">
                  <c:v>0.850000000000001</c:v>
                </c:pt>
                <c:pt idx="1">
                  <c:v>0.15</c:v>
                </c:pt>
              </c:numCache>
            </c:numRef>
          </c:val>
        </c:ser>
        <c:dLbls>
          <c:showLegendKey val="0"/>
          <c:showVal val="1"/>
          <c:showCatName val="1"/>
          <c:showSerName val="0"/>
          <c:showPercent val="0"/>
          <c:showBubbleSize val="0"/>
          <c:showLeaderLines val="1"/>
        </c:dLbls>
        <c:firstSliceAng val="15"/>
      </c:pieChart>
      <c:spPr>
        <a:noFill/>
        <a:ln>
          <a:noFill/>
        </a:ln>
        <a:effectLst/>
      </c:spPr>
    </c:plotArea>
    <c:plotVisOnly val="1"/>
    <c:dispBlanksAs val="zero"/>
    <c:showDLblsOverMax val="0"/>
  </c:chart>
  <c:spPr>
    <a:noFill/>
  </c:spPr>
  <c:txPr>
    <a:bodyPr/>
    <a:lstStyle/>
    <a:p>
      <a:pPr>
        <a:defRPr lang="zh-CN"/>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colorful1#1" csCatId="colorful" phldr="1"/>
      <dgm:spPr/>
      <dgm:t>
        <a:bodyPr/>
        <a:lstStyle/>
        <a:p>
          <a:endParaRPr lang="zh-CN" altLang="en-US"/>
        </a:p>
      </dgm:t>
    </dgm:pt>
    <dgm:pt modelId="{8164C08B-7FEA-49D1-8EDB-A34D4A5AE13A}">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优化</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4EB2FA3F-42A2-448C-B44D-49C48D464BE5}" cxnId="{4A1FEBDE-DA7A-4D53-9D66-9319811ED352}"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E35E266-2D6C-496B-BD37-903EA4C5BA82}" cxnId="{4A1FEBDE-DA7A-4D53-9D66-9319811ED352}"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D7B64AF-E89E-4F47-93DF-875AC7EA9F80}">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408B7941-512D-4F86-AD27-749BF2A690AD}" cxnId="{4C9CCEF2-01E0-4C0D-9F49-97C4E60277EF}"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9C35514-23AE-45F2-802C-53551939B0A1}" cxnId="{4C9CCEF2-01E0-4C0D-9F49-97C4E60277EF}"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7B058C8-9F24-4425-9245-540C959E25B2}">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革命</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C930D84C-0E90-4901-8249-526B90587C3A}" cxnId="{ACCD2F28-22F2-44D6-AE16-5A29EDD7F34D}"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1CB44BA-B18A-4102-8277-02BDC5534532}" cxnId="{ACCD2F28-22F2-44D6-AE16-5A29EDD7F34D}"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592691F-9E79-4BC0-87E5-69D7D698006D}">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0845D3B-5494-47F6-927D-C8582491F5CA}" cxnId="{E8B28251-E2BD-46B1-B26C-1CC275AB2F85}"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FA4D93A-AD3F-4434-AA55-CEB49328E211}" cxnId="{E8B28251-E2BD-46B1-B26C-1CC275AB2F85}"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6259541-DC05-42DE-803A-E680E08D6C9F}">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改变</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37D6F386-8381-4B6F-978B-E137AE3DF9AA}" cxnId="{E4931202-E6BE-4BC8-B65B-11D412988295}"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68DB079-41ED-404F-B186-2A61D37917A2}" cxnId="{E4931202-E6BE-4BC8-B65B-11D412988295}"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1E47C7B-F182-4DF4-A19B-69BAAE382931}">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719D88D6-1635-491E-8C93-A79FE7CA5E24}" cxnId="{0E27294B-D241-4242-A5D4-BAB975F1D3D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051CE2A-AC3B-4295-AD33-637560233BA3}" cxnId="{0E27294B-D241-4242-A5D4-BAB975F1D3D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045D98D-C66A-48E7-A245-35B5957A7399}">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颠覆</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7B01EB5F-D381-47EE-A0D6-7EA31871E775}" cxnId="{23276639-2DC3-442C-8B7D-748EB1AD5582}"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FC76FF-A29E-4DFE-8C92-6E52071A2043}" cxnId="{23276639-2DC3-442C-8B7D-748EB1AD5582}"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B677B6-3E43-4154-B276-2F0542B27522}">
      <dgm:prSet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66618F6-CDF1-4D85-B7FD-0943F4E529C4}" cxnId="{07F729FE-C9BB-4789-9F88-9C20DAA478A1}"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A5B8F94-81EA-4C94-90D0-B7F8BB2995D5}" cxnId="{07F729FE-C9BB-4789-9F88-9C20DAA478A1}"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17E6BAE9-8BA8-49A9-9852-BBE4837FC95F}" type="presOf" srcId="{0D7B64AF-E89E-4F47-93DF-875AC7EA9F80}" destId="{5E312260-BB8C-4259-9A9A-07FD49D660DE}" srcOrd="0" destOrd="0" presId="urn:microsoft.com/office/officeart/2005/8/layout/vList5"/>
    <dgm:cxn modelId="{B09C6651-E9F7-4C85-A804-B1CFED2D9AEA}" type="presOf" srcId="{8164C08B-7FEA-49D1-8EDB-A34D4A5AE13A}" destId="{F4149E3D-D159-4E8D-9645-4C34100CAD08}"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EE97BE91-F0E5-4596-AC5C-096398EA8E96}" type="presOf" srcId="{2592691F-9E79-4BC0-87E5-69D7D698006D}" destId="{B384A40A-3548-4A73-A19D-621C79A2EA79}" srcOrd="0" destOrd="0" presId="urn:microsoft.com/office/officeart/2005/8/layout/vList5"/>
    <dgm:cxn modelId="{FACDDF80-349F-46B1-8ACF-8DB9FC10348B}"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1C7EAB35-6B9E-4ECB-99E0-22F013B590A2}" type="presOf" srcId="{A1E47C7B-F182-4DF4-A19B-69BAAE382931}" destId="{1F0D7FAF-2C3A-41BB-B40E-71733DC8AA53}"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E8B28251-E2BD-46B1-B26C-1CC275AB2F85}" srcId="{9045D98D-C66A-48E7-A245-35B5957A7399}" destId="{2592691F-9E79-4BC0-87E5-69D7D698006D}" srcOrd="0" destOrd="0" parTransId="{C0845D3B-5494-47F6-927D-C8582491F5CA}" sibTransId="{0FA4D93A-AD3F-4434-AA55-CEB49328E211}"/>
    <dgm:cxn modelId="{0E27294B-D241-4242-A5D4-BAB975F1D3DA}" srcId="{B6259541-DC05-42DE-803A-E680E08D6C9F}" destId="{A1E47C7B-F182-4DF4-A19B-69BAAE382931}" srcOrd="0" destOrd="0" parTransId="{719D88D6-1635-491E-8C93-A79FE7CA5E24}" sibTransId="{6051CE2A-AC3B-4295-AD33-637560233BA3}"/>
    <dgm:cxn modelId="{ACCD2F28-22F2-44D6-AE16-5A29EDD7F34D}" srcId="{7B82EDC0-28C3-4FE7-9893-B4115506E30C}" destId="{E7B058C8-9F24-4425-9245-540C959E25B2}" srcOrd="1" destOrd="0" parTransId="{C930D84C-0E90-4901-8249-526B90587C3A}" sibTransId="{C1CB44BA-B18A-4102-8277-02BDC5534532}"/>
    <dgm:cxn modelId="{CBA682EC-8FE0-4D3D-8C23-1CD8A5FDDC57}" type="presOf" srcId="{7B82EDC0-28C3-4FE7-9893-B4115506E30C}" destId="{1AF1258D-7D71-462E-899A-895332038374}" srcOrd="0" destOrd="0" presId="urn:microsoft.com/office/officeart/2005/8/layout/vList5"/>
    <dgm:cxn modelId="{49B22F69-0547-4F91-A3D5-C3EDAA848D1D}" type="presOf" srcId="{22B677B6-3E43-4154-B276-2F0542B27522}" destId="{C36456F2-C104-49EC-A4F4-9E741C50E57D}" srcOrd="0" destOrd="0" presId="urn:microsoft.com/office/officeart/2005/8/layout/vList5"/>
    <dgm:cxn modelId="{0CA73E97-D618-497C-BD4D-A5D9D1B11479}" type="presOf" srcId="{9045D98D-C66A-48E7-A245-35B5957A7399}" destId="{D516C599-DE5A-42A2-88A9-704EB00499F1}" srcOrd="0" destOrd="0" presId="urn:microsoft.com/office/officeart/2005/8/layout/vList5"/>
    <dgm:cxn modelId="{0165E81A-CAD0-462F-91BB-915E64CD16BD}" type="presOf" srcId="{B6259541-DC05-42DE-803A-E680E08D6C9F}" destId="{E6E01B5A-8BEE-4FEC-8416-8610EF675C5F}" srcOrd="0" destOrd="0" presId="urn:microsoft.com/office/officeart/2005/8/layout/vList5"/>
    <dgm:cxn modelId="{E4931202-E6BE-4BC8-B65B-11D412988295}" srcId="{7B82EDC0-28C3-4FE7-9893-B4115506E30C}" destId="{B6259541-DC05-42DE-803A-E680E08D6C9F}" srcOrd="3" destOrd="0" parTransId="{37D6F386-8381-4B6F-978B-E137AE3DF9AA}" sibTransId="{268DB079-41ED-404F-B186-2A61D37917A2}"/>
    <dgm:cxn modelId="{88491247-38B7-4FFB-8F23-0141152F3BE2}" type="presParOf" srcId="{1AF1258D-7D71-462E-899A-895332038374}" destId="{464B684D-6A54-4966-A942-B64EFDFA3F3A}" srcOrd="0" destOrd="0" presId="urn:microsoft.com/office/officeart/2005/8/layout/vList5"/>
    <dgm:cxn modelId="{F4770299-C9B7-492A-89E0-AE525C76BA75}" type="presParOf" srcId="{464B684D-6A54-4966-A942-B64EFDFA3F3A}" destId="{F4149E3D-D159-4E8D-9645-4C34100CAD08}" srcOrd="0" destOrd="0" presId="urn:microsoft.com/office/officeart/2005/8/layout/vList5"/>
    <dgm:cxn modelId="{F56C7779-AE93-4C3D-8949-3B6ED785F8E6}" type="presParOf" srcId="{464B684D-6A54-4966-A942-B64EFDFA3F3A}" destId="{5E312260-BB8C-4259-9A9A-07FD49D660DE}" srcOrd="1" destOrd="0" presId="urn:microsoft.com/office/officeart/2005/8/layout/vList5"/>
    <dgm:cxn modelId="{A28B23FE-BD4B-4479-A157-6B7008AB32DC}" type="presParOf" srcId="{1AF1258D-7D71-462E-899A-895332038374}" destId="{B15E52DD-BF95-48EF-83BF-64D9AE8A1181}" srcOrd="1" destOrd="0" presId="urn:microsoft.com/office/officeart/2005/8/layout/vList5"/>
    <dgm:cxn modelId="{CAE82FD9-0038-4461-BA25-0B72A3CD6BC7}" type="presParOf" srcId="{1AF1258D-7D71-462E-899A-895332038374}" destId="{561821EA-E295-47E4-A7EF-0FAE72E8F842}" srcOrd="2" destOrd="0" presId="urn:microsoft.com/office/officeart/2005/8/layout/vList5"/>
    <dgm:cxn modelId="{F1576DC9-D0F1-40E7-AC20-6A76CD6AFD9D}" type="presParOf" srcId="{561821EA-E295-47E4-A7EF-0FAE72E8F842}" destId="{988D9766-81DD-42EA-8025-F35CE451537D}" srcOrd="0" destOrd="0" presId="urn:microsoft.com/office/officeart/2005/8/layout/vList5"/>
    <dgm:cxn modelId="{B8E5549E-162D-469C-8C18-D19523759336}" type="presParOf" srcId="{561821EA-E295-47E4-A7EF-0FAE72E8F842}" destId="{C36456F2-C104-49EC-A4F4-9E741C50E57D}" srcOrd="1" destOrd="0" presId="urn:microsoft.com/office/officeart/2005/8/layout/vList5"/>
    <dgm:cxn modelId="{F94E14B1-897E-4CD6-B967-9CFD8C11F2C9}" type="presParOf" srcId="{1AF1258D-7D71-462E-899A-895332038374}" destId="{84D8518D-A12B-4BCA-84D3-1E1FB4A6F4BC}" srcOrd="3" destOrd="0" presId="urn:microsoft.com/office/officeart/2005/8/layout/vList5"/>
    <dgm:cxn modelId="{B6686525-D843-40E5-A590-346A4F9C0CA9}" type="presParOf" srcId="{1AF1258D-7D71-462E-899A-895332038374}" destId="{2D02B444-8067-4F2B-BE1C-FB30DFA33E38}" srcOrd="4" destOrd="0" presId="urn:microsoft.com/office/officeart/2005/8/layout/vList5"/>
    <dgm:cxn modelId="{C1A4418B-C4D7-4B3D-A56B-D25CC6DA3B8A}" type="presParOf" srcId="{2D02B444-8067-4F2B-BE1C-FB30DFA33E38}" destId="{D516C599-DE5A-42A2-88A9-704EB00499F1}" srcOrd="0" destOrd="0" presId="urn:microsoft.com/office/officeart/2005/8/layout/vList5"/>
    <dgm:cxn modelId="{1953F269-E2F3-4198-B4E1-C372296BE9AD}" type="presParOf" srcId="{2D02B444-8067-4F2B-BE1C-FB30DFA33E38}" destId="{B384A40A-3548-4A73-A19D-621C79A2EA79}" srcOrd="1" destOrd="0" presId="urn:microsoft.com/office/officeart/2005/8/layout/vList5"/>
    <dgm:cxn modelId="{46081792-3863-4754-BE31-916EF3EFB58D}" type="presParOf" srcId="{1AF1258D-7D71-462E-899A-895332038374}" destId="{7087A52F-0B29-4C33-8A51-37C6BDA8202E}" srcOrd="5" destOrd="0" presId="urn:microsoft.com/office/officeart/2005/8/layout/vList5"/>
    <dgm:cxn modelId="{11D2FD5F-E05A-423C-8BBE-3B84F62BE0DA}" type="presParOf" srcId="{1AF1258D-7D71-462E-899A-895332038374}" destId="{1B00E73A-0AF2-4D6F-8F6F-ABCEAF64862F}" srcOrd="6" destOrd="0" presId="urn:microsoft.com/office/officeart/2005/8/layout/vList5"/>
    <dgm:cxn modelId="{3A36B4FD-B75C-493B-94DE-C0EA4FFF6B49}" type="presParOf" srcId="{1B00E73A-0AF2-4D6F-8F6F-ABCEAF64862F}" destId="{E6E01B5A-8BEE-4FEC-8416-8610EF675C5F}" srcOrd="0" destOrd="0" presId="urn:microsoft.com/office/officeart/2005/8/layout/vList5"/>
    <dgm:cxn modelId="{23649873-9D7C-41C0-A5F3-F8C8BEAE979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77299482-8D9D-42B3-B556-2B13C65441BC}" cxnId="{C50329DE-A614-49CA-B6BC-72382E75A198}"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5C8A4A0-0697-4E60-AF51-1C4C19E235B8}" cxnId="{C50329DE-A614-49CA-B6BC-72382E75A198}"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D467E858-E8F3-4792-924F-DDB0015DD040}" cxnId="{B9B835A1-1DE8-4C00-B99D-93EB4AE85CB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20FF6B83-0F05-466E-90FE-77575F0C423A}" cxnId="{B9B835A1-1DE8-4C00-B99D-93EB4AE85CB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AC725B00-9953-4CE7-B9FC-7F4B170A7553}" cxnId="{626908FA-0F76-4458-89A5-F8C03D45ECA9}"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3A3A8C95-2587-4031-B0EE-59577F9CE446}" cxnId="{626908FA-0F76-4458-89A5-F8C03D45ECA9}"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04E80955-0FC6-42B1-805C-CAC16BB6CE11}" cxnId="{0A6AD22A-CF62-45C2-A42D-4DF7842AF47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C4505F6F-13BB-4942-8991-B71087C56E0A}" cxnId="{0A6AD22A-CF62-45C2-A42D-4DF7842AF47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0715B362-E831-4DC3-9A8F-C83A020FDF66}" type="presOf" srcId="{BCCBA827-B404-49EE-AF8A-E427DB9BD81F}" destId="{7208DC23-693D-4641-99D4-D972E4EF6F94}" srcOrd="0" destOrd="0" presId="urn:microsoft.com/office/officeart/2005/8/layout/hProcess11"/>
    <dgm:cxn modelId="{B471FB29-5FC6-44C0-BFC1-65BE544AA123}" type="presOf" srcId="{1BDAB359-4124-4952-B2D1-64B08DE6A44E}" destId="{92559568-0E55-4250-BE01-2C930194C1B0}" srcOrd="0" destOrd="0" presId="urn:microsoft.com/office/officeart/2005/8/layout/hProcess11"/>
    <dgm:cxn modelId="{B05C4C67-4D86-4463-8FDB-DD05AD1EF43D}" type="presOf" srcId="{0D0C9DDE-32DE-4B20-8587-E863AC39056E}" destId="{D718B4DB-221A-4DF9-B7FE-90E4478F23A0}" srcOrd="0" destOrd="0" presId="urn:microsoft.com/office/officeart/2005/8/layout/hProcess11"/>
    <dgm:cxn modelId="{626908FA-0F76-4458-89A5-F8C03D45ECA9}" srcId="{BCCBA827-B404-49EE-AF8A-E427DB9BD81F}" destId="{6B636814-8A0F-4FB8-966D-C807EA9D35FC}" srcOrd="2" destOrd="0" parTransId="{AC725B00-9953-4CE7-B9FC-7F4B170A7553}" sibTransId="{3A3A8C95-2587-4031-B0EE-59577F9CE446}"/>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2A00453F-2EBB-49DD-89D1-94F1665CEFEA}" type="presOf" srcId="{70EF60A8-584C-46A2-A250-F53D0C01AE09}" destId="{62E5EB8D-E423-4FBA-A479-97A42AD49610}"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4652DBAC-0085-4846-8DB6-0CBD23EED2EF}" type="presOf" srcId="{6B636814-8A0F-4FB8-966D-C807EA9D35FC}" destId="{8B7B90EC-D658-4241-A252-86294E9944E2}" srcOrd="0" destOrd="0" presId="urn:microsoft.com/office/officeart/2005/8/layout/hProcess11"/>
    <dgm:cxn modelId="{1C99DC5A-C8D6-4963-BFAB-95DA12F1E670}" type="presParOf" srcId="{7208DC23-693D-4641-99D4-D972E4EF6F94}" destId="{CB0007A1-71C7-4465-8744-B8ECC3148487}" srcOrd="0" destOrd="0" presId="urn:microsoft.com/office/officeart/2005/8/layout/hProcess11"/>
    <dgm:cxn modelId="{483DE533-0E45-462D-A6FF-5DF18937F8CA}" type="presParOf" srcId="{7208DC23-693D-4641-99D4-D972E4EF6F94}" destId="{84856DFD-6CD8-4FEF-ACE0-D67E1AAF3D9D}" srcOrd="1" destOrd="0" presId="urn:microsoft.com/office/officeart/2005/8/layout/hProcess11"/>
    <dgm:cxn modelId="{FDB9FB6F-371C-4EA9-972C-BAADC69FFCB9}" type="presParOf" srcId="{84856DFD-6CD8-4FEF-ACE0-D67E1AAF3D9D}" destId="{1CC0AF25-F3B1-44E4-A1BE-18125076B936}" srcOrd="0" destOrd="0" presId="urn:microsoft.com/office/officeart/2005/8/layout/hProcess11"/>
    <dgm:cxn modelId="{FF2D3385-FC02-45CF-BDCA-00988FB84156}" type="presParOf" srcId="{1CC0AF25-F3B1-44E4-A1BE-18125076B936}" destId="{D718B4DB-221A-4DF9-B7FE-90E4478F23A0}" srcOrd="0" destOrd="0" presId="urn:microsoft.com/office/officeart/2005/8/layout/hProcess11"/>
    <dgm:cxn modelId="{DB901DA1-6C39-4E84-83F4-CBD18E32B193}" type="presParOf" srcId="{1CC0AF25-F3B1-44E4-A1BE-18125076B936}" destId="{3AB709DD-1851-4ED4-BBAA-10979980A3DF}" srcOrd="1" destOrd="0" presId="urn:microsoft.com/office/officeart/2005/8/layout/hProcess11"/>
    <dgm:cxn modelId="{510E43A2-F795-46B3-B481-859B3176420E}" type="presParOf" srcId="{1CC0AF25-F3B1-44E4-A1BE-18125076B936}" destId="{2193A97A-743C-45EA-BF6C-D8EC44CDCAB5}" srcOrd="2" destOrd="0" presId="urn:microsoft.com/office/officeart/2005/8/layout/hProcess11"/>
    <dgm:cxn modelId="{99D8F8AC-511D-4269-A750-5B3E15ACA73D}" type="presParOf" srcId="{84856DFD-6CD8-4FEF-ACE0-D67E1AAF3D9D}" destId="{17F0FDA1-555B-42A7-86A8-13C3DE4B8A06}" srcOrd="1" destOrd="0" presId="urn:microsoft.com/office/officeart/2005/8/layout/hProcess11"/>
    <dgm:cxn modelId="{536C2EEB-6472-4164-BB19-43E684FE5193}" type="presParOf" srcId="{84856DFD-6CD8-4FEF-ACE0-D67E1AAF3D9D}" destId="{4F84A34D-DAED-4DDC-9355-C717E12B3C21}" srcOrd="2" destOrd="0" presId="urn:microsoft.com/office/officeart/2005/8/layout/hProcess11"/>
    <dgm:cxn modelId="{AE28D01C-6A62-498A-A6B7-B6F3822367F0}" type="presParOf" srcId="{4F84A34D-DAED-4DDC-9355-C717E12B3C21}" destId="{92559568-0E55-4250-BE01-2C930194C1B0}" srcOrd="0" destOrd="0" presId="urn:microsoft.com/office/officeart/2005/8/layout/hProcess11"/>
    <dgm:cxn modelId="{C1FBA410-DD7D-4185-AB01-989F6B4C2B30}" type="presParOf" srcId="{4F84A34D-DAED-4DDC-9355-C717E12B3C21}" destId="{4910C1BB-60D2-4107-8D94-69E53A4D8E8B}" srcOrd="1" destOrd="0" presId="urn:microsoft.com/office/officeart/2005/8/layout/hProcess11"/>
    <dgm:cxn modelId="{967F49D5-157A-4249-AA78-CBF160F1000E}" type="presParOf" srcId="{4F84A34D-DAED-4DDC-9355-C717E12B3C21}" destId="{876BDE4F-85BF-4CE7-BED6-EFA8D9E66C31}" srcOrd="2" destOrd="0" presId="urn:microsoft.com/office/officeart/2005/8/layout/hProcess11"/>
    <dgm:cxn modelId="{CB464CBF-7D49-4F44-BA84-8E1C2B6F7CBE}" type="presParOf" srcId="{84856DFD-6CD8-4FEF-ACE0-D67E1AAF3D9D}" destId="{17EB2AE3-58E5-49C6-B667-4DBC80237BBE}" srcOrd="3" destOrd="0" presId="urn:microsoft.com/office/officeart/2005/8/layout/hProcess11"/>
    <dgm:cxn modelId="{A3740A05-B53A-407C-A9EE-DA4717884019}" type="presParOf" srcId="{84856DFD-6CD8-4FEF-ACE0-D67E1AAF3D9D}" destId="{2C7B9839-B104-4946-83A9-F2D79420B772}" srcOrd="4" destOrd="0" presId="urn:microsoft.com/office/officeart/2005/8/layout/hProcess11"/>
    <dgm:cxn modelId="{1A76E7B5-748E-4F3C-8973-E3BAACF759E5}" type="presParOf" srcId="{2C7B9839-B104-4946-83A9-F2D79420B772}" destId="{8B7B90EC-D658-4241-A252-86294E9944E2}" srcOrd="0" destOrd="0" presId="urn:microsoft.com/office/officeart/2005/8/layout/hProcess11"/>
    <dgm:cxn modelId="{E4C25169-B7AF-4D12-9875-0CB6413D0F4A}" type="presParOf" srcId="{2C7B9839-B104-4946-83A9-F2D79420B772}" destId="{58C36D6E-4FF8-4F7F-9715-417D4B8BB0FB}" srcOrd="1" destOrd="0" presId="urn:microsoft.com/office/officeart/2005/8/layout/hProcess11"/>
    <dgm:cxn modelId="{D30A2AA9-EA2A-495D-979E-52F50214F3D9}" type="presParOf" srcId="{2C7B9839-B104-4946-83A9-F2D79420B772}" destId="{F6BE4338-C650-4FFE-8674-91E07C37D23D}" srcOrd="2" destOrd="0" presId="urn:microsoft.com/office/officeart/2005/8/layout/hProcess11"/>
    <dgm:cxn modelId="{D622628E-5A2C-4EF7-B127-C371F9366B5A}" type="presParOf" srcId="{84856DFD-6CD8-4FEF-ACE0-D67E1AAF3D9D}" destId="{834FC726-10F0-438F-945D-6AA05CF42F91}" srcOrd="5" destOrd="0" presId="urn:microsoft.com/office/officeart/2005/8/layout/hProcess11"/>
    <dgm:cxn modelId="{4801D673-CDE9-4F6F-8E46-E8176F0EE6F3}" type="presParOf" srcId="{84856DFD-6CD8-4FEF-ACE0-D67E1AAF3D9D}" destId="{BE3963F2-A708-4882-BC9C-05097DBAD35F}" srcOrd="6" destOrd="0" presId="urn:microsoft.com/office/officeart/2005/8/layout/hProcess11"/>
    <dgm:cxn modelId="{9F9B6CC1-862C-409A-9AA1-EEEEAA80AE5E}" type="presParOf" srcId="{BE3963F2-A708-4882-BC9C-05097DBAD35F}" destId="{62E5EB8D-E423-4FBA-A479-97A42AD49610}" srcOrd="0" destOrd="0" presId="urn:microsoft.com/office/officeart/2005/8/layout/hProcess11"/>
    <dgm:cxn modelId="{151A27A6-6DA6-4F4F-8498-E03DF3C109D9}" type="presParOf" srcId="{BE3963F2-A708-4882-BC9C-05097DBAD35F}" destId="{D4E67417-DC1E-44B2-B6D6-FAA111E1BD5F}" srcOrd="1" destOrd="0" presId="urn:microsoft.com/office/officeart/2005/8/layout/hProcess11"/>
    <dgm:cxn modelId="{7E9B7731-9718-412E-966A-330873C6C121}"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77299482-8D9D-42B3-B556-2B13C65441BC}" cxnId="{C50329DE-A614-49CA-B6BC-72382E75A198}"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5C8A4A0-0697-4E60-AF51-1C4C19E235B8}" cxnId="{C50329DE-A614-49CA-B6BC-72382E75A198}"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D467E858-E8F3-4792-924F-DDB0015DD040}" cxnId="{B9B835A1-1DE8-4C00-B99D-93EB4AE85CB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20FF6B83-0F05-466E-90FE-77575F0C423A}" cxnId="{B9B835A1-1DE8-4C00-B99D-93EB4AE85CB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AC725B00-9953-4CE7-B9FC-7F4B170A7553}" cxnId="{626908FA-0F76-4458-89A5-F8C03D45ECA9}"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3A3A8C95-2587-4031-B0EE-59577F9CE446}" cxnId="{626908FA-0F76-4458-89A5-F8C03D45ECA9}"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04E80955-0FC6-42B1-805C-CAC16BB6CE11}" cxnId="{0A6AD22A-CF62-45C2-A42D-4DF7842AF47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C4505F6F-13BB-4942-8991-B71087C56E0A}" cxnId="{0A6AD22A-CF62-45C2-A42D-4DF7842AF47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626908FA-0F76-4458-89A5-F8C03D45ECA9}" srcId="{BCCBA827-B404-49EE-AF8A-E427DB9BD81F}" destId="{6B636814-8A0F-4FB8-966D-C807EA9D35FC}" srcOrd="2" destOrd="0" parTransId="{AC725B00-9953-4CE7-B9FC-7F4B170A7553}" sibTransId="{3A3A8C95-2587-4031-B0EE-59577F9CE446}"/>
    <dgm:cxn modelId="{48FF14B7-3405-463E-BEE4-E2129A794CA9}" type="presOf" srcId="{70EF60A8-584C-46A2-A250-F53D0C01AE09}" destId="{62E5EB8D-E423-4FBA-A479-97A42AD49610}" srcOrd="0" destOrd="0" presId="urn:microsoft.com/office/officeart/2005/8/layout/hProcess11"/>
    <dgm:cxn modelId="{598E4E0E-7B3C-48DB-B9E7-3FE03113592E}" type="presOf" srcId="{1BDAB359-4124-4952-B2D1-64B08DE6A44E}" destId="{92559568-0E55-4250-BE01-2C930194C1B0}"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40FA93AB-270D-41DA-8696-512485BCC002}" type="presOf" srcId="{BCCBA827-B404-49EE-AF8A-E427DB9BD81F}" destId="{7208DC23-693D-4641-99D4-D972E4EF6F94}"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9403F462-DF7B-42B9-A0D8-47DBFB4EA9CB}" type="presOf" srcId="{6B636814-8A0F-4FB8-966D-C807EA9D35FC}" destId="{8B7B90EC-D658-4241-A252-86294E9944E2}" srcOrd="0" destOrd="0" presId="urn:microsoft.com/office/officeart/2005/8/layout/hProcess11"/>
    <dgm:cxn modelId="{E55442BE-D3DF-413E-9918-EF788705100F}" type="presOf" srcId="{0D0C9DDE-32DE-4B20-8587-E863AC39056E}" destId="{D718B4DB-221A-4DF9-B7FE-90E4478F23A0}" srcOrd="0" destOrd="0" presId="urn:microsoft.com/office/officeart/2005/8/layout/hProcess11"/>
    <dgm:cxn modelId="{81759FD9-6CB2-4B15-B77F-7BBD44B52948}" type="presParOf" srcId="{7208DC23-693D-4641-99D4-D972E4EF6F94}" destId="{CB0007A1-71C7-4465-8744-B8ECC3148487}" srcOrd="0" destOrd="0" presId="urn:microsoft.com/office/officeart/2005/8/layout/hProcess11"/>
    <dgm:cxn modelId="{068EA1B4-1893-4995-BB7B-1C5225BDE474}" type="presParOf" srcId="{7208DC23-693D-4641-99D4-D972E4EF6F94}" destId="{84856DFD-6CD8-4FEF-ACE0-D67E1AAF3D9D}" srcOrd="1" destOrd="0" presId="urn:microsoft.com/office/officeart/2005/8/layout/hProcess11"/>
    <dgm:cxn modelId="{E1261E44-E93D-426E-AA2E-6A10C40BBDFC}" type="presParOf" srcId="{84856DFD-6CD8-4FEF-ACE0-D67E1AAF3D9D}" destId="{1CC0AF25-F3B1-44E4-A1BE-18125076B936}" srcOrd="0" destOrd="0" presId="urn:microsoft.com/office/officeart/2005/8/layout/hProcess11"/>
    <dgm:cxn modelId="{9578CF0B-35D5-4CFA-959A-86D901F0570D}" type="presParOf" srcId="{1CC0AF25-F3B1-44E4-A1BE-18125076B936}" destId="{D718B4DB-221A-4DF9-B7FE-90E4478F23A0}" srcOrd="0" destOrd="0" presId="urn:microsoft.com/office/officeart/2005/8/layout/hProcess11"/>
    <dgm:cxn modelId="{B651C8D6-2CC8-48A2-AE43-3438916331E6}" type="presParOf" srcId="{1CC0AF25-F3B1-44E4-A1BE-18125076B936}" destId="{3AB709DD-1851-4ED4-BBAA-10979980A3DF}" srcOrd="1" destOrd="0" presId="urn:microsoft.com/office/officeart/2005/8/layout/hProcess11"/>
    <dgm:cxn modelId="{08F6CB3B-045A-482E-AF78-C81441927133}" type="presParOf" srcId="{1CC0AF25-F3B1-44E4-A1BE-18125076B936}" destId="{2193A97A-743C-45EA-BF6C-D8EC44CDCAB5}" srcOrd="2" destOrd="0" presId="urn:microsoft.com/office/officeart/2005/8/layout/hProcess11"/>
    <dgm:cxn modelId="{71D7A0BB-3517-48F6-80B8-D73FD40E0A19}" type="presParOf" srcId="{84856DFD-6CD8-4FEF-ACE0-D67E1AAF3D9D}" destId="{17F0FDA1-555B-42A7-86A8-13C3DE4B8A06}" srcOrd="1" destOrd="0" presId="urn:microsoft.com/office/officeart/2005/8/layout/hProcess11"/>
    <dgm:cxn modelId="{CDE1BFFE-8848-4111-9D9E-63D71AE52304}" type="presParOf" srcId="{84856DFD-6CD8-4FEF-ACE0-D67E1AAF3D9D}" destId="{4F84A34D-DAED-4DDC-9355-C717E12B3C21}" srcOrd="2" destOrd="0" presId="urn:microsoft.com/office/officeart/2005/8/layout/hProcess11"/>
    <dgm:cxn modelId="{972774A9-C545-444D-B109-266FC8ABE215}" type="presParOf" srcId="{4F84A34D-DAED-4DDC-9355-C717E12B3C21}" destId="{92559568-0E55-4250-BE01-2C930194C1B0}" srcOrd="0" destOrd="0" presId="urn:microsoft.com/office/officeart/2005/8/layout/hProcess11"/>
    <dgm:cxn modelId="{059B487B-12E5-425C-986D-578252122975}" type="presParOf" srcId="{4F84A34D-DAED-4DDC-9355-C717E12B3C21}" destId="{4910C1BB-60D2-4107-8D94-69E53A4D8E8B}" srcOrd="1" destOrd="0" presId="urn:microsoft.com/office/officeart/2005/8/layout/hProcess11"/>
    <dgm:cxn modelId="{58510572-20F5-4CD9-A321-1B77ECEC1D58}" type="presParOf" srcId="{4F84A34D-DAED-4DDC-9355-C717E12B3C21}" destId="{876BDE4F-85BF-4CE7-BED6-EFA8D9E66C31}" srcOrd="2" destOrd="0" presId="urn:microsoft.com/office/officeart/2005/8/layout/hProcess11"/>
    <dgm:cxn modelId="{368DD646-71D4-4D56-B053-DAC3398CD066}" type="presParOf" srcId="{84856DFD-6CD8-4FEF-ACE0-D67E1AAF3D9D}" destId="{17EB2AE3-58E5-49C6-B667-4DBC80237BBE}" srcOrd="3" destOrd="0" presId="urn:microsoft.com/office/officeart/2005/8/layout/hProcess11"/>
    <dgm:cxn modelId="{3C4B3123-4B45-4EDF-8C57-AF8E52796EB0}" type="presParOf" srcId="{84856DFD-6CD8-4FEF-ACE0-D67E1AAF3D9D}" destId="{2C7B9839-B104-4946-83A9-F2D79420B772}" srcOrd="4" destOrd="0" presId="urn:microsoft.com/office/officeart/2005/8/layout/hProcess11"/>
    <dgm:cxn modelId="{D2C851D8-B412-409A-B376-F6C518E3A192}" type="presParOf" srcId="{2C7B9839-B104-4946-83A9-F2D79420B772}" destId="{8B7B90EC-D658-4241-A252-86294E9944E2}" srcOrd="0" destOrd="0" presId="urn:microsoft.com/office/officeart/2005/8/layout/hProcess11"/>
    <dgm:cxn modelId="{D41BBD14-0243-4F00-B2F3-551ED6DAB9EC}" type="presParOf" srcId="{2C7B9839-B104-4946-83A9-F2D79420B772}" destId="{58C36D6E-4FF8-4F7F-9715-417D4B8BB0FB}" srcOrd="1" destOrd="0" presId="urn:microsoft.com/office/officeart/2005/8/layout/hProcess11"/>
    <dgm:cxn modelId="{F8B765F0-FFED-4B8C-A9FF-0509405E48BA}" type="presParOf" srcId="{2C7B9839-B104-4946-83A9-F2D79420B772}" destId="{F6BE4338-C650-4FFE-8674-91E07C37D23D}" srcOrd="2" destOrd="0" presId="urn:microsoft.com/office/officeart/2005/8/layout/hProcess11"/>
    <dgm:cxn modelId="{3D4C95B9-8703-4995-950C-5DD53DA46200}" type="presParOf" srcId="{84856DFD-6CD8-4FEF-ACE0-D67E1AAF3D9D}" destId="{834FC726-10F0-438F-945D-6AA05CF42F91}" srcOrd="5" destOrd="0" presId="urn:microsoft.com/office/officeart/2005/8/layout/hProcess11"/>
    <dgm:cxn modelId="{24A9EEB7-47B8-402E-95F9-84976CB3A90D}" type="presParOf" srcId="{84856DFD-6CD8-4FEF-ACE0-D67E1AAF3D9D}" destId="{BE3963F2-A708-4882-BC9C-05097DBAD35F}" srcOrd="6" destOrd="0" presId="urn:microsoft.com/office/officeart/2005/8/layout/hProcess11"/>
    <dgm:cxn modelId="{1EBE7380-56F0-4ACD-893D-9F4A63FB7EA2}" type="presParOf" srcId="{BE3963F2-A708-4882-BC9C-05097DBAD35F}" destId="{62E5EB8D-E423-4FBA-A479-97A42AD49610}" srcOrd="0" destOrd="0" presId="urn:microsoft.com/office/officeart/2005/8/layout/hProcess11"/>
    <dgm:cxn modelId="{EFA98BEB-132E-49F4-B4C0-7D78A91183E6}" type="presParOf" srcId="{BE3963F2-A708-4882-BC9C-05097DBAD35F}" destId="{D4E67417-DC1E-44B2-B6D6-FAA111E1BD5F}" srcOrd="1" destOrd="0" presId="urn:microsoft.com/office/officeart/2005/8/layout/hProcess11"/>
    <dgm:cxn modelId="{66CC6E63-7166-4D85-8E5A-992B10295DB7}"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77299482-8D9D-42B3-B556-2B13C65441BC}" cxnId="{C50329DE-A614-49CA-B6BC-72382E75A198}"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5C8A4A0-0697-4E60-AF51-1C4C19E235B8}" cxnId="{C50329DE-A614-49CA-B6BC-72382E75A198}"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D467E858-E8F3-4792-924F-DDB0015DD040}" cxnId="{B9B835A1-1DE8-4C00-B99D-93EB4AE85CB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20FF6B83-0F05-466E-90FE-77575F0C423A}" cxnId="{B9B835A1-1DE8-4C00-B99D-93EB4AE85CB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AC725B00-9953-4CE7-B9FC-7F4B170A7553}" cxnId="{626908FA-0F76-4458-89A5-F8C03D45ECA9}"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3A3A8C95-2587-4031-B0EE-59577F9CE446}" cxnId="{626908FA-0F76-4458-89A5-F8C03D45ECA9}"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04E80955-0FC6-42B1-805C-CAC16BB6CE11}" cxnId="{0A6AD22A-CF62-45C2-A42D-4DF7842AF47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C4505F6F-13BB-4942-8991-B71087C56E0A}" cxnId="{0A6AD22A-CF62-45C2-A42D-4DF7842AF47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84167D67-D860-4FA7-A083-DE40E74A70C9}" type="presOf" srcId="{1BDAB359-4124-4952-B2D1-64B08DE6A44E}" destId="{92559568-0E55-4250-BE01-2C930194C1B0}" srcOrd="0" destOrd="0" presId="urn:microsoft.com/office/officeart/2005/8/layout/hProcess11"/>
    <dgm:cxn modelId="{B31FBA62-4052-46E1-9D2F-BF1C4F7EA564}" type="presOf" srcId="{BCCBA827-B404-49EE-AF8A-E427DB9BD81F}" destId="{7208DC23-693D-4641-99D4-D972E4EF6F94}" srcOrd="0" destOrd="0" presId="urn:microsoft.com/office/officeart/2005/8/layout/hProcess11"/>
    <dgm:cxn modelId="{74FF36A2-2E7B-4485-A154-54CFDDCEBB2E}" type="presOf" srcId="{70EF60A8-584C-46A2-A250-F53D0C01AE09}" destId="{62E5EB8D-E423-4FBA-A479-97A42AD49610}" srcOrd="0" destOrd="0" presId="urn:microsoft.com/office/officeart/2005/8/layout/hProcess11"/>
    <dgm:cxn modelId="{626908FA-0F76-4458-89A5-F8C03D45ECA9}" srcId="{BCCBA827-B404-49EE-AF8A-E427DB9BD81F}" destId="{6B636814-8A0F-4FB8-966D-C807EA9D35FC}" srcOrd="2" destOrd="0" parTransId="{AC725B00-9953-4CE7-B9FC-7F4B170A7553}" sibTransId="{3A3A8C95-2587-4031-B0EE-59577F9CE446}"/>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4381E5FA-88D5-4166-BF80-B63C12BE7865}" type="presOf" srcId="{6B636814-8A0F-4FB8-966D-C807EA9D35FC}" destId="{8B7B90EC-D658-4241-A252-86294E9944E2}" srcOrd="0" destOrd="0" presId="urn:microsoft.com/office/officeart/2005/8/layout/hProcess11"/>
    <dgm:cxn modelId="{6CC72090-C3DD-4777-A24A-2B6D3FB8A097}" type="presOf" srcId="{0D0C9DDE-32DE-4B20-8587-E863AC39056E}" destId="{D718B4DB-221A-4DF9-B7FE-90E4478F23A0}"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02BDD18F-985A-40B5-9886-C6470A56DF87}" type="presParOf" srcId="{7208DC23-693D-4641-99D4-D972E4EF6F94}" destId="{CB0007A1-71C7-4465-8744-B8ECC3148487}" srcOrd="0" destOrd="0" presId="urn:microsoft.com/office/officeart/2005/8/layout/hProcess11"/>
    <dgm:cxn modelId="{BA4A26E9-2AA8-408A-AF44-9E8A1679F0E0}" type="presParOf" srcId="{7208DC23-693D-4641-99D4-D972E4EF6F94}" destId="{84856DFD-6CD8-4FEF-ACE0-D67E1AAF3D9D}" srcOrd="1" destOrd="0" presId="urn:microsoft.com/office/officeart/2005/8/layout/hProcess11"/>
    <dgm:cxn modelId="{A2CF6BC4-7532-4503-A18F-E473877BC7E4}" type="presParOf" srcId="{84856DFD-6CD8-4FEF-ACE0-D67E1AAF3D9D}" destId="{1CC0AF25-F3B1-44E4-A1BE-18125076B936}" srcOrd="0" destOrd="0" presId="urn:microsoft.com/office/officeart/2005/8/layout/hProcess11"/>
    <dgm:cxn modelId="{DFFEFAB1-4BD3-451B-A0DC-372D220AF0F5}" type="presParOf" srcId="{1CC0AF25-F3B1-44E4-A1BE-18125076B936}" destId="{D718B4DB-221A-4DF9-B7FE-90E4478F23A0}" srcOrd="0" destOrd="0" presId="urn:microsoft.com/office/officeart/2005/8/layout/hProcess11"/>
    <dgm:cxn modelId="{952F93C2-AA47-46A0-84E1-9522043D5EE4}" type="presParOf" srcId="{1CC0AF25-F3B1-44E4-A1BE-18125076B936}" destId="{3AB709DD-1851-4ED4-BBAA-10979980A3DF}" srcOrd="1" destOrd="0" presId="urn:microsoft.com/office/officeart/2005/8/layout/hProcess11"/>
    <dgm:cxn modelId="{B19CDACD-403F-42B7-A53B-D4728A3A9768}" type="presParOf" srcId="{1CC0AF25-F3B1-44E4-A1BE-18125076B936}" destId="{2193A97A-743C-45EA-BF6C-D8EC44CDCAB5}" srcOrd="2" destOrd="0" presId="urn:microsoft.com/office/officeart/2005/8/layout/hProcess11"/>
    <dgm:cxn modelId="{B06C3FF2-85FE-46DE-ACD6-07BE9FDEBDBC}" type="presParOf" srcId="{84856DFD-6CD8-4FEF-ACE0-D67E1AAF3D9D}" destId="{17F0FDA1-555B-42A7-86A8-13C3DE4B8A06}" srcOrd="1" destOrd="0" presId="urn:microsoft.com/office/officeart/2005/8/layout/hProcess11"/>
    <dgm:cxn modelId="{4FDD36E9-2E8C-4192-BA36-37D77F7503C2}" type="presParOf" srcId="{84856DFD-6CD8-4FEF-ACE0-D67E1AAF3D9D}" destId="{4F84A34D-DAED-4DDC-9355-C717E12B3C21}" srcOrd="2" destOrd="0" presId="urn:microsoft.com/office/officeart/2005/8/layout/hProcess11"/>
    <dgm:cxn modelId="{C670FCCE-8CE6-43AA-88FA-1EBBC47542BD}" type="presParOf" srcId="{4F84A34D-DAED-4DDC-9355-C717E12B3C21}" destId="{92559568-0E55-4250-BE01-2C930194C1B0}" srcOrd="0" destOrd="0" presId="urn:microsoft.com/office/officeart/2005/8/layout/hProcess11"/>
    <dgm:cxn modelId="{5BBF7E38-6479-47EF-B2BF-891E0ED28376}" type="presParOf" srcId="{4F84A34D-DAED-4DDC-9355-C717E12B3C21}" destId="{4910C1BB-60D2-4107-8D94-69E53A4D8E8B}" srcOrd="1" destOrd="0" presId="urn:microsoft.com/office/officeart/2005/8/layout/hProcess11"/>
    <dgm:cxn modelId="{59EDAC60-097C-473F-BB0C-B0AE8F317693}" type="presParOf" srcId="{4F84A34D-DAED-4DDC-9355-C717E12B3C21}" destId="{876BDE4F-85BF-4CE7-BED6-EFA8D9E66C31}" srcOrd="2" destOrd="0" presId="urn:microsoft.com/office/officeart/2005/8/layout/hProcess11"/>
    <dgm:cxn modelId="{72463DA4-240C-4BC6-9266-5F5E262AB5C4}" type="presParOf" srcId="{84856DFD-6CD8-4FEF-ACE0-D67E1AAF3D9D}" destId="{17EB2AE3-58E5-49C6-B667-4DBC80237BBE}" srcOrd="3" destOrd="0" presId="urn:microsoft.com/office/officeart/2005/8/layout/hProcess11"/>
    <dgm:cxn modelId="{E2C3B0D6-52E6-4423-A8A4-477FF9FDC4A4}" type="presParOf" srcId="{84856DFD-6CD8-4FEF-ACE0-D67E1AAF3D9D}" destId="{2C7B9839-B104-4946-83A9-F2D79420B772}" srcOrd="4" destOrd="0" presId="urn:microsoft.com/office/officeart/2005/8/layout/hProcess11"/>
    <dgm:cxn modelId="{E6B98022-A8D8-4763-9D5F-E86268136032}" type="presParOf" srcId="{2C7B9839-B104-4946-83A9-F2D79420B772}" destId="{8B7B90EC-D658-4241-A252-86294E9944E2}" srcOrd="0" destOrd="0" presId="urn:microsoft.com/office/officeart/2005/8/layout/hProcess11"/>
    <dgm:cxn modelId="{57C7FE83-17ED-47F5-9478-EE865C2863B7}" type="presParOf" srcId="{2C7B9839-B104-4946-83A9-F2D79420B772}" destId="{58C36D6E-4FF8-4F7F-9715-417D4B8BB0FB}" srcOrd="1" destOrd="0" presId="urn:microsoft.com/office/officeart/2005/8/layout/hProcess11"/>
    <dgm:cxn modelId="{3B7672B2-9D79-43C7-A2F7-78B4D83D6525}" type="presParOf" srcId="{2C7B9839-B104-4946-83A9-F2D79420B772}" destId="{F6BE4338-C650-4FFE-8674-91E07C37D23D}" srcOrd="2" destOrd="0" presId="urn:microsoft.com/office/officeart/2005/8/layout/hProcess11"/>
    <dgm:cxn modelId="{BE19E18E-67D4-4E49-A4E5-9B5E848DDDEF}" type="presParOf" srcId="{84856DFD-6CD8-4FEF-ACE0-D67E1AAF3D9D}" destId="{834FC726-10F0-438F-945D-6AA05CF42F91}" srcOrd="5" destOrd="0" presId="urn:microsoft.com/office/officeart/2005/8/layout/hProcess11"/>
    <dgm:cxn modelId="{431E3BA5-4A30-456B-8991-F4139EC6A295}" type="presParOf" srcId="{84856DFD-6CD8-4FEF-ACE0-D67E1AAF3D9D}" destId="{BE3963F2-A708-4882-BC9C-05097DBAD35F}" srcOrd="6" destOrd="0" presId="urn:microsoft.com/office/officeart/2005/8/layout/hProcess11"/>
    <dgm:cxn modelId="{9754D5F4-4AEB-4E67-8873-B1CF4AC7F57F}" type="presParOf" srcId="{BE3963F2-A708-4882-BC9C-05097DBAD35F}" destId="{62E5EB8D-E423-4FBA-A479-97A42AD49610}" srcOrd="0" destOrd="0" presId="urn:microsoft.com/office/officeart/2005/8/layout/hProcess11"/>
    <dgm:cxn modelId="{DBF689E0-B725-42E1-AA21-18FEE2D48B58}" type="presParOf" srcId="{BE3963F2-A708-4882-BC9C-05097DBAD35F}" destId="{D4E67417-DC1E-44B2-B6D6-FAA111E1BD5F}" srcOrd="1" destOrd="0" presId="urn:microsoft.com/office/officeart/2005/8/layout/hProcess11"/>
    <dgm:cxn modelId="{AB40527B-6232-460B-A8B5-FB6AEA938985}"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77299482-8D9D-42B3-B556-2B13C65441BC}" cxnId="{C50329DE-A614-49CA-B6BC-72382E75A198}"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5C8A4A0-0697-4E60-AF51-1C4C19E235B8}" cxnId="{C50329DE-A614-49CA-B6BC-72382E75A198}"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D467E858-E8F3-4792-924F-DDB0015DD040}" cxnId="{B9B835A1-1DE8-4C00-B99D-93EB4AE85CB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20FF6B83-0F05-466E-90FE-77575F0C423A}" cxnId="{B9B835A1-1DE8-4C00-B99D-93EB4AE85CB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AC725B00-9953-4CE7-B9FC-7F4B170A7553}" cxnId="{626908FA-0F76-4458-89A5-F8C03D45ECA9}"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3A3A8C95-2587-4031-B0EE-59577F9CE446}" cxnId="{626908FA-0F76-4458-89A5-F8C03D45ECA9}"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04E80955-0FC6-42B1-805C-CAC16BB6CE11}" cxnId="{0A6AD22A-CF62-45C2-A42D-4DF7842AF47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C4505F6F-13BB-4942-8991-B71087C56E0A}" cxnId="{0A6AD22A-CF62-45C2-A42D-4DF7842AF47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0BD8960C-4F9C-4AA8-A9B0-7F4372526EA7}" type="presOf" srcId="{BCCBA827-B404-49EE-AF8A-E427DB9BD81F}" destId="{7208DC23-693D-4641-99D4-D972E4EF6F94}" srcOrd="0" destOrd="0" presId="urn:microsoft.com/office/officeart/2005/8/layout/hProcess11"/>
    <dgm:cxn modelId="{A2CF4D0D-9243-4292-9227-D8DC0E8BE3E0}" type="presOf" srcId="{70EF60A8-584C-46A2-A250-F53D0C01AE09}" destId="{62E5EB8D-E423-4FBA-A479-97A42AD49610}" srcOrd="0" destOrd="0" presId="urn:microsoft.com/office/officeart/2005/8/layout/hProcess11"/>
    <dgm:cxn modelId="{5F38EABB-1C4E-4ECA-AB72-6DDDAD4B7F4D}" type="presOf" srcId="{0D0C9DDE-32DE-4B20-8587-E863AC39056E}" destId="{D718B4DB-221A-4DF9-B7FE-90E4478F23A0}" srcOrd="0" destOrd="0" presId="urn:microsoft.com/office/officeart/2005/8/layout/hProcess11"/>
    <dgm:cxn modelId="{626908FA-0F76-4458-89A5-F8C03D45ECA9}" srcId="{BCCBA827-B404-49EE-AF8A-E427DB9BD81F}" destId="{6B636814-8A0F-4FB8-966D-C807EA9D35FC}" srcOrd="2" destOrd="0" parTransId="{AC725B00-9953-4CE7-B9FC-7F4B170A7553}" sibTransId="{3A3A8C95-2587-4031-B0EE-59577F9CE446}"/>
    <dgm:cxn modelId="{2C5E1649-2856-456B-A1B3-D589C716B8C3}" type="presOf" srcId="{6B636814-8A0F-4FB8-966D-C807EA9D35FC}" destId="{8B7B90EC-D658-4241-A252-86294E9944E2}"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8B630C56-372B-4528-83B7-673D2B95C221}" type="presOf" srcId="{1BDAB359-4124-4952-B2D1-64B08DE6A44E}" destId="{92559568-0E55-4250-BE01-2C930194C1B0}"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2004C4B9-2A57-4BE2-A94A-D12734BA09CC}" type="presParOf" srcId="{7208DC23-693D-4641-99D4-D972E4EF6F94}" destId="{CB0007A1-71C7-4465-8744-B8ECC3148487}" srcOrd="0" destOrd="0" presId="urn:microsoft.com/office/officeart/2005/8/layout/hProcess11"/>
    <dgm:cxn modelId="{D2B95EF4-77F2-440C-82B5-71D07253E6B8}" type="presParOf" srcId="{7208DC23-693D-4641-99D4-D972E4EF6F94}" destId="{84856DFD-6CD8-4FEF-ACE0-D67E1AAF3D9D}" srcOrd="1" destOrd="0" presId="urn:microsoft.com/office/officeart/2005/8/layout/hProcess11"/>
    <dgm:cxn modelId="{EB05C111-2109-46D2-95C9-FFB6CF26349F}" type="presParOf" srcId="{84856DFD-6CD8-4FEF-ACE0-D67E1AAF3D9D}" destId="{1CC0AF25-F3B1-44E4-A1BE-18125076B936}" srcOrd="0" destOrd="0" presId="urn:microsoft.com/office/officeart/2005/8/layout/hProcess11"/>
    <dgm:cxn modelId="{6A8839B2-B6C6-4F86-91D6-C5391CFA2A52}" type="presParOf" srcId="{1CC0AF25-F3B1-44E4-A1BE-18125076B936}" destId="{D718B4DB-221A-4DF9-B7FE-90E4478F23A0}" srcOrd="0" destOrd="0" presId="urn:microsoft.com/office/officeart/2005/8/layout/hProcess11"/>
    <dgm:cxn modelId="{35EA1ADA-E681-48C6-A0EE-4CE66B2F5E71}" type="presParOf" srcId="{1CC0AF25-F3B1-44E4-A1BE-18125076B936}" destId="{3AB709DD-1851-4ED4-BBAA-10979980A3DF}" srcOrd="1" destOrd="0" presId="urn:microsoft.com/office/officeart/2005/8/layout/hProcess11"/>
    <dgm:cxn modelId="{A54D3482-CC3B-47E7-96CA-743ABCE13D0C}" type="presParOf" srcId="{1CC0AF25-F3B1-44E4-A1BE-18125076B936}" destId="{2193A97A-743C-45EA-BF6C-D8EC44CDCAB5}" srcOrd="2" destOrd="0" presId="urn:microsoft.com/office/officeart/2005/8/layout/hProcess11"/>
    <dgm:cxn modelId="{D9E6CEF1-CFC0-407A-BE91-7E01D3172422}" type="presParOf" srcId="{84856DFD-6CD8-4FEF-ACE0-D67E1AAF3D9D}" destId="{17F0FDA1-555B-42A7-86A8-13C3DE4B8A06}" srcOrd="1" destOrd="0" presId="urn:microsoft.com/office/officeart/2005/8/layout/hProcess11"/>
    <dgm:cxn modelId="{BF54392D-2EF3-45EA-AC21-5A807F04C052}" type="presParOf" srcId="{84856DFD-6CD8-4FEF-ACE0-D67E1AAF3D9D}" destId="{4F84A34D-DAED-4DDC-9355-C717E12B3C21}" srcOrd="2" destOrd="0" presId="urn:microsoft.com/office/officeart/2005/8/layout/hProcess11"/>
    <dgm:cxn modelId="{B5492D66-78C9-4526-98BC-432A9568F682}" type="presParOf" srcId="{4F84A34D-DAED-4DDC-9355-C717E12B3C21}" destId="{92559568-0E55-4250-BE01-2C930194C1B0}" srcOrd="0" destOrd="0" presId="urn:microsoft.com/office/officeart/2005/8/layout/hProcess11"/>
    <dgm:cxn modelId="{F5BC15AA-09ED-469A-8204-9B3A89A58ED5}" type="presParOf" srcId="{4F84A34D-DAED-4DDC-9355-C717E12B3C21}" destId="{4910C1BB-60D2-4107-8D94-69E53A4D8E8B}" srcOrd="1" destOrd="0" presId="urn:microsoft.com/office/officeart/2005/8/layout/hProcess11"/>
    <dgm:cxn modelId="{7529A6A3-ADD8-486D-8806-941F9768EE82}" type="presParOf" srcId="{4F84A34D-DAED-4DDC-9355-C717E12B3C21}" destId="{876BDE4F-85BF-4CE7-BED6-EFA8D9E66C31}" srcOrd="2" destOrd="0" presId="urn:microsoft.com/office/officeart/2005/8/layout/hProcess11"/>
    <dgm:cxn modelId="{E44BFA3A-FC81-4DC9-828B-CA0AD110E951}" type="presParOf" srcId="{84856DFD-6CD8-4FEF-ACE0-D67E1AAF3D9D}" destId="{17EB2AE3-58E5-49C6-B667-4DBC80237BBE}" srcOrd="3" destOrd="0" presId="urn:microsoft.com/office/officeart/2005/8/layout/hProcess11"/>
    <dgm:cxn modelId="{0BED01E3-51B2-4CAF-B265-D9701211EB38}" type="presParOf" srcId="{84856DFD-6CD8-4FEF-ACE0-D67E1AAF3D9D}" destId="{2C7B9839-B104-4946-83A9-F2D79420B772}" srcOrd="4" destOrd="0" presId="urn:microsoft.com/office/officeart/2005/8/layout/hProcess11"/>
    <dgm:cxn modelId="{175983A6-1F5B-4929-9AEB-594DEFD3A1BA}" type="presParOf" srcId="{2C7B9839-B104-4946-83A9-F2D79420B772}" destId="{8B7B90EC-D658-4241-A252-86294E9944E2}" srcOrd="0" destOrd="0" presId="urn:microsoft.com/office/officeart/2005/8/layout/hProcess11"/>
    <dgm:cxn modelId="{068D1894-9B54-4F89-902D-440C472F6340}" type="presParOf" srcId="{2C7B9839-B104-4946-83A9-F2D79420B772}" destId="{58C36D6E-4FF8-4F7F-9715-417D4B8BB0FB}" srcOrd="1" destOrd="0" presId="urn:microsoft.com/office/officeart/2005/8/layout/hProcess11"/>
    <dgm:cxn modelId="{ADFD676C-80B6-48A5-9BBF-2A430CE0CF64}" type="presParOf" srcId="{2C7B9839-B104-4946-83A9-F2D79420B772}" destId="{F6BE4338-C650-4FFE-8674-91E07C37D23D}" srcOrd="2" destOrd="0" presId="urn:microsoft.com/office/officeart/2005/8/layout/hProcess11"/>
    <dgm:cxn modelId="{8D7F7DFC-F983-4D08-A899-92BE3FC89C7F}" type="presParOf" srcId="{84856DFD-6CD8-4FEF-ACE0-D67E1AAF3D9D}" destId="{834FC726-10F0-438F-945D-6AA05CF42F91}" srcOrd="5" destOrd="0" presId="urn:microsoft.com/office/officeart/2005/8/layout/hProcess11"/>
    <dgm:cxn modelId="{5484E82F-2A18-4F52-9B0E-0007671CC6DA}" type="presParOf" srcId="{84856DFD-6CD8-4FEF-ACE0-D67E1AAF3D9D}" destId="{BE3963F2-A708-4882-BC9C-05097DBAD35F}" srcOrd="6" destOrd="0" presId="urn:microsoft.com/office/officeart/2005/8/layout/hProcess11"/>
    <dgm:cxn modelId="{E3A216CF-8648-4D1E-8C8A-605AB84AFD20}" type="presParOf" srcId="{BE3963F2-A708-4882-BC9C-05097DBAD35F}" destId="{62E5EB8D-E423-4FBA-A479-97A42AD49610}" srcOrd="0" destOrd="0" presId="urn:microsoft.com/office/officeart/2005/8/layout/hProcess11"/>
    <dgm:cxn modelId="{B345FB56-2B2A-4EA8-95A2-FC9247D19AF6}" type="presParOf" srcId="{BE3963F2-A708-4882-BC9C-05097DBAD35F}" destId="{D4E67417-DC1E-44B2-B6D6-FAA111E1BD5F}" srcOrd="1" destOrd="0" presId="urn:microsoft.com/office/officeart/2005/8/layout/hProcess11"/>
    <dgm:cxn modelId="{EEDF1761-BFC0-4C8F-AA8D-567C89C70697}"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317516" cy="4222293"/>
        <a:chOff x="0" y="0"/>
        <a:chExt cx="8317516" cy="4222293"/>
      </a:xfrm>
    </dsp:grpSpPr>
    <dsp:sp>
      <dsp:nvSpPr>
        <dsp:cNvPr id="4" name="同侧圆角矩形 3"/>
        <dsp:cNvSpPr/>
      </dsp:nvSpPr>
      <dsp:spPr bwMode="white">
        <a:xfrm rot="5400000">
          <a:off x="4656151" y="-2152895"/>
          <a:ext cx="813936" cy="5323210"/>
        </a:xfrm>
        <a:prstGeom prst="round2SameRect">
          <a:avLst/>
        </a:prstGeom>
      </dsp:spPr>
      <dsp:style>
        <a:lnRef idx="1">
          <a:schemeClr val="accent2">
            <a:tint val="40000"/>
            <a:alpha val="90000"/>
          </a:schemeClr>
        </a:lnRef>
        <a:fillRef idx="1">
          <a:schemeClr val="accent2">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dirty="0">
            <a:solidFill>
              <a:schemeClr val="tx1"/>
            </a:solidFill>
            <a:latin typeface="微软雅黑" panose="020B0503020204020204" pitchFamily="34" charset="-122"/>
            <a:ea typeface="微软雅黑" panose="020B0503020204020204" pitchFamily="34" charset="-122"/>
          </a:endParaRPr>
        </a:p>
      </dsp:txBody>
      <dsp:txXfrm rot="5400000">
        <a:off x="4656151" y="-2152895"/>
        <a:ext cx="813936" cy="5323210"/>
      </dsp:txXfrm>
    </dsp:sp>
    <dsp:sp>
      <dsp:nvSpPr>
        <dsp:cNvPr id="3" name="圆角矩形 2"/>
        <dsp:cNvSpPr/>
      </dsp:nvSpPr>
      <dsp:spPr bwMode="white">
        <a:xfrm>
          <a:off x="579120" y="0"/>
          <a:ext cx="1822394" cy="1017420"/>
        </a:xfrm>
        <a:prstGeom prst="roundRect">
          <a:avLst/>
        </a:prstGeom>
      </dsp:spPr>
      <dsp:style>
        <a:lnRef idx="0">
          <a:schemeClr val="lt1"/>
        </a:lnRef>
        <a:fillRef idx="3">
          <a:schemeClr val="accent2"/>
        </a:fillRef>
        <a:effectRef idx="2">
          <a:scrgbClr r="0" g="0" b="0"/>
        </a:effectRef>
        <a:fontRef idx="minor">
          <a:schemeClr val="lt1"/>
        </a:fontRef>
      </dsp:style>
      <dsp:txBody>
        <a:bodyPr lIns="137160" tIns="68580" rIns="13716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600" dirty="0" smtClean="0">
              <a:solidFill>
                <a:schemeClr val="tx1"/>
              </a:solidFill>
              <a:latin typeface="微软雅黑" panose="020B0503020204020204" pitchFamily="34" charset="-122"/>
              <a:ea typeface="微软雅黑" panose="020B0503020204020204" pitchFamily="34" charset="-122"/>
            </a:rPr>
            <a:t>优化</a:t>
          </a:r>
          <a:endParaRPr lang="zh-CN" altLang="en-US" sz="3600" dirty="0">
            <a:solidFill>
              <a:schemeClr val="tx1"/>
            </a:solidFill>
            <a:latin typeface="微软雅黑" panose="020B0503020204020204" pitchFamily="34" charset="-122"/>
            <a:ea typeface="微软雅黑" panose="020B0503020204020204" pitchFamily="34" charset="-122"/>
          </a:endParaRPr>
        </a:p>
      </dsp:txBody>
      <dsp:txXfrm>
        <a:off x="579120" y="0"/>
        <a:ext cx="1822394" cy="1017420"/>
      </dsp:txXfrm>
    </dsp:sp>
    <dsp:sp>
      <dsp:nvSpPr>
        <dsp:cNvPr id="6" name="同侧圆角矩形 5"/>
        <dsp:cNvSpPr/>
      </dsp:nvSpPr>
      <dsp:spPr bwMode="white">
        <a:xfrm rot="5400000">
          <a:off x="4668937" y="-1084604"/>
          <a:ext cx="813936" cy="5323210"/>
        </a:xfrm>
        <a:prstGeom prst="round2SameRect">
          <a:avLst/>
        </a:prstGeom>
      </dsp:spPr>
      <dsp:style>
        <a:lnRef idx="1">
          <a:schemeClr val="accent3">
            <a:tint val="40000"/>
            <a:alpha val="90000"/>
          </a:schemeClr>
        </a:lnRef>
        <a:fillRef idx="1">
          <a:schemeClr val="accent3">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dirty="0">
            <a:solidFill>
              <a:schemeClr val="tx1"/>
            </a:solidFill>
            <a:latin typeface="微软雅黑" panose="020B0503020204020204" pitchFamily="34" charset="-122"/>
            <a:ea typeface="微软雅黑" panose="020B0503020204020204" pitchFamily="34" charset="-122"/>
          </a:endParaRPr>
        </a:p>
      </dsp:txBody>
      <dsp:txXfrm rot="5400000">
        <a:off x="4668937" y="-1084604"/>
        <a:ext cx="813936" cy="5323210"/>
      </dsp:txXfrm>
    </dsp:sp>
    <dsp:sp>
      <dsp:nvSpPr>
        <dsp:cNvPr id="5" name="圆角矩形 4"/>
        <dsp:cNvSpPr/>
      </dsp:nvSpPr>
      <dsp:spPr bwMode="white">
        <a:xfrm>
          <a:off x="579120" y="1068291"/>
          <a:ext cx="1835180" cy="1017420"/>
        </a:xfrm>
        <a:prstGeom prst="roundRect">
          <a:avLst/>
        </a:prstGeom>
      </dsp:spPr>
      <dsp:style>
        <a:lnRef idx="0">
          <a:schemeClr val="lt1"/>
        </a:lnRef>
        <a:fillRef idx="3">
          <a:schemeClr val="accent3"/>
        </a:fillRef>
        <a:effectRef idx="2">
          <a:scrgbClr r="0" g="0" b="0"/>
        </a:effectRef>
        <a:fontRef idx="minor">
          <a:schemeClr val="lt1"/>
        </a:fontRef>
      </dsp:style>
      <dsp:txBody>
        <a:bodyPr lIns="137160" tIns="68580" rIns="13716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600" dirty="0" smtClean="0">
              <a:solidFill>
                <a:schemeClr val="tx1"/>
              </a:solidFill>
              <a:latin typeface="微软雅黑" panose="020B0503020204020204" pitchFamily="34" charset="-122"/>
              <a:ea typeface="微软雅黑" panose="020B0503020204020204" pitchFamily="34" charset="-122"/>
            </a:rPr>
            <a:t>革命</a:t>
          </a:r>
          <a:endParaRPr lang="zh-CN" altLang="en-US" sz="3600" dirty="0">
            <a:solidFill>
              <a:schemeClr val="tx1"/>
            </a:solidFill>
            <a:latin typeface="微软雅黑" panose="020B0503020204020204" pitchFamily="34" charset="-122"/>
            <a:ea typeface="微软雅黑" panose="020B0503020204020204" pitchFamily="34" charset="-122"/>
          </a:endParaRPr>
        </a:p>
      </dsp:txBody>
      <dsp:txXfrm>
        <a:off x="579120" y="1068291"/>
        <a:ext cx="1835180" cy="1017420"/>
      </dsp:txXfrm>
    </dsp:sp>
    <dsp:sp>
      <dsp:nvSpPr>
        <dsp:cNvPr id="8" name="同侧圆角矩形 7"/>
        <dsp:cNvSpPr/>
      </dsp:nvSpPr>
      <dsp:spPr bwMode="white">
        <a:xfrm rot="5400000">
          <a:off x="4643186" y="-16313"/>
          <a:ext cx="813936" cy="5323210"/>
        </a:xfrm>
        <a:prstGeom prst="round2SameRect">
          <a:avLst/>
        </a:prstGeom>
      </dsp:spPr>
      <dsp:style>
        <a:lnRef idx="1">
          <a:schemeClr val="accent4">
            <a:tint val="40000"/>
            <a:alpha val="90000"/>
          </a:schemeClr>
        </a:lnRef>
        <a:fillRef idx="1">
          <a:schemeClr val="accent4">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dirty="0">
            <a:solidFill>
              <a:schemeClr val="tx1"/>
            </a:solidFill>
            <a:latin typeface="微软雅黑" panose="020B0503020204020204" pitchFamily="34" charset="-122"/>
            <a:ea typeface="微软雅黑" panose="020B0503020204020204" pitchFamily="34" charset="-122"/>
          </a:endParaRPr>
        </a:p>
      </dsp:txBody>
      <dsp:txXfrm rot="5400000">
        <a:off x="4643186" y="-16313"/>
        <a:ext cx="813936" cy="5323210"/>
      </dsp:txXfrm>
    </dsp:sp>
    <dsp:sp>
      <dsp:nvSpPr>
        <dsp:cNvPr id="7" name="圆角矩形 6"/>
        <dsp:cNvSpPr/>
      </dsp:nvSpPr>
      <dsp:spPr bwMode="white">
        <a:xfrm>
          <a:off x="579120" y="2136582"/>
          <a:ext cx="1809429" cy="1017420"/>
        </a:xfrm>
        <a:prstGeom prst="roundRect">
          <a:avLst/>
        </a:prstGeom>
      </dsp:spPr>
      <dsp:style>
        <a:lnRef idx="0">
          <a:schemeClr val="lt1"/>
        </a:lnRef>
        <a:fillRef idx="3">
          <a:schemeClr val="accent4"/>
        </a:fillRef>
        <a:effectRef idx="2">
          <a:scrgbClr r="0" g="0" b="0"/>
        </a:effectRef>
        <a:fontRef idx="minor">
          <a:schemeClr val="lt1"/>
        </a:fontRef>
      </dsp:style>
      <dsp:txBody>
        <a:bodyPr lIns="137160" tIns="68580" rIns="13716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600" dirty="0" smtClean="0">
              <a:solidFill>
                <a:schemeClr val="tx1"/>
              </a:solidFill>
              <a:latin typeface="微软雅黑" panose="020B0503020204020204" pitchFamily="34" charset="-122"/>
              <a:ea typeface="微软雅黑" panose="020B0503020204020204" pitchFamily="34" charset="-122"/>
            </a:rPr>
            <a:t>颠覆</a:t>
          </a:r>
          <a:endParaRPr lang="zh-CN" altLang="en-US" sz="3600" dirty="0">
            <a:solidFill>
              <a:schemeClr val="tx1"/>
            </a:solidFill>
            <a:latin typeface="微软雅黑" panose="020B0503020204020204" pitchFamily="34" charset="-122"/>
            <a:ea typeface="微软雅黑" panose="020B0503020204020204" pitchFamily="34" charset="-122"/>
          </a:endParaRPr>
        </a:p>
      </dsp:txBody>
      <dsp:txXfrm>
        <a:off x="579120" y="2136582"/>
        <a:ext cx="1809429" cy="1017420"/>
      </dsp:txXfrm>
    </dsp:sp>
    <dsp:sp>
      <dsp:nvSpPr>
        <dsp:cNvPr id="10" name="同侧圆角矩形 9"/>
        <dsp:cNvSpPr/>
      </dsp:nvSpPr>
      <dsp:spPr bwMode="white">
        <a:xfrm rot="5400000">
          <a:off x="4643156" y="1051978"/>
          <a:ext cx="813936" cy="5323210"/>
        </a:xfrm>
        <a:prstGeom prst="round2SameRect">
          <a:avLst/>
        </a:prstGeom>
      </dsp:spPr>
      <dsp:style>
        <a:lnRef idx="1">
          <a:schemeClr val="accent5">
            <a:tint val="40000"/>
            <a:alpha val="90000"/>
          </a:schemeClr>
        </a:lnRef>
        <a:fillRef idx="1">
          <a:schemeClr val="accent5">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dirty="0">
            <a:solidFill>
              <a:schemeClr val="tx1"/>
            </a:solidFill>
            <a:latin typeface="微软雅黑" panose="020B0503020204020204" pitchFamily="34" charset="-122"/>
            <a:ea typeface="微软雅黑" panose="020B0503020204020204" pitchFamily="34" charset="-122"/>
          </a:endParaRPr>
        </a:p>
      </dsp:txBody>
      <dsp:txXfrm rot="5400000">
        <a:off x="4643156" y="1051978"/>
        <a:ext cx="813936" cy="5323210"/>
      </dsp:txXfrm>
    </dsp:sp>
    <dsp:sp>
      <dsp:nvSpPr>
        <dsp:cNvPr id="9" name="圆角矩形 8"/>
        <dsp:cNvSpPr/>
      </dsp:nvSpPr>
      <dsp:spPr bwMode="white">
        <a:xfrm>
          <a:off x="579120" y="3204873"/>
          <a:ext cx="1809399" cy="1017420"/>
        </a:xfrm>
        <a:prstGeom prst="roundRect">
          <a:avLst/>
        </a:prstGeom>
      </dsp:spPr>
      <dsp:style>
        <a:lnRef idx="0">
          <a:schemeClr val="lt1"/>
        </a:lnRef>
        <a:fillRef idx="3">
          <a:schemeClr val="accent5"/>
        </a:fillRef>
        <a:effectRef idx="2">
          <a:scrgbClr r="0" g="0" b="0"/>
        </a:effectRef>
        <a:fontRef idx="minor">
          <a:schemeClr val="lt1"/>
        </a:fontRef>
      </dsp:style>
      <dsp:txBody>
        <a:bodyPr lIns="137160" tIns="68580" rIns="13716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600" dirty="0" smtClean="0">
              <a:solidFill>
                <a:schemeClr val="tx1"/>
              </a:solidFill>
              <a:latin typeface="微软雅黑" panose="020B0503020204020204" pitchFamily="34" charset="-122"/>
              <a:ea typeface="微软雅黑" panose="020B0503020204020204" pitchFamily="34" charset="-122"/>
            </a:rPr>
            <a:t>改变</a:t>
          </a:r>
          <a:endParaRPr lang="zh-CN" altLang="en-US" sz="3600" dirty="0">
            <a:solidFill>
              <a:schemeClr val="tx1"/>
            </a:solidFill>
            <a:latin typeface="微软雅黑" panose="020B0503020204020204" pitchFamily="34" charset="-122"/>
            <a:ea typeface="微软雅黑" panose="020B0503020204020204" pitchFamily="34" charset="-122"/>
          </a:endParaRPr>
        </a:p>
      </dsp:txBody>
      <dsp:txXfrm>
        <a:off x="579120" y="3204873"/>
        <a:ext cx="1809399" cy="1017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9647" cy="1249015"/>
        <a:chOff x="0" y="0"/>
        <a:chExt cx="8569647" cy="1249015"/>
      </a:xfrm>
    </dsp:grpSpPr>
    <dsp:sp>
      <dsp:nvSpPr>
        <dsp:cNvPr id="3" name="燕尾形箭头 2"/>
        <dsp:cNvSpPr/>
      </dsp:nvSpPr>
      <dsp:spPr bwMode="white">
        <a:xfrm>
          <a:off x="0" y="374705"/>
          <a:ext cx="8569647" cy="499606"/>
        </a:xfrm>
        <a:prstGeom prst="notchedRightArrow">
          <a:avLst/>
        </a:prstGeom>
        <a:effectLst>
          <a:outerShdw blurRad="50800" dist="38100" dir="2700000" algn="tl" rotWithShape="0">
            <a:prstClr val="black">
              <a:alpha val="40000"/>
            </a:prstClr>
          </a:outerShdw>
        </a:effectLst>
        <a:sp3d z="-300000" prstMaterial="plastic"/>
      </dsp:spPr>
      <dsp:style>
        <a:lnRef idx="2">
          <a:schemeClr val="accent2"/>
        </a:lnRef>
        <a:fillRef idx="1">
          <a:schemeClr val="lt1"/>
        </a:fillRef>
        <a:effectRef idx="0">
          <a:schemeClr val="accent2"/>
        </a:effectRef>
        <a:fontRef idx="minor">
          <a:schemeClr val="dk1"/>
        </a:fontRef>
      </dsp:style>
      <dsp:txXfrm>
        <a:off x="0" y="374705"/>
        <a:ext cx="8569647" cy="499606"/>
      </dsp:txXfrm>
    </dsp:sp>
    <dsp:sp>
      <dsp:nvSpPr>
        <dsp:cNvPr id="4" name="矩形 3"/>
        <dsp:cNvSpPr/>
      </dsp:nvSpPr>
      <dsp:spPr bwMode="white">
        <a:xfrm>
          <a:off x="0"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0" y="0"/>
        <a:ext cx="1858478" cy="499606"/>
      </dsp:txXfrm>
    </dsp:sp>
    <dsp:sp>
      <dsp:nvSpPr>
        <dsp:cNvPr id="5" name="椭圆 4"/>
        <dsp:cNvSpPr/>
      </dsp:nvSpPr>
      <dsp:spPr bwMode="white">
        <a:xfrm>
          <a:off x="866788" y="562057"/>
          <a:ext cx="124902" cy="124902"/>
        </a:xfrm>
        <a:prstGeom prst="ellipse">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Xfrm>
        <a:off x="866788" y="562057"/>
        <a:ext cx="124902" cy="124902"/>
      </dsp:txXfrm>
    </dsp:sp>
    <dsp:sp>
      <dsp:nvSpPr>
        <dsp:cNvPr id="6" name="矩形 5"/>
        <dsp:cNvSpPr/>
      </dsp:nvSpPr>
      <dsp:spPr bwMode="white">
        <a:xfrm>
          <a:off x="2074861"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2074861" y="749409"/>
        <a:ext cx="1858478" cy="499606"/>
      </dsp:txXfrm>
    </dsp:sp>
    <dsp:sp>
      <dsp:nvSpPr>
        <dsp:cNvPr id="7" name="椭圆 6"/>
        <dsp:cNvSpPr/>
      </dsp:nvSpPr>
      <dsp:spPr bwMode="white">
        <a:xfrm>
          <a:off x="2975192" y="576064"/>
          <a:ext cx="124902" cy="124902"/>
        </a:xfrm>
        <a:prstGeom prst="ellipse">
          <a:avLst/>
        </a:prstGeom>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Xfrm>
        <a:off x="2975192" y="576064"/>
        <a:ext cx="124902" cy="124902"/>
      </dsp:txXfrm>
    </dsp:sp>
    <dsp:sp>
      <dsp:nvSpPr>
        <dsp:cNvPr id="8" name="矩形 7"/>
        <dsp:cNvSpPr/>
      </dsp:nvSpPr>
      <dsp:spPr bwMode="white">
        <a:xfrm>
          <a:off x="3902803"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3902803" y="0"/>
        <a:ext cx="1858478" cy="499606"/>
      </dsp:txXfrm>
    </dsp:sp>
    <dsp:sp>
      <dsp:nvSpPr>
        <dsp:cNvPr id="9" name="椭圆 8"/>
        <dsp:cNvSpPr/>
      </dsp:nvSpPr>
      <dsp:spPr bwMode="white">
        <a:xfrm>
          <a:off x="4769591" y="562057"/>
          <a:ext cx="124902" cy="124902"/>
        </a:xfrm>
        <a:prstGeom prst="ellipse">
          <a:avLst/>
        </a:prstGeom>
        <a:sp3d contourW="19050" prstMaterial="metal">
          <a:bevelT w="88900" h="203200"/>
          <a:bevelB w="165100" h="254000"/>
        </a:sp3d>
      </dsp:spPr>
      <dsp:style>
        <a:lnRef idx="0">
          <a:schemeClr val="lt1"/>
        </a:lnRef>
        <a:fillRef idx="1">
          <a:schemeClr val="accent4"/>
        </a:fillRef>
        <a:effectRef idx="2">
          <a:scrgbClr r="0" g="0" b="0"/>
        </a:effectRef>
        <a:fontRef idx="minor">
          <a:schemeClr val="lt1"/>
        </a:fontRef>
      </dsp:style>
      <dsp:txXfrm>
        <a:off x="4769591" y="562057"/>
        <a:ext cx="124902" cy="124902"/>
      </dsp:txXfrm>
    </dsp:sp>
    <dsp:sp>
      <dsp:nvSpPr>
        <dsp:cNvPr id="10" name="矩形 9"/>
        <dsp:cNvSpPr/>
      </dsp:nvSpPr>
      <dsp:spPr bwMode="white">
        <a:xfrm>
          <a:off x="5854205"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5854205" y="749409"/>
        <a:ext cx="1858478" cy="499606"/>
      </dsp:txXfrm>
    </dsp:sp>
    <dsp:sp>
      <dsp:nvSpPr>
        <dsp:cNvPr id="11" name="椭圆 10"/>
        <dsp:cNvSpPr/>
      </dsp:nvSpPr>
      <dsp:spPr bwMode="white">
        <a:xfrm>
          <a:off x="6720993" y="562057"/>
          <a:ext cx="124902" cy="124902"/>
        </a:xfrm>
        <a:prstGeom prst="ellipse">
          <a:avLst/>
        </a:prstGeom>
        <a:sp3d contourW="19050" prstMaterial="metal">
          <a:bevelT w="88900" h="203200"/>
          <a:bevelB w="165100" h="254000"/>
        </a:sp3d>
      </dsp:spPr>
      <dsp:style>
        <a:lnRef idx="0">
          <a:schemeClr val="lt1"/>
        </a:lnRef>
        <a:fillRef idx="1">
          <a:schemeClr val="accent5"/>
        </a:fillRef>
        <a:effectRef idx="2">
          <a:scrgbClr r="0" g="0" b="0"/>
        </a:effectRef>
        <a:fontRef idx="minor">
          <a:schemeClr val="lt1"/>
        </a:fontRef>
      </dsp:style>
      <dsp:txXfrm>
        <a:off x="6720993" y="562057"/>
        <a:ext cx="124902" cy="12490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9647" cy="1249015"/>
        <a:chOff x="0" y="0"/>
        <a:chExt cx="8569647" cy="1249015"/>
      </a:xfrm>
    </dsp:grpSpPr>
    <dsp:sp>
      <dsp:nvSpPr>
        <dsp:cNvPr id="3" name="燕尾形箭头 2"/>
        <dsp:cNvSpPr/>
      </dsp:nvSpPr>
      <dsp:spPr bwMode="white">
        <a:xfrm>
          <a:off x="0" y="374705"/>
          <a:ext cx="8569647" cy="499606"/>
        </a:xfrm>
        <a:prstGeom prst="notchedRightArrow">
          <a:avLst/>
        </a:prstGeom>
        <a:effectLst>
          <a:outerShdw blurRad="50800" dist="38100" dir="2700000" algn="tl" rotWithShape="0">
            <a:prstClr val="black">
              <a:alpha val="40000"/>
            </a:prstClr>
          </a:outerShdw>
        </a:effectLst>
        <a:sp3d z="-300000" prstMaterial="plastic"/>
      </dsp:spPr>
      <dsp:style>
        <a:lnRef idx="2">
          <a:schemeClr val="accent2"/>
        </a:lnRef>
        <a:fillRef idx="1">
          <a:schemeClr val="lt1"/>
        </a:fillRef>
        <a:effectRef idx="0">
          <a:schemeClr val="accent2"/>
        </a:effectRef>
        <a:fontRef idx="minor">
          <a:schemeClr val="dk1"/>
        </a:fontRef>
      </dsp:style>
      <dsp:txXfrm>
        <a:off x="0" y="374705"/>
        <a:ext cx="8569647" cy="499606"/>
      </dsp:txXfrm>
    </dsp:sp>
    <dsp:sp>
      <dsp:nvSpPr>
        <dsp:cNvPr id="4" name="矩形 3"/>
        <dsp:cNvSpPr/>
      </dsp:nvSpPr>
      <dsp:spPr bwMode="white">
        <a:xfrm>
          <a:off x="0"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0" y="0"/>
        <a:ext cx="1858478" cy="499606"/>
      </dsp:txXfrm>
    </dsp:sp>
    <dsp:sp>
      <dsp:nvSpPr>
        <dsp:cNvPr id="5" name="椭圆 4"/>
        <dsp:cNvSpPr/>
      </dsp:nvSpPr>
      <dsp:spPr bwMode="white">
        <a:xfrm>
          <a:off x="866788" y="562057"/>
          <a:ext cx="124902" cy="124902"/>
        </a:xfrm>
        <a:prstGeom prst="ellipse">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Xfrm>
        <a:off x="866788" y="562057"/>
        <a:ext cx="124902" cy="124902"/>
      </dsp:txXfrm>
    </dsp:sp>
    <dsp:sp>
      <dsp:nvSpPr>
        <dsp:cNvPr id="6" name="矩形 5"/>
        <dsp:cNvSpPr/>
      </dsp:nvSpPr>
      <dsp:spPr bwMode="white">
        <a:xfrm>
          <a:off x="2074861"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2074861" y="749409"/>
        <a:ext cx="1858478" cy="499606"/>
      </dsp:txXfrm>
    </dsp:sp>
    <dsp:sp>
      <dsp:nvSpPr>
        <dsp:cNvPr id="7" name="椭圆 6"/>
        <dsp:cNvSpPr/>
      </dsp:nvSpPr>
      <dsp:spPr bwMode="white">
        <a:xfrm>
          <a:off x="2975192" y="576064"/>
          <a:ext cx="124902" cy="124902"/>
        </a:xfrm>
        <a:prstGeom prst="ellipse">
          <a:avLst/>
        </a:prstGeom>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Xfrm>
        <a:off x="2975192" y="576064"/>
        <a:ext cx="124902" cy="124902"/>
      </dsp:txXfrm>
    </dsp:sp>
    <dsp:sp>
      <dsp:nvSpPr>
        <dsp:cNvPr id="8" name="矩形 7"/>
        <dsp:cNvSpPr/>
      </dsp:nvSpPr>
      <dsp:spPr bwMode="white">
        <a:xfrm>
          <a:off x="3902803"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3902803" y="0"/>
        <a:ext cx="1858478" cy="499606"/>
      </dsp:txXfrm>
    </dsp:sp>
    <dsp:sp>
      <dsp:nvSpPr>
        <dsp:cNvPr id="9" name="椭圆 8"/>
        <dsp:cNvSpPr/>
      </dsp:nvSpPr>
      <dsp:spPr bwMode="white">
        <a:xfrm>
          <a:off x="4769591" y="562057"/>
          <a:ext cx="124902" cy="124902"/>
        </a:xfrm>
        <a:prstGeom prst="ellipse">
          <a:avLst/>
        </a:prstGeom>
        <a:sp3d contourW="19050" prstMaterial="metal">
          <a:bevelT w="88900" h="203200"/>
          <a:bevelB w="165100" h="254000"/>
        </a:sp3d>
      </dsp:spPr>
      <dsp:style>
        <a:lnRef idx="0">
          <a:schemeClr val="lt1"/>
        </a:lnRef>
        <a:fillRef idx="1">
          <a:schemeClr val="accent4"/>
        </a:fillRef>
        <a:effectRef idx="2">
          <a:scrgbClr r="0" g="0" b="0"/>
        </a:effectRef>
        <a:fontRef idx="minor">
          <a:schemeClr val="lt1"/>
        </a:fontRef>
      </dsp:style>
      <dsp:txXfrm>
        <a:off x="4769591" y="562057"/>
        <a:ext cx="124902" cy="124902"/>
      </dsp:txXfrm>
    </dsp:sp>
    <dsp:sp>
      <dsp:nvSpPr>
        <dsp:cNvPr id="10" name="矩形 9"/>
        <dsp:cNvSpPr/>
      </dsp:nvSpPr>
      <dsp:spPr bwMode="white">
        <a:xfrm>
          <a:off x="5854205"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5854205" y="749409"/>
        <a:ext cx="1858478" cy="499606"/>
      </dsp:txXfrm>
    </dsp:sp>
    <dsp:sp>
      <dsp:nvSpPr>
        <dsp:cNvPr id="11" name="椭圆 10"/>
        <dsp:cNvSpPr/>
      </dsp:nvSpPr>
      <dsp:spPr bwMode="white">
        <a:xfrm>
          <a:off x="6720993" y="562057"/>
          <a:ext cx="124902" cy="124902"/>
        </a:xfrm>
        <a:prstGeom prst="ellipse">
          <a:avLst/>
        </a:prstGeom>
        <a:sp3d contourW="19050" prstMaterial="metal">
          <a:bevelT w="88900" h="203200"/>
          <a:bevelB w="165100" h="254000"/>
        </a:sp3d>
      </dsp:spPr>
      <dsp:style>
        <a:lnRef idx="0">
          <a:schemeClr val="lt1"/>
        </a:lnRef>
        <a:fillRef idx="1">
          <a:schemeClr val="accent5"/>
        </a:fillRef>
        <a:effectRef idx="2">
          <a:scrgbClr r="0" g="0" b="0"/>
        </a:effectRef>
        <a:fontRef idx="minor">
          <a:schemeClr val="lt1"/>
        </a:fontRef>
      </dsp:style>
      <dsp:txXfrm>
        <a:off x="6720993" y="562057"/>
        <a:ext cx="124902" cy="124902"/>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9647" cy="1249015"/>
        <a:chOff x="0" y="0"/>
        <a:chExt cx="8569647" cy="1249015"/>
      </a:xfrm>
    </dsp:grpSpPr>
    <dsp:sp>
      <dsp:nvSpPr>
        <dsp:cNvPr id="3" name="燕尾形箭头 2"/>
        <dsp:cNvSpPr/>
      </dsp:nvSpPr>
      <dsp:spPr bwMode="white">
        <a:xfrm>
          <a:off x="0" y="374705"/>
          <a:ext cx="8569647" cy="499606"/>
        </a:xfrm>
        <a:prstGeom prst="notchedRightArrow">
          <a:avLst/>
        </a:prstGeom>
        <a:effectLst>
          <a:outerShdw blurRad="50800" dist="38100" dir="2700000" algn="tl" rotWithShape="0">
            <a:prstClr val="black">
              <a:alpha val="40000"/>
            </a:prstClr>
          </a:outerShdw>
        </a:effectLst>
        <a:sp3d z="-300000" prstMaterial="plastic"/>
      </dsp:spPr>
      <dsp:style>
        <a:lnRef idx="2">
          <a:schemeClr val="accent2"/>
        </a:lnRef>
        <a:fillRef idx="1">
          <a:schemeClr val="lt1"/>
        </a:fillRef>
        <a:effectRef idx="0">
          <a:schemeClr val="accent2"/>
        </a:effectRef>
        <a:fontRef idx="minor">
          <a:schemeClr val="dk1"/>
        </a:fontRef>
      </dsp:style>
      <dsp:txXfrm>
        <a:off x="0" y="374705"/>
        <a:ext cx="8569647" cy="499606"/>
      </dsp:txXfrm>
    </dsp:sp>
    <dsp:sp>
      <dsp:nvSpPr>
        <dsp:cNvPr id="4" name="矩形 3"/>
        <dsp:cNvSpPr/>
      </dsp:nvSpPr>
      <dsp:spPr bwMode="white">
        <a:xfrm>
          <a:off x="0"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0" y="0"/>
        <a:ext cx="1858478" cy="499606"/>
      </dsp:txXfrm>
    </dsp:sp>
    <dsp:sp>
      <dsp:nvSpPr>
        <dsp:cNvPr id="5" name="椭圆 4"/>
        <dsp:cNvSpPr/>
      </dsp:nvSpPr>
      <dsp:spPr bwMode="white">
        <a:xfrm>
          <a:off x="866788" y="562057"/>
          <a:ext cx="124902" cy="124902"/>
        </a:xfrm>
        <a:prstGeom prst="ellipse">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Xfrm>
        <a:off x="866788" y="562057"/>
        <a:ext cx="124902" cy="124902"/>
      </dsp:txXfrm>
    </dsp:sp>
    <dsp:sp>
      <dsp:nvSpPr>
        <dsp:cNvPr id="6" name="矩形 5"/>
        <dsp:cNvSpPr/>
      </dsp:nvSpPr>
      <dsp:spPr bwMode="white">
        <a:xfrm>
          <a:off x="2074861"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2074861" y="749409"/>
        <a:ext cx="1858478" cy="499606"/>
      </dsp:txXfrm>
    </dsp:sp>
    <dsp:sp>
      <dsp:nvSpPr>
        <dsp:cNvPr id="7" name="椭圆 6"/>
        <dsp:cNvSpPr/>
      </dsp:nvSpPr>
      <dsp:spPr bwMode="white">
        <a:xfrm>
          <a:off x="2975192" y="576064"/>
          <a:ext cx="124902" cy="124902"/>
        </a:xfrm>
        <a:prstGeom prst="ellipse">
          <a:avLst/>
        </a:prstGeom>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Xfrm>
        <a:off x="2975192" y="576064"/>
        <a:ext cx="124902" cy="124902"/>
      </dsp:txXfrm>
    </dsp:sp>
    <dsp:sp>
      <dsp:nvSpPr>
        <dsp:cNvPr id="8" name="矩形 7"/>
        <dsp:cNvSpPr/>
      </dsp:nvSpPr>
      <dsp:spPr bwMode="white">
        <a:xfrm>
          <a:off x="3902803"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3902803" y="0"/>
        <a:ext cx="1858478" cy="499606"/>
      </dsp:txXfrm>
    </dsp:sp>
    <dsp:sp>
      <dsp:nvSpPr>
        <dsp:cNvPr id="9" name="椭圆 8"/>
        <dsp:cNvSpPr/>
      </dsp:nvSpPr>
      <dsp:spPr bwMode="white">
        <a:xfrm>
          <a:off x="4769591" y="562057"/>
          <a:ext cx="124902" cy="124902"/>
        </a:xfrm>
        <a:prstGeom prst="ellipse">
          <a:avLst/>
        </a:prstGeom>
        <a:sp3d contourW="19050" prstMaterial="metal">
          <a:bevelT w="88900" h="203200"/>
          <a:bevelB w="165100" h="254000"/>
        </a:sp3d>
      </dsp:spPr>
      <dsp:style>
        <a:lnRef idx="0">
          <a:schemeClr val="lt1"/>
        </a:lnRef>
        <a:fillRef idx="1">
          <a:schemeClr val="accent4"/>
        </a:fillRef>
        <a:effectRef idx="2">
          <a:scrgbClr r="0" g="0" b="0"/>
        </a:effectRef>
        <a:fontRef idx="minor">
          <a:schemeClr val="lt1"/>
        </a:fontRef>
      </dsp:style>
      <dsp:txXfrm>
        <a:off x="4769591" y="562057"/>
        <a:ext cx="124902" cy="124902"/>
      </dsp:txXfrm>
    </dsp:sp>
    <dsp:sp>
      <dsp:nvSpPr>
        <dsp:cNvPr id="10" name="矩形 9"/>
        <dsp:cNvSpPr/>
      </dsp:nvSpPr>
      <dsp:spPr bwMode="white">
        <a:xfrm>
          <a:off x="5854205"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5854205" y="749409"/>
        <a:ext cx="1858478" cy="499606"/>
      </dsp:txXfrm>
    </dsp:sp>
    <dsp:sp>
      <dsp:nvSpPr>
        <dsp:cNvPr id="11" name="椭圆 10"/>
        <dsp:cNvSpPr/>
      </dsp:nvSpPr>
      <dsp:spPr bwMode="white">
        <a:xfrm>
          <a:off x="6720993" y="562057"/>
          <a:ext cx="124902" cy="124902"/>
        </a:xfrm>
        <a:prstGeom prst="ellipse">
          <a:avLst/>
        </a:prstGeom>
        <a:sp3d contourW="19050" prstMaterial="metal">
          <a:bevelT w="88900" h="203200"/>
          <a:bevelB w="165100" h="254000"/>
        </a:sp3d>
      </dsp:spPr>
      <dsp:style>
        <a:lnRef idx="0">
          <a:schemeClr val="lt1"/>
        </a:lnRef>
        <a:fillRef idx="1">
          <a:schemeClr val="accent5"/>
        </a:fillRef>
        <a:effectRef idx="2">
          <a:scrgbClr r="0" g="0" b="0"/>
        </a:effectRef>
        <a:fontRef idx="minor">
          <a:schemeClr val="lt1"/>
        </a:fontRef>
      </dsp:style>
      <dsp:txXfrm>
        <a:off x="6720993" y="562057"/>
        <a:ext cx="124902" cy="124902"/>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9647" cy="1249015"/>
        <a:chOff x="0" y="0"/>
        <a:chExt cx="8569647" cy="1249015"/>
      </a:xfrm>
    </dsp:grpSpPr>
    <dsp:sp>
      <dsp:nvSpPr>
        <dsp:cNvPr id="3" name="燕尾形箭头 2"/>
        <dsp:cNvSpPr/>
      </dsp:nvSpPr>
      <dsp:spPr bwMode="white">
        <a:xfrm>
          <a:off x="0" y="374705"/>
          <a:ext cx="8569647" cy="499606"/>
        </a:xfrm>
        <a:prstGeom prst="notchedRightArrow">
          <a:avLst/>
        </a:prstGeom>
        <a:effectLst>
          <a:outerShdw blurRad="50800" dist="38100" dir="2700000" algn="tl" rotWithShape="0">
            <a:prstClr val="black">
              <a:alpha val="40000"/>
            </a:prstClr>
          </a:outerShdw>
        </a:effectLst>
        <a:sp3d z="-300000" prstMaterial="plastic"/>
      </dsp:spPr>
      <dsp:style>
        <a:lnRef idx="2">
          <a:schemeClr val="accent2"/>
        </a:lnRef>
        <a:fillRef idx="1">
          <a:schemeClr val="lt1"/>
        </a:fillRef>
        <a:effectRef idx="0">
          <a:schemeClr val="accent2"/>
        </a:effectRef>
        <a:fontRef idx="minor">
          <a:schemeClr val="dk1"/>
        </a:fontRef>
      </dsp:style>
      <dsp:txXfrm>
        <a:off x="0" y="374705"/>
        <a:ext cx="8569647" cy="499606"/>
      </dsp:txXfrm>
    </dsp:sp>
    <dsp:sp>
      <dsp:nvSpPr>
        <dsp:cNvPr id="4" name="矩形 3"/>
        <dsp:cNvSpPr/>
      </dsp:nvSpPr>
      <dsp:spPr bwMode="white">
        <a:xfrm>
          <a:off x="0"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0" y="0"/>
        <a:ext cx="1858478" cy="499606"/>
      </dsp:txXfrm>
    </dsp:sp>
    <dsp:sp>
      <dsp:nvSpPr>
        <dsp:cNvPr id="5" name="椭圆 4"/>
        <dsp:cNvSpPr/>
      </dsp:nvSpPr>
      <dsp:spPr bwMode="white">
        <a:xfrm>
          <a:off x="866788" y="562057"/>
          <a:ext cx="124902" cy="124902"/>
        </a:xfrm>
        <a:prstGeom prst="ellipse">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Xfrm>
        <a:off x="866788" y="562057"/>
        <a:ext cx="124902" cy="124902"/>
      </dsp:txXfrm>
    </dsp:sp>
    <dsp:sp>
      <dsp:nvSpPr>
        <dsp:cNvPr id="6" name="矩形 5"/>
        <dsp:cNvSpPr/>
      </dsp:nvSpPr>
      <dsp:spPr bwMode="white">
        <a:xfrm>
          <a:off x="2074861"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2074861" y="749409"/>
        <a:ext cx="1858478" cy="499606"/>
      </dsp:txXfrm>
    </dsp:sp>
    <dsp:sp>
      <dsp:nvSpPr>
        <dsp:cNvPr id="7" name="椭圆 6"/>
        <dsp:cNvSpPr/>
      </dsp:nvSpPr>
      <dsp:spPr bwMode="white">
        <a:xfrm>
          <a:off x="2975192" y="576064"/>
          <a:ext cx="124902" cy="124902"/>
        </a:xfrm>
        <a:prstGeom prst="ellipse">
          <a:avLst/>
        </a:prstGeom>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Xfrm>
        <a:off x="2975192" y="576064"/>
        <a:ext cx="124902" cy="124902"/>
      </dsp:txXfrm>
    </dsp:sp>
    <dsp:sp>
      <dsp:nvSpPr>
        <dsp:cNvPr id="8" name="矩形 7"/>
        <dsp:cNvSpPr/>
      </dsp:nvSpPr>
      <dsp:spPr bwMode="white">
        <a:xfrm>
          <a:off x="3902803"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3902803" y="0"/>
        <a:ext cx="1858478" cy="499606"/>
      </dsp:txXfrm>
    </dsp:sp>
    <dsp:sp>
      <dsp:nvSpPr>
        <dsp:cNvPr id="9" name="椭圆 8"/>
        <dsp:cNvSpPr/>
      </dsp:nvSpPr>
      <dsp:spPr bwMode="white">
        <a:xfrm>
          <a:off x="4769591" y="562057"/>
          <a:ext cx="124902" cy="124902"/>
        </a:xfrm>
        <a:prstGeom prst="ellipse">
          <a:avLst/>
        </a:prstGeom>
        <a:sp3d contourW="19050" prstMaterial="metal">
          <a:bevelT w="88900" h="203200"/>
          <a:bevelB w="165100" h="254000"/>
        </a:sp3d>
      </dsp:spPr>
      <dsp:style>
        <a:lnRef idx="0">
          <a:schemeClr val="lt1"/>
        </a:lnRef>
        <a:fillRef idx="1">
          <a:schemeClr val="accent4"/>
        </a:fillRef>
        <a:effectRef idx="2">
          <a:scrgbClr r="0" g="0" b="0"/>
        </a:effectRef>
        <a:fontRef idx="minor">
          <a:schemeClr val="lt1"/>
        </a:fontRef>
      </dsp:style>
      <dsp:txXfrm>
        <a:off x="4769591" y="562057"/>
        <a:ext cx="124902" cy="124902"/>
      </dsp:txXfrm>
    </dsp:sp>
    <dsp:sp>
      <dsp:nvSpPr>
        <dsp:cNvPr id="10" name="矩形 9"/>
        <dsp:cNvSpPr/>
      </dsp:nvSpPr>
      <dsp:spPr bwMode="white">
        <a:xfrm>
          <a:off x="5854205"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5854205" y="749409"/>
        <a:ext cx="1858478" cy="499606"/>
      </dsp:txXfrm>
    </dsp:sp>
    <dsp:sp>
      <dsp:nvSpPr>
        <dsp:cNvPr id="11" name="椭圆 10"/>
        <dsp:cNvSpPr/>
      </dsp:nvSpPr>
      <dsp:spPr bwMode="white">
        <a:xfrm>
          <a:off x="6720993" y="562057"/>
          <a:ext cx="124902" cy="124902"/>
        </a:xfrm>
        <a:prstGeom prst="ellipse">
          <a:avLst/>
        </a:prstGeom>
        <a:sp3d contourW="19050" prstMaterial="metal">
          <a:bevelT w="88900" h="203200"/>
          <a:bevelB w="165100" h="254000"/>
        </a:sp3d>
      </dsp:spPr>
      <dsp:style>
        <a:lnRef idx="0">
          <a:schemeClr val="lt1"/>
        </a:lnRef>
        <a:fillRef idx="1">
          <a:schemeClr val="accent5"/>
        </a:fillRef>
        <a:effectRef idx="2">
          <a:scrgbClr r="0" g="0" b="0"/>
        </a:effectRef>
        <a:fontRef idx="minor">
          <a:schemeClr val="lt1"/>
        </a:fontRef>
      </dsp:style>
      <dsp:txXfrm>
        <a:off x="6720993" y="562057"/>
        <a:ext cx="124902" cy="12490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C6690431-CCA0-404B-B7AF-87DBF2D0713C}"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ECB8F46A-3680-4BEA-8D3A-18FB420F065A}"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6" Type="http://schemas.openxmlformats.org/officeDocument/2006/relationships/hyperlink" Target="http://baike.baidu.com/view/494465.htm" TargetMode="External"/><Relationship Id="rId5" Type="http://schemas.openxmlformats.org/officeDocument/2006/relationships/hyperlink" Target="http://baike.baidu.com/view/111673.htm" TargetMode="External"/><Relationship Id="rId4" Type="http://schemas.openxmlformats.org/officeDocument/2006/relationships/hyperlink" Target="http://baike.baidu.com/view/37.htm" TargetMode="External"/><Relationship Id="rId3" Type="http://schemas.openxmlformats.org/officeDocument/2006/relationships/hyperlink" Target="http://baike.baidu.com/view/185352.htm" TargetMode="External"/><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oschina.net/p/dynamo" TargetMode="External"/><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baike.baidu.com/view/834105.htm" TargetMode="External"/><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5" Type="http://schemas.openxmlformats.org/officeDocument/2006/relationships/hyperlink" Target="http://zh.wikipedia.org/wiki/&#229;&#185;&#182;&#232;&#161;&#140;&#232;&#174;&#161;&#231;&#174;&#151;" TargetMode="External"/><Relationship Id="rId4" Type="http://schemas.openxmlformats.org/officeDocument/2006/relationships/hyperlink" Target="http://baike.baidu.com/view/908354.htm" TargetMode="External"/><Relationship Id="rId3" Type="http://schemas.openxmlformats.org/officeDocument/2006/relationships/hyperlink" Target="http://baike.baidu.com/view/330120.htm" TargetMode="External"/><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1.xml.rels><?xml version="1.0" encoding="UTF-8" standalone="yes"?>
<Relationships xmlns="http://schemas.openxmlformats.org/package/2006/relationships"><Relationship Id="rId5" Type="http://schemas.openxmlformats.org/officeDocument/2006/relationships/hyperlink" Target="http://zh.wikipedia.org/wiki/&#229;&#185;&#182;&#232;&#161;&#140;&#232;&#174;&#161;&#231;&#174;&#151;" TargetMode="External"/><Relationship Id="rId4" Type="http://schemas.openxmlformats.org/officeDocument/2006/relationships/hyperlink" Target="http://baike.baidu.com/view/908354.htm" TargetMode="External"/><Relationship Id="rId3" Type="http://schemas.openxmlformats.org/officeDocument/2006/relationships/hyperlink" Target="http://baike.baidu.com/view/330120.htm" TargetMode="External"/><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baike.baidu.com/view/37.htm" TargetMode="External"/><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图像占位符 1"/>
          <p:cNvSpPr>
            <a:spLocks noGrp="1" noRot="1" noChangeAspect="1" noTextEdit="1"/>
          </p:cNvSpPr>
          <p:nvPr>
            <p:ph type="sldImg"/>
          </p:nvPr>
        </p:nvSpPr>
        <p:spPr/>
      </p:sp>
      <p:sp>
        <p:nvSpPr>
          <p:cNvPr id="54275" name="备注占位符 2"/>
          <p:cNvSpPr>
            <a:spLocks noGrp="1"/>
          </p:cNvSpPr>
          <p:nvPr>
            <p:ph type="body" idx="1"/>
          </p:nvPr>
        </p:nvSpPr>
        <p:spPr bwMode="auto">
          <a:xfrm>
            <a:off x="685800" y="4343400"/>
            <a:ext cx="5486400" cy="4114800"/>
          </a:xfrm>
          <a:prstGeom prst="rect">
            <a:avLst/>
          </a:prstGeom>
        </p:spPr>
        <p:txBody>
          <a:bodyPr/>
          <a:lstStyle/>
          <a:p>
            <a:pPr>
              <a:lnSpc>
                <a:spcPct val="125000"/>
              </a:lnSpc>
              <a:defRPr/>
            </a:pPr>
            <a:r>
              <a:rPr lang="zh-CN" altLang="en-US" sz="1800" b="1" kern="0" dirty="0" smtClean="0">
                <a:ln w="11430"/>
                <a:solidFill>
                  <a:srgbClr val="C00000"/>
                </a:solidFill>
                <a:latin typeface="微软雅黑" panose="020B0503020204020204" pitchFamily="34" charset="-122"/>
                <a:ea typeface="微软雅黑" panose="020B0503020204020204" pitchFamily="34" charset="-122"/>
              </a:rPr>
              <a:t>（资源源于网络）</a:t>
            </a:r>
            <a:endParaRPr lang="en-US" altLang="zh-CN" sz="2800" b="1" kern="0" dirty="0" smtClean="0">
              <a:ln w="11430"/>
              <a:solidFill>
                <a:srgbClr val="C00000"/>
              </a:solidFill>
              <a:latin typeface="微软雅黑" panose="020B0503020204020204" pitchFamily="34" charset="-122"/>
              <a:ea typeface="微软雅黑" panose="020B0503020204020204" pitchFamily="34" charset="-122"/>
            </a:endParaRPr>
          </a:p>
        </p:txBody>
      </p:sp>
      <p:sp>
        <p:nvSpPr>
          <p:cNvPr id="103427" name="灯片编号占位符 3"/>
          <p:cNvSpPr>
            <a:spLocks noGrp="1"/>
          </p:cNvSpPr>
          <p:nvPr>
            <p:ph type="sldNum" sz="quarter" idx="5"/>
          </p:nvPr>
        </p:nvSpPr>
        <p:spPr/>
        <p:txBody>
          <a:bodyPr/>
          <a:lstStyle/>
          <a:p>
            <a:pPr>
              <a:defRPr/>
            </a:pPr>
            <a:fld id="{786B4572-C7D5-4FAF-9D53-65357CEE2FE6}" type="slidenum">
              <a:rPr lang="en-US" altLang="zh-CN" smtClean="0">
                <a:solidFill>
                  <a:srgbClr val="000000"/>
                </a:solidFill>
              </a:rPr>
            </a:fld>
            <a:endParaRPr lang="en-US" altLang="zh-CN"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eaLnBrk="1" fontAlgn="auto" hangingPunct="1">
              <a:spcBef>
                <a:spcPts val="0"/>
              </a:spcBef>
              <a:spcAft>
                <a:spcPts val="0"/>
              </a:spcAft>
              <a:defRPr/>
            </a:pPr>
            <a:r>
              <a:rPr lang="en-US" altLang="zh-CN" dirty="0" smtClean="0"/>
              <a:t>1</a:t>
            </a:r>
            <a:r>
              <a:rPr lang="zh-CN" altLang="en-US" dirty="0" smtClean="0"/>
              <a:t>、</a:t>
            </a:r>
            <a:r>
              <a:rPr lang="en-US" altLang="zh-CN" dirty="0" smtClean="0">
                <a:latin typeface="+mn-lt"/>
                <a:ea typeface="+mn-ea"/>
              </a:rPr>
              <a:t>Google Flu Trends</a:t>
            </a:r>
            <a:r>
              <a:rPr lang="zh-CN" altLang="en-US" dirty="0" smtClean="0">
                <a:latin typeface="+mn-lt"/>
                <a:ea typeface="+mn-ea"/>
              </a:rPr>
              <a:t>通过对聚合搜索的结果进行分析，可以比这些机构更快速地侦测到疾病的爆发。而且，尽管卫生报告每周都得到更新，但报告仅限于单个国家。</a:t>
            </a:r>
            <a:r>
              <a:rPr lang="en-US" altLang="zh-CN" dirty="0" smtClean="0">
                <a:latin typeface="+mn-lt"/>
                <a:ea typeface="+mn-ea"/>
              </a:rPr>
              <a:t>Google Flu Trends</a:t>
            </a:r>
            <a:r>
              <a:rPr lang="zh-CN" altLang="en-US" dirty="0" smtClean="0">
                <a:latin typeface="+mn-lt"/>
                <a:ea typeface="+mn-ea"/>
              </a:rPr>
              <a:t>却有着几近涵盖全球的视角：它在任何人们使用</a:t>
            </a:r>
            <a:r>
              <a:rPr lang="en-US" altLang="zh-CN" dirty="0" smtClean="0">
                <a:latin typeface="+mn-lt"/>
                <a:ea typeface="+mn-ea"/>
              </a:rPr>
              <a:t>Google</a:t>
            </a:r>
            <a:r>
              <a:rPr lang="zh-CN" altLang="en-US" dirty="0" smtClean="0">
                <a:latin typeface="+mn-lt"/>
                <a:ea typeface="+mn-ea"/>
              </a:rPr>
              <a:t>搜索的地点收集数据。更重要的是，由于它是每日更新的，因而它向人们传递更即时的消息。</a:t>
            </a:r>
            <a:endParaRPr lang="en-US" altLang="zh-CN" dirty="0" smtClean="0"/>
          </a:p>
          <a:p>
            <a:pPr eaLnBrk="1" fontAlgn="auto" hangingPunct="1">
              <a:spcBef>
                <a:spcPts val="0"/>
              </a:spcBef>
              <a:spcAft>
                <a:spcPts val="0"/>
              </a:spcAft>
              <a:defRPr/>
            </a:pPr>
            <a:r>
              <a:rPr lang="en-US" altLang="zh-CN" dirty="0" smtClean="0"/>
              <a:t>2</a:t>
            </a:r>
            <a:r>
              <a:rPr lang="zh-CN" altLang="en-US" dirty="0" smtClean="0"/>
              <a:t>、相扑，</a:t>
            </a:r>
            <a:endParaRPr lang="en-US" altLang="zh-CN" dirty="0" smtClean="0"/>
          </a:p>
          <a:p>
            <a:pPr eaLnBrk="1" fontAlgn="auto" hangingPunct="1">
              <a:spcBef>
                <a:spcPts val="0"/>
              </a:spcBef>
              <a:spcAft>
                <a:spcPts val="0"/>
              </a:spcAft>
              <a:defRPr/>
            </a:pPr>
            <a:r>
              <a:rPr lang="en-US" altLang="zh-CN" dirty="0" smtClean="0"/>
              <a:t>3</a:t>
            </a:r>
            <a:r>
              <a:rPr lang="zh-CN" altLang="en-US" dirty="0" smtClean="0"/>
              <a:t>、</a:t>
            </a:r>
            <a:r>
              <a:rPr lang="zh-CN" altLang="en-US" dirty="0" smtClean="0">
                <a:latin typeface="+mn-lt"/>
                <a:ea typeface="+mn-ea"/>
              </a:rPr>
              <a:t> 埃齐奥尼表示，他不需要去解开机票价格差异的奥秘。他要做的仅仅是预测当前的机票价格在未来一段时间内会上涨还是下降。如果一张机票的平均价格呈下降趋势，系统就会帮助用户做出稍后再购票的明智选择。反过来，如果一张机票的平均价格呈上涨趋势，系统就会提醒用户立刻购买该机票。系统的运转需要海量数据的支持。为了提高预测的准确性，埃齐奥尼找到了一个行业机票预订数据库。如今，这个名叫</a:t>
            </a:r>
            <a:r>
              <a:rPr lang="en-US" altLang="zh-CN" dirty="0" err="1" smtClean="0">
                <a:latin typeface="+mn-lt"/>
                <a:ea typeface="+mn-ea"/>
              </a:rPr>
              <a:t>Farecast</a:t>
            </a:r>
            <a:r>
              <a:rPr lang="zh-CN" altLang="en-US" dirty="0" smtClean="0">
                <a:latin typeface="+mn-lt"/>
                <a:ea typeface="+mn-ea"/>
              </a:rPr>
              <a:t>的系统已经拥有惊人的约</a:t>
            </a:r>
            <a:r>
              <a:rPr lang="en-US" altLang="zh-CN" dirty="0" smtClean="0">
                <a:latin typeface="+mn-lt"/>
                <a:ea typeface="+mn-ea"/>
              </a:rPr>
              <a:t>10</a:t>
            </a:r>
            <a:r>
              <a:rPr lang="zh-CN" altLang="en-US" dirty="0" smtClean="0">
                <a:latin typeface="+mn-lt"/>
                <a:ea typeface="+mn-ea"/>
              </a:rPr>
              <a:t>万亿条飞行数据记录。预测准确度为</a:t>
            </a:r>
            <a:r>
              <a:rPr lang="en-US" altLang="zh-CN" dirty="0" smtClean="0">
                <a:latin typeface="+mn-lt"/>
                <a:ea typeface="+mn-ea"/>
              </a:rPr>
              <a:t>75%</a:t>
            </a:r>
            <a:r>
              <a:rPr lang="zh-CN" altLang="en-US" dirty="0" smtClean="0">
                <a:latin typeface="+mn-lt"/>
                <a:ea typeface="+mn-ea"/>
              </a:rPr>
              <a:t>，使用该系统的旅客，平均每张机票可节省</a:t>
            </a:r>
            <a:r>
              <a:rPr lang="en-US" altLang="zh-CN" dirty="0" smtClean="0">
                <a:latin typeface="+mn-lt"/>
                <a:ea typeface="+mn-ea"/>
              </a:rPr>
              <a:t>50</a:t>
            </a:r>
            <a:r>
              <a:rPr lang="zh-CN" altLang="en-US" dirty="0" smtClean="0">
                <a:latin typeface="+mn-lt"/>
                <a:ea typeface="+mn-ea"/>
              </a:rPr>
              <a:t>美元。</a:t>
            </a:r>
            <a:endParaRPr lang="en-US" altLang="zh-CN" dirty="0" smtClean="0">
              <a:latin typeface="+mn-lt"/>
              <a:ea typeface="+mn-ea"/>
            </a:endParaRPr>
          </a:p>
          <a:p>
            <a:pPr eaLnBrk="1" fontAlgn="auto" hangingPunct="1">
              <a:spcBef>
                <a:spcPts val="0"/>
              </a:spcBef>
              <a:spcAft>
                <a:spcPts val="0"/>
              </a:spcAft>
              <a:defRPr/>
            </a:pPr>
            <a:r>
              <a:rPr lang="en-US" altLang="zh-CN" dirty="0" smtClean="0">
                <a:latin typeface="+mn-lt"/>
                <a:ea typeface="+mn-ea"/>
              </a:rPr>
              <a:t>4</a:t>
            </a:r>
            <a:r>
              <a:rPr lang="zh-CN" altLang="en-US" dirty="0" smtClean="0">
                <a:latin typeface="+mn-lt"/>
                <a:ea typeface="+mn-ea"/>
              </a:rPr>
              <a:t>、 苹果公司的传奇总裁史蒂夫乔布斯在与癌症斗争的过程中采用了不同的方式，成为世界上第一个对自身所有 </a:t>
            </a:r>
            <a:r>
              <a:rPr lang="en-US" altLang="zh-CN" dirty="0" smtClean="0">
                <a:latin typeface="+mn-lt"/>
                <a:ea typeface="+mn-ea"/>
              </a:rPr>
              <a:t>DNA</a:t>
            </a:r>
            <a:r>
              <a:rPr lang="zh-CN" altLang="en-US" dirty="0" smtClean="0">
                <a:latin typeface="+mn-lt"/>
                <a:ea typeface="+mn-ea"/>
              </a:rPr>
              <a:t>和肿瘤 </a:t>
            </a:r>
            <a:r>
              <a:rPr lang="en-US" altLang="zh-CN" dirty="0" smtClean="0">
                <a:latin typeface="+mn-lt"/>
                <a:ea typeface="+mn-ea"/>
              </a:rPr>
              <a:t>DNA</a:t>
            </a:r>
            <a:r>
              <a:rPr lang="zh-CN" altLang="en-US" dirty="0" smtClean="0">
                <a:latin typeface="+mn-lt"/>
                <a:ea typeface="+mn-ea"/>
              </a:rPr>
              <a:t>进行排序的人。为此，他支付了高达几十万美元的费用，这是 </a:t>
            </a:r>
            <a:r>
              <a:rPr lang="en-US" altLang="zh-CN" dirty="0" smtClean="0">
                <a:latin typeface="+mn-lt"/>
                <a:ea typeface="+mn-ea"/>
              </a:rPr>
              <a:t>23andme</a:t>
            </a:r>
            <a:r>
              <a:rPr lang="zh-CN" altLang="en-US" dirty="0" smtClean="0">
                <a:latin typeface="+mn-lt"/>
                <a:ea typeface="+mn-ea"/>
              </a:rPr>
              <a:t>报价的几百倍之多。所以，他得到的不是一个只有一系列标记的样本，他得到了包括整个基因密码的数据文档。对于一个普通的癌症患者，医生只能期望她的</a:t>
            </a:r>
            <a:r>
              <a:rPr lang="en-US" altLang="zh-CN" dirty="0" smtClean="0">
                <a:latin typeface="+mn-lt"/>
                <a:ea typeface="+mn-ea"/>
              </a:rPr>
              <a:t>DNA</a:t>
            </a:r>
            <a:r>
              <a:rPr lang="zh-CN" altLang="en-US" dirty="0" smtClean="0">
                <a:latin typeface="+mn-lt"/>
                <a:ea typeface="+mn-ea"/>
              </a:rPr>
              <a:t>排列同试验中使用的样本足够相似。但是，史蒂夫乔布斯的医生们能够基于乔布斯的特定基因组成，按所需效果用药。如果癌症病变导致药物失效，医生可以及时更换另一种药，也就是乔布斯所说的，“从一片睡莲叶跳到另一片上。”乔布斯开玩笑说：“我要么是第一个通过这种方式战胜癌症的人，要么就是最后一个因为这种方式死于癌症的人。”虽然他的愿望都没有实现，但是这种获得所有数据而不仅是样本的方法还是将他的生命延长了好几年。</a:t>
            </a:r>
            <a:endParaRPr lang="zh-CN" altLang="en-US" dirty="0" smtClean="0"/>
          </a:p>
        </p:txBody>
      </p:sp>
      <p:sp>
        <p:nvSpPr>
          <p:cNvPr id="135171" name="Slide Number Placeholder 3"/>
          <p:cNvSpPr>
            <a:spLocks noGrp="1"/>
          </p:cNvSpPr>
          <p:nvPr>
            <p:ph type="sldNum" sz="quarter" idx="5"/>
          </p:nvPr>
        </p:nvSpPr>
        <p:spPr/>
        <p:txBody>
          <a:bodyPr/>
          <a:lstStyle/>
          <a:p>
            <a:pPr>
              <a:defRPr/>
            </a:pPr>
            <a:fld id="{DD502F9F-9192-47C1-9CE7-5FF36F325E47}"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p:cNvSpPr>
          <p:nvPr>
            <p:ph type="sldImg"/>
          </p:nvPr>
        </p:nvSpPr>
        <p:spPr/>
      </p:sp>
      <p:sp>
        <p:nvSpPr>
          <p:cNvPr id="137218"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r>
              <a:rPr lang="zh-CN" altLang="en-US" smtClean="0"/>
              <a:t>两个折中：一个是我们认为不会有更多的数据能够使用，另一个是一直在追求数据本身的质量</a:t>
            </a:r>
            <a:r>
              <a:rPr lang="en-US" altLang="zh-CN" smtClean="0"/>
              <a:t>——</a:t>
            </a:r>
            <a:r>
              <a:rPr lang="zh-CN" altLang="en-US" smtClean="0"/>
              <a:t>不允许有过大的误差；</a:t>
            </a:r>
            <a:endParaRPr lang="zh-CN" altLang="en-US" smtClean="0"/>
          </a:p>
        </p:txBody>
      </p:sp>
      <p:sp>
        <p:nvSpPr>
          <p:cNvPr id="137219" name="Slide Number Placeholder 3"/>
          <p:cNvSpPr>
            <a:spLocks noGrp="1"/>
          </p:cNvSpPr>
          <p:nvPr>
            <p:ph type="sldNum" sz="quarter" idx="5"/>
          </p:nvPr>
        </p:nvSpPr>
        <p:spPr/>
        <p:txBody>
          <a:bodyPr/>
          <a:lstStyle/>
          <a:p>
            <a:pPr>
              <a:defRPr/>
            </a:pPr>
            <a:fld id="{FD54127E-A91B-4AD8-9F2F-AABC84F45F50}"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p:cNvSpPr>
          <p:nvPr>
            <p:ph type="sldImg"/>
          </p:nvPr>
        </p:nvSpPr>
        <p:spPr/>
      </p:sp>
      <p:sp>
        <p:nvSpPr>
          <p:cNvPr id="139266"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39267" name="Slide Number Placeholder 3"/>
          <p:cNvSpPr>
            <a:spLocks noGrp="1"/>
          </p:cNvSpPr>
          <p:nvPr>
            <p:ph type="sldNum" sz="quarter" idx="5"/>
          </p:nvPr>
        </p:nvSpPr>
        <p:spPr/>
        <p:txBody>
          <a:bodyPr/>
          <a:lstStyle/>
          <a:p>
            <a:pPr>
              <a:defRPr/>
            </a:pPr>
            <a:fld id="{F6A68D15-A97A-4365-BF4B-CFCD55BA2334}"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p:cNvSpPr>
          <p:nvPr>
            <p:ph type="sldImg"/>
          </p:nvPr>
        </p:nvSpPr>
        <p:spPr/>
      </p:sp>
      <p:sp>
        <p:nvSpPr>
          <p:cNvPr id="141314" name="Notes Placeholder 2"/>
          <p:cNvSpPr>
            <a:spLocks noGrp="1"/>
          </p:cNvSpPr>
          <p:nvPr>
            <p:ph type="body" idx="1"/>
          </p:nvPr>
        </p:nvSpPr>
        <p:spPr bwMode="auto">
          <a:xfrm>
            <a:off x="685800" y="4343400"/>
            <a:ext cx="5486400" cy="4114800"/>
          </a:xfrm>
          <a:prstGeom prst="rect">
            <a:avLst/>
          </a:prstGeom>
          <a:noFill/>
          <a:ln>
            <a:miter lim="800000"/>
          </a:ln>
        </p:spPr>
        <p:txBody>
          <a:bodyPr/>
          <a:lstStyle/>
          <a:p>
            <a:endParaRPr lang="en-US" smtClean="0"/>
          </a:p>
        </p:txBody>
      </p:sp>
      <p:sp>
        <p:nvSpPr>
          <p:cNvPr id="141315" name="Slide Number Placeholder 3"/>
          <p:cNvSpPr>
            <a:spLocks noGrp="1"/>
          </p:cNvSpPr>
          <p:nvPr>
            <p:ph type="sldNum" sz="quarter" idx="5"/>
          </p:nvPr>
        </p:nvSpPr>
        <p:spPr/>
        <p:txBody>
          <a:bodyPr/>
          <a:lstStyle/>
          <a:p>
            <a:pPr>
              <a:defRPr/>
            </a:pPr>
            <a:fld id="{07D77C41-D105-4A29-A294-0BAAD64C8080}"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p:cNvSpPr>
          <p:nvPr>
            <p:ph type="sldImg"/>
          </p:nvPr>
        </p:nvSpPr>
        <p:spPr/>
      </p:sp>
      <p:sp>
        <p:nvSpPr>
          <p:cNvPr id="143362"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r>
              <a:rPr lang="zh-CN" altLang="en-US" smtClean="0"/>
              <a:t>数据体量巨大。从</a:t>
            </a:r>
            <a:r>
              <a:rPr lang="en-US" altLang="zh-CN" smtClean="0"/>
              <a:t>TB</a:t>
            </a:r>
            <a:r>
              <a:rPr lang="zh-CN" altLang="en-US" smtClean="0"/>
              <a:t>级别，增长到</a:t>
            </a:r>
            <a:r>
              <a:rPr lang="en-US" altLang="zh-CN" smtClean="0"/>
              <a:t>PB</a:t>
            </a:r>
            <a:r>
              <a:rPr lang="zh-CN" altLang="en-US" smtClean="0"/>
              <a:t>级别。截至目前，人类生产的所有印刷材料的数据量是</a:t>
            </a:r>
            <a:r>
              <a:rPr lang="en-US" altLang="zh-CN" smtClean="0"/>
              <a:t>200PB(1PB=1024TB)</a:t>
            </a:r>
            <a:r>
              <a:rPr lang="zh-CN" altLang="en-US" smtClean="0"/>
              <a:t>，而历史上全人类说过的所有的话的数据量大约是</a:t>
            </a:r>
            <a:r>
              <a:rPr lang="en-US" altLang="zh-CN" smtClean="0"/>
              <a:t>5EB(1EB=1024PB)</a:t>
            </a:r>
            <a:r>
              <a:rPr lang="zh-CN" altLang="en-US" smtClean="0"/>
              <a:t>。当前，典型个人计算机硬盘的容量为</a:t>
            </a:r>
            <a:r>
              <a:rPr lang="en-US" altLang="zh-CN" smtClean="0"/>
              <a:t>TB</a:t>
            </a:r>
            <a:r>
              <a:rPr lang="zh-CN" altLang="en-US" smtClean="0"/>
              <a:t>量级，而一些大企业的数据量已经接近</a:t>
            </a:r>
            <a:r>
              <a:rPr lang="en-US" altLang="zh-CN" smtClean="0"/>
              <a:t>EB</a:t>
            </a:r>
            <a:r>
              <a:rPr lang="zh-CN" altLang="en-US" smtClean="0"/>
              <a:t>量级。</a:t>
            </a:r>
            <a:endParaRPr lang="en-US" altLang="zh-TW" smtClean="0"/>
          </a:p>
          <a:p>
            <a:pPr eaLnBrk="1" hangingPunct="1">
              <a:spcBef>
                <a:spcPct val="0"/>
              </a:spcBef>
            </a:pPr>
            <a:endParaRPr lang="en-US" altLang="zh-TW" smtClean="0"/>
          </a:p>
          <a:p>
            <a:pPr eaLnBrk="1" hangingPunct="1">
              <a:spcBef>
                <a:spcPct val="0"/>
              </a:spcBef>
            </a:pPr>
            <a:r>
              <a:rPr lang="en-US" altLang="zh-TW" smtClean="0"/>
              <a:t>1Byte(</a:t>
            </a:r>
            <a:r>
              <a:rPr lang="zh-TW" altLang="en-US" smtClean="0"/>
              <a:t>相当于一个英文字母，您的名字相当</a:t>
            </a:r>
            <a:r>
              <a:rPr lang="en-US" altLang="zh-TW" smtClean="0"/>
              <a:t>6Bytes(6B)</a:t>
            </a:r>
            <a:r>
              <a:rPr lang="zh-TW" altLang="en-US" smtClean="0"/>
              <a:t>。 </a:t>
            </a:r>
            <a:br>
              <a:rPr lang="zh-TW" altLang="en-US" smtClean="0"/>
            </a:br>
            <a:r>
              <a:rPr lang="en-US" altLang="zh-TW" smtClean="0"/>
              <a:t>Kilobyte(KB)=1024B</a:t>
            </a:r>
            <a:r>
              <a:rPr lang="zh-TW" altLang="en-US" smtClean="0"/>
              <a:t>相当于一则短篇故事的内容。 </a:t>
            </a:r>
            <a:br>
              <a:rPr lang="zh-TW" altLang="en-US" smtClean="0"/>
            </a:br>
            <a:r>
              <a:rPr lang="en-US" altLang="zh-TW" smtClean="0"/>
              <a:t>Megabyte(MB)=l024KB</a:t>
            </a:r>
            <a:r>
              <a:rPr lang="zh-TW" altLang="en-US" smtClean="0"/>
              <a:t>相当于一则短篇小说的文字内容。 </a:t>
            </a:r>
            <a:br>
              <a:rPr lang="zh-TW" altLang="en-US" smtClean="0"/>
            </a:br>
            <a:r>
              <a:rPr lang="en-US" altLang="zh-TW" smtClean="0"/>
              <a:t>Gigabyte(GB)=1024MB</a:t>
            </a:r>
            <a:r>
              <a:rPr lang="zh-TW" altLang="en-US" smtClean="0"/>
              <a:t>相当于贝多芬第五乐章交响曲的乐谱内容。 </a:t>
            </a:r>
            <a:br>
              <a:rPr lang="zh-TW" altLang="en-US" smtClean="0"/>
            </a:br>
            <a:r>
              <a:rPr lang="en-US" altLang="zh-TW" smtClean="0"/>
              <a:t>Terabyte(TB)=1024GB</a:t>
            </a:r>
            <a:r>
              <a:rPr lang="zh-TW" altLang="en-US" smtClean="0"/>
              <a:t>相当于一家大型医院中所有的</a:t>
            </a:r>
            <a:r>
              <a:rPr lang="en-US" altLang="zh-TW" smtClean="0"/>
              <a:t>X</a:t>
            </a:r>
            <a:r>
              <a:rPr lang="zh-TW" altLang="en-US" smtClean="0"/>
              <a:t>光图片信息量。 </a:t>
            </a:r>
            <a:br>
              <a:rPr lang="zh-TW" altLang="en-US" smtClean="0"/>
            </a:br>
            <a:r>
              <a:rPr lang="en-US" altLang="zh-TW" smtClean="0"/>
              <a:t>Petabyte(PB)=l024TB</a:t>
            </a:r>
            <a:r>
              <a:rPr lang="zh-TW" altLang="en-US" smtClean="0"/>
              <a:t>相当于</a:t>
            </a:r>
            <a:r>
              <a:rPr lang="en-US" altLang="zh-TW" smtClean="0"/>
              <a:t>50%</a:t>
            </a:r>
            <a:r>
              <a:rPr lang="zh-TW" altLang="en-US" smtClean="0"/>
              <a:t>的全美学术研究图书馆藏书信息内容。 </a:t>
            </a:r>
            <a:br>
              <a:rPr lang="zh-TW" altLang="en-US" smtClean="0"/>
            </a:br>
            <a:r>
              <a:rPr lang="en-US" altLang="zh-TW" smtClean="0"/>
              <a:t>Exabyte (EB)=1024PB</a:t>
            </a:r>
            <a:r>
              <a:rPr lang="zh-TW" altLang="en-US" smtClean="0"/>
              <a:t>；</a:t>
            </a:r>
            <a:r>
              <a:rPr lang="en-US" altLang="zh-TW" smtClean="0"/>
              <a:t>5EB</a:t>
            </a:r>
            <a:r>
              <a:rPr lang="zh-TW" altLang="en-US" smtClean="0"/>
              <a:t>相当于至今全世界人类所讲过的话语。 </a:t>
            </a:r>
            <a:br>
              <a:rPr lang="zh-TW" altLang="en-US" smtClean="0"/>
            </a:br>
            <a:r>
              <a:rPr lang="en-US" altLang="zh-TW" smtClean="0"/>
              <a:t>Zettabyte(ZB)=1024EB</a:t>
            </a:r>
            <a:r>
              <a:rPr lang="zh-TW" altLang="en-US" smtClean="0"/>
              <a:t>如同全世界海滩上的沙子数量总和。 </a:t>
            </a:r>
            <a:br>
              <a:rPr lang="zh-TW" altLang="en-US" smtClean="0"/>
            </a:br>
            <a:r>
              <a:rPr lang="en-US" altLang="zh-TW" smtClean="0"/>
              <a:t>Yottabyte(YB)=1024ZB</a:t>
            </a:r>
            <a:r>
              <a:rPr lang="zh-TW" altLang="en-US" smtClean="0"/>
              <a:t>相当于</a:t>
            </a:r>
            <a:r>
              <a:rPr lang="en-US" altLang="zh-TW" smtClean="0"/>
              <a:t>7000</a:t>
            </a:r>
            <a:r>
              <a:rPr lang="zh-TW" altLang="en-US" smtClean="0"/>
              <a:t>位人类体内的微细胞总和。 </a:t>
            </a:r>
            <a:endParaRPr lang="zh-CN" altLang="en-US" smtClean="0"/>
          </a:p>
        </p:txBody>
      </p:sp>
      <p:sp>
        <p:nvSpPr>
          <p:cNvPr id="143363" name="Slide Number Placeholder 3"/>
          <p:cNvSpPr>
            <a:spLocks noGrp="1"/>
          </p:cNvSpPr>
          <p:nvPr>
            <p:ph type="sldNum" sz="quarter" idx="5"/>
          </p:nvPr>
        </p:nvSpPr>
        <p:spPr/>
        <p:txBody>
          <a:bodyPr/>
          <a:lstStyle/>
          <a:p>
            <a:pPr>
              <a:defRPr/>
            </a:pPr>
            <a:fld id="{42072691-DB86-40C0-BBBF-7CBE046FDC74}"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p:sp>
      <p:sp>
        <p:nvSpPr>
          <p:cNvPr id="145410"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r>
              <a:rPr lang="zh-CN" altLang="en-US" smtClean="0"/>
              <a:t>数据类型繁多，络日志、视频、图片、地理位置信息等等。类型的多样性也让数据被分为结构化数据和非结构化数据。相对于以往便于存储的以文本为主的结构化数据，非结构化数据越来越多，这些多类型的数据对数据的处理能力提出了更高要求。</a:t>
            </a:r>
            <a:endParaRPr lang="zh-CN" altLang="en-US" smtClean="0"/>
          </a:p>
          <a:p>
            <a:pPr eaLnBrk="1" hangingPunct="1">
              <a:spcBef>
                <a:spcPct val="0"/>
              </a:spcBef>
            </a:pPr>
            <a:endParaRPr lang="zh-CN" altLang="en-US" smtClean="0"/>
          </a:p>
        </p:txBody>
      </p:sp>
      <p:sp>
        <p:nvSpPr>
          <p:cNvPr id="145411" name="Slide Number Placeholder 3"/>
          <p:cNvSpPr>
            <a:spLocks noGrp="1"/>
          </p:cNvSpPr>
          <p:nvPr>
            <p:ph type="sldNum" sz="quarter" idx="5"/>
          </p:nvPr>
        </p:nvSpPr>
        <p:spPr/>
        <p:txBody>
          <a:bodyPr/>
          <a:lstStyle/>
          <a:p>
            <a:pPr>
              <a:defRPr/>
            </a:pPr>
            <a:fld id="{2FB5AF41-00F4-4031-A108-A7A7D540FBD7}"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p:cNvSpPr>
          <p:nvPr>
            <p:ph type="sldImg"/>
          </p:nvPr>
        </p:nvSpPr>
        <p:spPr/>
      </p:sp>
      <p:sp>
        <p:nvSpPr>
          <p:cNvPr id="147458"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r>
              <a:rPr lang="zh-CN" altLang="en-US" smtClean="0"/>
              <a:t>处理速度快，</a:t>
            </a:r>
            <a:r>
              <a:rPr lang="en-US" altLang="zh-CN" smtClean="0"/>
              <a:t>1</a:t>
            </a:r>
            <a:r>
              <a:rPr lang="zh-CN" altLang="en-US" smtClean="0"/>
              <a:t>秒定律。根据</a:t>
            </a:r>
            <a:r>
              <a:rPr lang="en-US" altLang="zh-CN" smtClean="0"/>
              <a:t>IDC</a:t>
            </a:r>
            <a:r>
              <a:rPr lang="zh-CN" altLang="en-US" smtClean="0"/>
              <a:t>的“数字宇宙”的报告，预计到</a:t>
            </a:r>
            <a:r>
              <a:rPr lang="en-US" altLang="zh-CN" smtClean="0"/>
              <a:t>2020</a:t>
            </a:r>
            <a:r>
              <a:rPr lang="zh-CN" altLang="en-US" smtClean="0"/>
              <a:t>年，全球数据使用量将达到</a:t>
            </a:r>
            <a:r>
              <a:rPr lang="en-US" altLang="zh-CN" smtClean="0"/>
              <a:t>35.2ZB</a:t>
            </a:r>
            <a:r>
              <a:rPr lang="zh-CN" altLang="en-US" smtClean="0"/>
              <a:t>。在如此海量的数据面前，处理数据的效率就是企业的生命。</a:t>
            </a:r>
            <a:endParaRPr lang="zh-CN" altLang="en-US" smtClean="0"/>
          </a:p>
        </p:txBody>
      </p:sp>
      <p:sp>
        <p:nvSpPr>
          <p:cNvPr id="147459" name="Slide Number Placeholder 3"/>
          <p:cNvSpPr>
            <a:spLocks noGrp="1"/>
          </p:cNvSpPr>
          <p:nvPr>
            <p:ph type="sldNum" sz="quarter" idx="5"/>
          </p:nvPr>
        </p:nvSpPr>
        <p:spPr/>
        <p:txBody>
          <a:bodyPr/>
          <a:lstStyle/>
          <a:p>
            <a:pPr>
              <a:defRPr/>
            </a:pPr>
            <a:fld id="{FFDEBFA3-5380-41CD-94DA-84A2F543EF8A}"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p:cNvSpPr>
          <p:nvPr>
            <p:ph type="sldImg"/>
          </p:nvPr>
        </p:nvSpPr>
        <p:spPr/>
      </p:sp>
      <p:sp>
        <p:nvSpPr>
          <p:cNvPr id="149506"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49507" name="Slide Number Placeholder 3"/>
          <p:cNvSpPr>
            <a:spLocks noGrp="1"/>
          </p:cNvSpPr>
          <p:nvPr>
            <p:ph type="sldNum" sz="quarter" idx="5"/>
          </p:nvPr>
        </p:nvSpPr>
        <p:spPr/>
        <p:txBody>
          <a:bodyPr/>
          <a:lstStyle/>
          <a:p>
            <a:pPr>
              <a:defRPr/>
            </a:pPr>
            <a:fld id="{7DCB92B8-E78F-4CC0-84BC-C6B4103C2F1B}"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幻灯片图像占位符 1"/>
          <p:cNvSpPr>
            <a:spLocks noGrp="1" noRot="1" noChangeAspect="1"/>
          </p:cNvSpPr>
          <p:nvPr>
            <p:ph type="sldImg"/>
          </p:nvPr>
        </p:nvSpPr>
        <p:spPr/>
      </p:sp>
      <p:sp>
        <p:nvSpPr>
          <p:cNvPr id="15872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AJBT-</a:t>
            </a:r>
            <a:r>
              <a:rPr lang="zh-CN" altLang="en-US" smtClean="0"/>
              <a:t>建工农中</a:t>
            </a:r>
            <a:endParaRPr lang="zh-CN" altLang="en-US" smtClean="0"/>
          </a:p>
        </p:txBody>
      </p:sp>
      <p:sp>
        <p:nvSpPr>
          <p:cNvPr id="158723" name="灯片编号占位符 3"/>
          <p:cNvSpPr>
            <a:spLocks noGrp="1"/>
          </p:cNvSpPr>
          <p:nvPr>
            <p:ph type="sldNum" sz="quarter" idx="5"/>
          </p:nvPr>
        </p:nvSpPr>
        <p:spPr/>
        <p:txBody>
          <a:bodyPr/>
          <a:lstStyle/>
          <a:p>
            <a:pPr>
              <a:defRPr/>
            </a:pPr>
            <a:fld id="{DD41DFFC-6743-4D0F-AA03-A3EA60C1F4BA}" type="slidenum">
              <a:rPr lang="en-US" altLang="zh-CN" smtClean="0"/>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08227" name="Rectangle 2"/>
          <p:cNvSpPr>
            <a:spLocks noGrp="1" noRot="1" noChangeAspect="1" noChangeArrowheads="1" noTextEdit="1"/>
          </p:cNvSpPr>
          <p:nvPr>
            <p:ph type="sldImg"/>
          </p:nvPr>
        </p:nvSpPr>
        <p:spPr>
          <a:xfrm>
            <a:off x="684213" y="687388"/>
            <a:ext cx="2281237" cy="1711325"/>
          </a:xfrm>
        </p:spPr>
      </p:sp>
      <p:sp>
        <p:nvSpPr>
          <p:cNvPr id="308228" name="Rectangle 3"/>
          <p:cNvSpPr>
            <a:spLocks noGrp="1" noChangeArrowheads="1"/>
          </p:cNvSpPr>
          <p:nvPr>
            <p:ph type="body" idx="1"/>
          </p:nvPr>
        </p:nvSpPr>
        <p:spPr bwMode="auto">
          <a:xfrm>
            <a:off x="687388" y="2667000"/>
            <a:ext cx="5483225" cy="5789613"/>
          </a:xfrm>
          <a:prstGeom prst="rect">
            <a:avLst/>
          </a:prstGeom>
          <a:noFill/>
          <a:ln>
            <a:miter lim="800000"/>
          </a:ln>
        </p:spPr>
        <p:txBody>
          <a:bodyPr/>
          <a:lstStyle/>
          <a:p>
            <a:r>
              <a:rPr lang="zh-CN" altLang="en-US" smtClean="0"/>
              <a:t>应用：参考实现、缺点、在石油行业的应用</a:t>
            </a:r>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a:spLocks noGrp="1" noChangeArrowheads="1"/>
          </p:cNvSpPr>
          <p:nvPr>
            <p:ph type="ftr" sz="quarter" idx="4"/>
          </p:nvPr>
        </p:nvSpPr>
        <p:spPr/>
        <p:txBody>
          <a:bodyPr lIns="95006" tIns="47503" rIns="95006" bIns="47503"/>
          <a:lstStyle/>
          <a:p>
            <a:pPr>
              <a:defRPr/>
            </a:pPr>
            <a:r>
              <a:rPr lang="zh-CN" altLang="en-US" smtClean="0"/>
              <a:t>IBM Confidential</a:t>
            </a:r>
            <a:endParaRPr lang="en-US" altLang="zh-CN" smtClean="0"/>
          </a:p>
        </p:txBody>
      </p:sp>
      <p:sp>
        <p:nvSpPr>
          <p:cNvPr id="105474" name="Rectangle 2"/>
          <p:cNvSpPr>
            <a:spLocks noGrp="1" noRot="1" noChangeAspect="1" noChangeArrowheads="1" noTextEdit="1"/>
          </p:cNvSpPr>
          <p:nvPr>
            <p:ph type="sldImg"/>
          </p:nvPr>
        </p:nvSpPr>
        <p:spPr>
          <a:xfrm>
            <a:off x="684213" y="687388"/>
            <a:ext cx="2281237" cy="1711325"/>
          </a:xfrm>
        </p:spPr>
      </p:sp>
      <p:sp>
        <p:nvSpPr>
          <p:cNvPr id="105475" name="Rectangle 3"/>
          <p:cNvSpPr>
            <a:spLocks noGrp="1" noChangeArrowheads="1"/>
          </p:cNvSpPr>
          <p:nvPr>
            <p:ph type="body" idx="1"/>
          </p:nvPr>
        </p:nvSpPr>
        <p:spPr bwMode="auto">
          <a:xfrm>
            <a:off x="687388" y="2667000"/>
            <a:ext cx="5483225" cy="5789613"/>
          </a:xfrm>
          <a:prstGeom prst="rect">
            <a:avLst/>
          </a:prstGeom>
          <a:noFill/>
          <a:ln>
            <a:miter lim="800000"/>
          </a:ln>
        </p:spPr>
        <p:txBody>
          <a:bodyPr/>
          <a:lstStyle/>
          <a:p>
            <a:r>
              <a:rPr lang="zh-CN" altLang="en-US" smtClean="0"/>
              <a:t>应用：参考实现、缺点、在石油行业的应用</a:t>
            </a: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noTextEdit="1"/>
          </p:cNvSpPr>
          <p:nvPr>
            <p:ph type="sldImg"/>
          </p:nvPr>
        </p:nvSpPr>
        <p:spPr/>
      </p:sp>
      <p:sp>
        <p:nvSpPr>
          <p:cNvPr id="16384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大数据技术</a:t>
            </a:r>
            <a:endParaRPr lang="zh-CN" altLang="en-US" smtClean="0"/>
          </a:p>
        </p:txBody>
      </p:sp>
      <p:sp>
        <p:nvSpPr>
          <p:cNvPr id="163843" name="灯片编号占位符 3"/>
          <p:cNvSpPr>
            <a:spLocks noGrp="1"/>
          </p:cNvSpPr>
          <p:nvPr>
            <p:ph type="sldNum" sz="quarter" idx="5"/>
          </p:nvPr>
        </p:nvSpPr>
        <p:spPr/>
        <p:txBody>
          <a:bodyPr/>
          <a:lstStyle/>
          <a:p>
            <a:pPr>
              <a:defRPr/>
            </a:pPr>
            <a:fld id="{C1E4193D-3538-447C-8AFB-F16C6C32B21B}"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幻灯片图像占位符 1"/>
          <p:cNvSpPr>
            <a:spLocks noGrp="1" noRot="1" noChangeAspect="1"/>
          </p:cNvSpPr>
          <p:nvPr>
            <p:ph type="sldImg"/>
          </p:nvPr>
        </p:nvSpPr>
        <p:spPr/>
      </p:sp>
      <p:sp>
        <p:nvSpPr>
          <p:cNvPr id="167938"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167939" name="灯片编号占位符 3"/>
          <p:cNvSpPr>
            <a:spLocks noGrp="1"/>
          </p:cNvSpPr>
          <p:nvPr>
            <p:ph type="sldNum" sz="quarter" idx="5"/>
          </p:nvPr>
        </p:nvSpPr>
        <p:spPr/>
        <p:txBody>
          <a:bodyPr/>
          <a:lstStyle/>
          <a:p>
            <a:pPr>
              <a:defRPr/>
            </a:pPr>
            <a:fld id="{B63F20FC-6152-4F70-ADF8-62A730146819}" type="slidenum">
              <a:rPr lang="en-US" altLang="zh-CN" smtClean="0"/>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幻灯片图像占位符 1"/>
          <p:cNvSpPr>
            <a:spLocks noGrp="1" noRot="1" noChangeAspect="1" noTextEdit="1"/>
          </p:cNvSpPr>
          <p:nvPr>
            <p:ph type="sldImg"/>
          </p:nvPr>
        </p:nvSpPr>
        <p:spPr/>
      </p:sp>
      <p:sp>
        <p:nvSpPr>
          <p:cNvPr id="17203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众包方式成功调动了世界各地成千上万个人和其设备的闲置能力。</a:t>
            </a:r>
            <a:endParaRPr lang="zh-CN" altLang="en-US" smtClean="0"/>
          </a:p>
          <a:p>
            <a:endParaRPr lang="en-US" altLang="zh-CN" smtClean="0"/>
          </a:p>
          <a:p>
            <a:r>
              <a:rPr lang="en-US" altLang="zh-CN" smtClean="0"/>
              <a:t>http://www.ppznet.com/zhuanti_1.html</a:t>
            </a:r>
            <a:endParaRPr lang="zh-CN" altLang="en-US" smtClean="0"/>
          </a:p>
        </p:txBody>
      </p:sp>
      <p:sp>
        <p:nvSpPr>
          <p:cNvPr id="172035" name="灯片编号占位符 3"/>
          <p:cNvSpPr>
            <a:spLocks noGrp="1"/>
          </p:cNvSpPr>
          <p:nvPr>
            <p:ph type="sldNum" sz="quarter" idx="5"/>
          </p:nvPr>
        </p:nvSpPr>
        <p:spPr/>
        <p:txBody>
          <a:bodyPr/>
          <a:lstStyle/>
          <a:p>
            <a:pPr>
              <a:defRPr/>
            </a:pPr>
            <a:fld id="{7E3E43F4-7E83-4876-8D31-494C69A272A4}"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幻灯片图像占位符 1"/>
          <p:cNvSpPr>
            <a:spLocks noGrp="1" noRot="1" noChangeAspect="1" noTextEdit="1"/>
          </p:cNvSpPr>
          <p:nvPr>
            <p:ph type="sldImg"/>
          </p:nvPr>
        </p:nvSpPr>
        <p:spPr/>
      </p:sp>
      <p:sp>
        <p:nvSpPr>
          <p:cNvPr id="175106"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大数据技术</a:t>
            </a:r>
            <a:endParaRPr lang="zh-CN" altLang="en-US" smtClean="0"/>
          </a:p>
        </p:txBody>
      </p:sp>
      <p:sp>
        <p:nvSpPr>
          <p:cNvPr id="175107" name="灯片编号占位符 3"/>
          <p:cNvSpPr>
            <a:spLocks noGrp="1"/>
          </p:cNvSpPr>
          <p:nvPr>
            <p:ph type="sldNum" sz="quarter" idx="5"/>
          </p:nvPr>
        </p:nvSpPr>
        <p:spPr/>
        <p:txBody>
          <a:bodyPr/>
          <a:lstStyle/>
          <a:p>
            <a:pPr>
              <a:defRPr/>
            </a:pPr>
            <a:fld id="{BAF9B924-1A24-42DF-B054-0CCCD6E6547E}"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幻灯片图像占位符 1"/>
          <p:cNvSpPr>
            <a:spLocks noGrp="1" noRot="1" noChangeAspect="1" noTextEdit="1"/>
          </p:cNvSpPr>
          <p:nvPr>
            <p:ph type="sldImg"/>
          </p:nvPr>
        </p:nvSpPr>
        <p:spPr/>
      </p:sp>
      <p:sp>
        <p:nvSpPr>
          <p:cNvPr id="177154"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177155" name="灯片编号占位符 3"/>
          <p:cNvSpPr>
            <a:spLocks noGrp="1"/>
          </p:cNvSpPr>
          <p:nvPr>
            <p:ph type="sldNum" sz="quarter" idx="5"/>
          </p:nvPr>
        </p:nvSpPr>
        <p:spPr/>
        <p:txBody>
          <a:bodyPr/>
          <a:lstStyle/>
          <a:p>
            <a:pPr>
              <a:defRPr/>
            </a:pPr>
            <a:fld id="{7EB13B5E-D209-4740-9E2C-153E6982D0C2}"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幻灯片图像占位符 1"/>
          <p:cNvSpPr>
            <a:spLocks noGrp="1" noRot="1" noChangeAspect="1" noTextEdit="1"/>
          </p:cNvSpPr>
          <p:nvPr>
            <p:ph type="sldImg"/>
          </p:nvPr>
        </p:nvSpPr>
        <p:spPr/>
      </p:sp>
      <p:sp>
        <p:nvSpPr>
          <p:cNvPr id="17920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GFS</a:t>
            </a:r>
            <a:r>
              <a:rPr lang="zh-CN" altLang="en-US" smtClean="0"/>
              <a:t>是</a:t>
            </a:r>
            <a:r>
              <a:rPr lang="en-US" altLang="zh-CN" smtClean="0"/>
              <a:t>Google</a:t>
            </a:r>
            <a:r>
              <a:rPr lang="zh-CN" altLang="en-US" smtClean="0"/>
              <a:t>云存储的基石，其它存储系统，如</a:t>
            </a:r>
            <a:r>
              <a:rPr lang="en-US" altLang="zh-CN" smtClean="0"/>
              <a:t>Google Bigtable</a:t>
            </a:r>
            <a:r>
              <a:rPr lang="zh-CN" altLang="en-US" smtClean="0"/>
              <a:t>，</a:t>
            </a:r>
            <a:r>
              <a:rPr lang="en-US" altLang="zh-CN" smtClean="0"/>
              <a:t>Google Megastore</a:t>
            </a:r>
            <a:r>
              <a:rPr lang="zh-CN" altLang="en-US" smtClean="0"/>
              <a:t>，</a:t>
            </a:r>
            <a:r>
              <a:rPr lang="en-US" altLang="zh-CN" smtClean="0"/>
              <a:t>Google Percolator</a:t>
            </a:r>
            <a:r>
              <a:rPr lang="zh-CN" altLang="en-US" smtClean="0"/>
              <a:t>均直接或者间接地构建在</a:t>
            </a:r>
            <a:r>
              <a:rPr lang="en-US" altLang="zh-CN" smtClean="0"/>
              <a:t>GFS</a:t>
            </a:r>
            <a:r>
              <a:rPr lang="zh-CN" altLang="en-US" smtClean="0"/>
              <a:t>之上。</a:t>
            </a:r>
            <a:endParaRPr lang="zh-CN" altLang="en-US" smtClean="0"/>
          </a:p>
          <a:p>
            <a:endParaRPr lang="zh-CN" altLang="en-US" smtClean="0"/>
          </a:p>
        </p:txBody>
      </p:sp>
      <p:sp>
        <p:nvSpPr>
          <p:cNvPr id="179203" name="灯片编号占位符 3"/>
          <p:cNvSpPr>
            <a:spLocks noGrp="1"/>
          </p:cNvSpPr>
          <p:nvPr>
            <p:ph type="sldNum" sz="quarter" idx="5"/>
          </p:nvPr>
        </p:nvSpPr>
        <p:spPr/>
        <p:txBody>
          <a:bodyPr/>
          <a:lstStyle/>
          <a:p>
            <a:pPr>
              <a:defRPr/>
            </a:pPr>
            <a:fld id="{13AAE6AD-B924-40FD-8F0D-5B913B7979AA}"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幻灯片图像占位符 1"/>
          <p:cNvSpPr>
            <a:spLocks noGrp="1" noRot="1" noChangeAspect="1" noTextEdit="1"/>
          </p:cNvSpPr>
          <p:nvPr>
            <p:ph type="sldImg"/>
          </p:nvPr>
        </p:nvSpPr>
        <p:spPr/>
      </p:sp>
      <p:sp>
        <p:nvSpPr>
          <p:cNvPr id="181250"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Client</a:t>
            </a:r>
            <a:r>
              <a:rPr lang="zh-CN" altLang="en-US" smtClean="0"/>
              <a:t>（客户端）：是</a:t>
            </a:r>
            <a:r>
              <a:rPr lang="en-US" altLang="zh-CN" smtClean="0"/>
              <a:t>GFS</a:t>
            </a:r>
            <a:r>
              <a:rPr lang="zh-CN" altLang="en-US" smtClean="0"/>
              <a:t>提供给应用程序的访问接口，它是一组专用接口，不遵守</a:t>
            </a:r>
            <a:r>
              <a:rPr lang="en-US" altLang="zh-CN" smtClean="0"/>
              <a:t>POSIX</a:t>
            </a:r>
            <a:r>
              <a:rPr lang="zh-CN" altLang="en-US" smtClean="0"/>
              <a:t>规范，以库文件的形式提供。应用程序直接调用这些库函数，并与该库链接在一起。</a:t>
            </a:r>
            <a:endParaRPr lang="zh-CN" altLang="en-US" smtClean="0"/>
          </a:p>
          <a:p>
            <a:r>
              <a:rPr lang="en-US" altLang="zh-CN" smtClean="0"/>
              <a:t>Master</a:t>
            </a:r>
            <a:r>
              <a:rPr lang="zh-CN" altLang="en-US" smtClean="0"/>
              <a:t>（主服务器）：是</a:t>
            </a:r>
            <a:r>
              <a:rPr lang="en-US" altLang="zh-CN" smtClean="0"/>
              <a:t>GFS</a:t>
            </a:r>
            <a:r>
              <a:rPr lang="zh-CN" altLang="en-US" smtClean="0"/>
              <a:t>的管理节点，主要存储与数据文件相关的元数据，而不是</a:t>
            </a:r>
            <a:r>
              <a:rPr lang="en-US" altLang="zh-CN" smtClean="0"/>
              <a:t>Chunk</a:t>
            </a:r>
            <a:r>
              <a:rPr lang="zh-CN" altLang="en-US" smtClean="0"/>
              <a:t>（数据块）。元数据包括：命名空间（</a:t>
            </a:r>
            <a:r>
              <a:rPr lang="en-US" altLang="zh-CN" smtClean="0"/>
              <a:t>Name Space</a:t>
            </a:r>
            <a:r>
              <a:rPr lang="zh-CN" altLang="en-US" smtClean="0"/>
              <a:t>），也就是整个文件系统的目录结构，一个能将</a:t>
            </a:r>
            <a:r>
              <a:rPr lang="en-US" altLang="zh-CN" smtClean="0"/>
              <a:t>64</a:t>
            </a:r>
            <a:r>
              <a:rPr lang="zh-CN" altLang="en-US" smtClean="0"/>
              <a:t>位标签映射到数据块的位置及其组成文件的表格，</a:t>
            </a:r>
            <a:r>
              <a:rPr lang="en-US" altLang="zh-CN" smtClean="0"/>
              <a:t>Chunk</a:t>
            </a:r>
            <a:r>
              <a:rPr lang="zh-CN" altLang="en-US" smtClean="0"/>
              <a:t>副本位置信息和哪个进程正在读写特定的数据块等。还有</a:t>
            </a:r>
            <a:r>
              <a:rPr lang="en-US" altLang="zh-CN" smtClean="0"/>
              <a:t>Master</a:t>
            </a:r>
            <a:r>
              <a:rPr lang="zh-CN" altLang="en-US" smtClean="0"/>
              <a:t>节点会周期性地接收从每个</a:t>
            </a:r>
            <a:r>
              <a:rPr lang="en-US" altLang="zh-CN" smtClean="0"/>
              <a:t>Chunk</a:t>
            </a:r>
            <a:r>
              <a:rPr lang="zh-CN" altLang="en-US" smtClean="0"/>
              <a:t>节点来的更新（</a:t>
            </a:r>
            <a:r>
              <a:rPr lang="en-US" altLang="zh-CN" smtClean="0"/>
              <a:t>"Heart- beat"</a:t>
            </a:r>
            <a:r>
              <a:rPr lang="zh-CN" altLang="en-US" smtClean="0"/>
              <a:t>）来让元数据保持最新状态。</a:t>
            </a:r>
            <a:endParaRPr lang="zh-CN" altLang="en-US" smtClean="0"/>
          </a:p>
          <a:p>
            <a:r>
              <a:rPr lang="en-US" altLang="zh-CN" smtClean="0"/>
              <a:t>Chunk Server</a:t>
            </a:r>
            <a:r>
              <a:rPr lang="zh-CN" altLang="en-US" smtClean="0"/>
              <a:t>（数据块服务器）：负责具体的存储工作，用来存储</a:t>
            </a:r>
            <a:r>
              <a:rPr lang="en-US" altLang="zh-CN" smtClean="0"/>
              <a:t>Chunk</a:t>
            </a:r>
            <a:r>
              <a:rPr lang="zh-CN" altLang="en-US" smtClean="0"/>
              <a:t>。</a:t>
            </a:r>
            <a:r>
              <a:rPr lang="en-US" altLang="zh-CN" smtClean="0"/>
              <a:t>GFS</a:t>
            </a:r>
            <a:r>
              <a:rPr lang="zh-CN" altLang="en-US" smtClean="0"/>
              <a:t>将文件按照固定大小进行分块，默认是</a:t>
            </a:r>
            <a:r>
              <a:rPr lang="en-US" altLang="zh-CN" smtClean="0"/>
              <a:t>64MB</a:t>
            </a:r>
            <a:r>
              <a:rPr lang="zh-CN" altLang="en-US" smtClean="0"/>
              <a:t>，每一块称为一个</a:t>
            </a:r>
            <a:r>
              <a:rPr lang="en-US" altLang="zh-CN" smtClean="0"/>
              <a:t>Chunk</a:t>
            </a:r>
            <a:r>
              <a:rPr lang="zh-CN" altLang="en-US" smtClean="0"/>
              <a:t>（数据块），每一个</a:t>
            </a:r>
            <a:r>
              <a:rPr lang="en-US" altLang="zh-CN" smtClean="0"/>
              <a:t>Chunk</a:t>
            </a:r>
            <a:r>
              <a:rPr lang="zh-CN" altLang="en-US" smtClean="0"/>
              <a:t>以</a:t>
            </a:r>
            <a:r>
              <a:rPr lang="en-US" altLang="zh-CN" smtClean="0"/>
              <a:t>Block</a:t>
            </a:r>
            <a:r>
              <a:rPr lang="zh-CN" altLang="en-US" smtClean="0"/>
              <a:t>为单位进行划分，大小为</a:t>
            </a:r>
            <a:r>
              <a:rPr lang="en-US" altLang="zh-CN" smtClean="0"/>
              <a:t>64KB</a:t>
            </a:r>
            <a:r>
              <a:rPr lang="zh-CN" altLang="en-US" smtClean="0"/>
              <a:t>，每个</a:t>
            </a:r>
            <a:r>
              <a:rPr lang="en-US" altLang="zh-CN" smtClean="0"/>
              <a:t>Chunk</a:t>
            </a:r>
            <a:r>
              <a:rPr lang="zh-CN" altLang="en-US" smtClean="0"/>
              <a:t>有一个唯一的</a:t>
            </a:r>
            <a:r>
              <a:rPr lang="en-US" altLang="zh-CN" smtClean="0"/>
              <a:t>64</a:t>
            </a:r>
            <a:r>
              <a:rPr lang="zh-CN" altLang="en-US" smtClean="0"/>
              <a:t>位标签。</a:t>
            </a:r>
            <a:r>
              <a:rPr lang="en-US" altLang="zh-CN" smtClean="0"/>
              <a:t>GFS</a:t>
            </a:r>
            <a:r>
              <a:rPr lang="zh-CN" altLang="en-US" smtClean="0"/>
              <a:t>采用副本的方式实现容错，每一个</a:t>
            </a:r>
            <a:r>
              <a:rPr lang="en-US" altLang="zh-CN" smtClean="0"/>
              <a:t>Chunk</a:t>
            </a:r>
            <a:r>
              <a:rPr lang="zh-CN" altLang="en-US" smtClean="0"/>
              <a:t>有多个存储副本（默认为三个）。 </a:t>
            </a:r>
            <a:r>
              <a:rPr lang="en-US" altLang="zh-CN" smtClean="0"/>
              <a:t>Chunk Server</a:t>
            </a:r>
            <a:r>
              <a:rPr lang="zh-CN" altLang="en-US" smtClean="0"/>
              <a:t>的个数可有有多个，它的数目直接决定了</a:t>
            </a:r>
            <a:r>
              <a:rPr lang="en-US" altLang="zh-CN" smtClean="0"/>
              <a:t>GFS</a:t>
            </a:r>
            <a:r>
              <a:rPr lang="zh-CN" altLang="en-US" smtClean="0"/>
              <a:t>的规模。</a:t>
            </a:r>
            <a:endParaRPr lang="en-US" altLang="zh-CN" smtClean="0"/>
          </a:p>
          <a:p>
            <a:endParaRPr lang="en-US" altLang="zh-CN" smtClean="0"/>
          </a:p>
          <a:p>
            <a:r>
              <a:rPr lang="en-US" altLang="zh-CN" smtClean="0"/>
              <a:t>1.Master</a:t>
            </a:r>
            <a:r>
              <a:rPr lang="zh-CN" altLang="en-US" smtClean="0"/>
              <a:t>节点：主要存储与数据文件相关的元数据，而不是</a:t>
            </a:r>
            <a:r>
              <a:rPr lang="en-US" altLang="zh-CN" smtClean="0"/>
              <a:t>Chunk</a:t>
            </a:r>
            <a:r>
              <a:rPr lang="zh-CN" altLang="en-US" smtClean="0"/>
              <a:t>（数据块）。元数据包括一个能将</a:t>
            </a:r>
            <a:r>
              <a:rPr lang="en-US" altLang="zh-CN" smtClean="0"/>
              <a:t>64</a:t>
            </a:r>
            <a:r>
              <a:rPr lang="zh-CN" altLang="en-US" smtClean="0"/>
              <a:t>位标签映射到数据块的位置及其组成文件的表格，数据块副本位置和哪个进程正在读写特定的数据块等。还有</a:t>
            </a:r>
            <a:r>
              <a:rPr lang="en-US" altLang="zh-CN" smtClean="0"/>
              <a:t>Master</a:t>
            </a:r>
            <a:r>
              <a:rPr lang="zh-CN" altLang="en-US" smtClean="0"/>
              <a:t>节点会周期性地接收从每个</a:t>
            </a:r>
            <a:r>
              <a:rPr lang="en-US" altLang="zh-CN" smtClean="0"/>
              <a:t>Chunk</a:t>
            </a:r>
            <a:r>
              <a:rPr lang="zh-CN" altLang="en-US" smtClean="0"/>
              <a:t>节点来的更新（“</a:t>
            </a:r>
            <a:r>
              <a:rPr lang="en-US" altLang="zh-CN" smtClean="0"/>
              <a:t>Heart-beat”</a:t>
            </a:r>
            <a:r>
              <a:rPr lang="zh-CN" altLang="en-US" smtClean="0"/>
              <a:t>）来让元数据保持最新状态。</a:t>
            </a:r>
            <a:endParaRPr lang="zh-CN" altLang="en-US" smtClean="0"/>
          </a:p>
          <a:p>
            <a:r>
              <a:rPr lang="en-US" altLang="zh-CN" smtClean="0"/>
              <a:t>2.Chunk</a:t>
            </a:r>
            <a:r>
              <a:rPr lang="zh-CN" altLang="en-US" smtClean="0"/>
              <a:t>节点：顾名思义，肯定用来存储</a:t>
            </a:r>
            <a:r>
              <a:rPr lang="en-US" altLang="zh-CN" smtClean="0"/>
              <a:t>Chunk</a:t>
            </a:r>
            <a:r>
              <a:rPr lang="zh-CN" altLang="en-US" smtClean="0"/>
              <a:t>，数据文件通过被分割为每个默认大小为</a:t>
            </a:r>
            <a:r>
              <a:rPr lang="en-US" altLang="zh-CN" smtClean="0"/>
              <a:t>64MB</a:t>
            </a:r>
            <a:r>
              <a:rPr lang="zh-CN" altLang="en-US" smtClean="0"/>
              <a:t>的</a:t>
            </a:r>
            <a:r>
              <a:rPr lang="en-US" altLang="zh-CN" smtClean="0"/>
              <a:t>Chunk</a:t>
            </a:r>
            <a:r>
              <a:rPr lang="zh-CN" altLang="en-US" smtClean="0"/>
              <a:t>的方式存储，而且每个</a:t>
            </a:r>
            <a:r>
              <a:rPr lang="en-US" altLang="zh-CN" smtClean="0"/>
              <a:t>Chunk</a:t>
            </a:r>
            <a:r>
              <a:rPr lang="zh-CN" altLang="en-US" smtClean="0"/>
              <a:t>有唯一一个</a:t>
            </a:r>
            <a:r>
              <a:rPr lang="en-US" altLang="zh-CN" smtClean="0"/>
              <a:t>64</a:t>
            </a:r>
            <a:r>
              <a:rPr lang="zh-CN" altLang="en-US" smtClean="0"/>
              <a:t>位标签，并且每个</a:t>
            </a:r>
            <a:r>
              <a:rPr lang="en-US" altLang="zh-CN" smtClean="0"/>
              <a:t>Chunk</a:t>
            </a:r>
            <a:r>
              <a:rPr lang="zh-CN" altLang="en-US" smtClean="0"/>
              <a:t>都会在整个分布式系统被复制多次，默认为</a:t>
            </a:r>
            <a:r>
              <a:rPr lang="en-US" altLang="zh-CN" smtClean="0"/>
              <a:t>3</a:t>
            </a:r>
            <a:r>
              <a:rPr lang="zh-CN" altLang="en-US" smtClean="0"/>
              <a:t>次。</a:t>
            </a:r>
            <a:endParaRPr lang="en-US" altLang="zh-CN" smtClean="0"/>
          </a:p>
          <a:p>
            <a:endParaRPr lang="en-US" altLang="zh-CN" smtClean="0"/>
          </a:p>
          <a:p>
            <a:r>
              <a:rPr lang="zh-CN" altLang="en-US" smtClean="0"/>
              <a:t>现在</a:t>
            </a:r>
            <a:r>
              <a:rPr lang="en-US" altLang="zh-CN" smtClean="0"/>
              <a:t>Google</a:t>
            </a:r>
            <a:r>
              <a:rPr lang="zh-CN" altLang="en-US" smtClean="0"/>
              <a:t>内部至少运行着</a:t>
            </a:r>
            <a:r>
              <a:rPr lang="en-US" altLang="zh-CN" smtClean="0"/>
              <a:t>200</a:t>
            </a:r>
            <a:r>
              <a:rPr lang="zh-CN" altLang="en-US" smtClean="0"/>
              <a:t>多个</a:t>
            </a:r>
            <a:r>
              <a:rPr lang="en-US" altLang="zh-CN" smtClean="0"/>
              <a:t>GFS</a:t>
            </a:r>
            <a:r>
              <a:rPr lang="zh-CN" altLang="en-US" smtClean="0"/>
              <a:t>集群，最大的集群有几千台服务器，并且服务于多个</a:t>
            </a:r>
            <a:r>
              <a:rPr lang="en-US" altLang="zh-CN" smtClean="0"/>
              <a:t>Google</a:t>
            </a:r>
            <a:r>
              <a:rPr lang="zh-CN" altLang="en-US" smtClean="0"/>
              <a:t>服务，比如</a:t>
            </a:r>
            <a:r>
              <a:rPr lang="en-US" altLang="zh-CN" smtClean="0"/>
              <a:t>Google</a:t>
            </a:r>
            <a:r>
              <a:rPr lang="zh-CN" altLang="en-US" smtClean="0"/>
              <a:t>搜索。但由于</a:t>
            </a:r>
            <a:r>
              <a:rPr lang="en-US" altLang="zh-CN" smtClean="0"/>
              <a:t>GFS</a:t>
            </a:r>
            <a:r>
              <a:rPr lang="zh-CN" altLang="en-US" smtClean="0"/>
              <a:t>主要为搜索而设计，所以不是很适合新的一些</a:t>
            </a:r>
            <a:r>
              <a:rPr lang="en-US" altLang="zh-CN" smtClean="0"/>
              <a:t>Google</a:t>
            </a:r>
            <a:r>
              <a:rPr lang="zh-CN" altLang="en-US" smtClean="0"/>
              <a:t>产品，比</a:t>
            </a:r>
            <a:r>
              <a:rPr lang="en-US" altLang="zh-CN" smtClean="0"/>
              <a:t>YouTube</a:t>
            </a:r>
            <a:r>
              <a:rPr lang="zh-CN" altLang="en-US" smtClean="0"/>
              <a:t>、</a:t>
            </a:r>
            <a:r>
              <a:rPr lang="en-US" altLang="zh-CN" smtClean="0"/>
              <a:t>Gmail</a:t>
            </a:r>
            <a:r>
              <a:rPr lang="zh-CN" altLang="en-US" smtClean="0"/>
              <a:t>和更强调大规模索引和实时性的</a:t>
            </a:r>
            <a:r>
              <a:rPr lang="en-US" altLang="zh-CN" smtClean="0"/>
              <a:t>Caffeine</a:t>
            </a:r>
            <a:r>
              <a:rPr lang="zh-CN" altLang="en-US" smtClean="0"/>
              <a:t>搜索引擎等，所以</a:t>
            </a:r>
            <a:r>
              <a:rPr lang="en-US" altLang="zh-CN" smtClean="0"/>
              <a:t>Google</a:t>
            </a:r>
            <a:r>
              <a:rPr lang="zh-CN" altLang="en-US" smtClean="0"/>
              <a:t>已经在开发下一代</a:t>
            </a:r>
            <a:r>
              <a:rPr lang="en-US" altLang="zh-CN" smtClean="0"/>
              <a:t>GFS</a:t>
            </a:r>
            <a:r>
              <a:rPr lang="zh-CN" altLang="en-US" smtClean="0"/>
              <a:t>，代号为“</a:t>
            </a:r>
            <a:r>
              <a:rPr lang="en-US" altLang="zh-CN" smtClean="0"/>
              <a:t>Colossus”</a:t>
            </a:r>
            <a:r>
              <a:rPr lang="zh-CN" altLang="en-US" smtClean="0"/>
              <a:t>，并且在设计方面有许多不同，比如：支持分布式</a:t>
            </a:r>
            <a:r>
              <a:rPr lang="en-US" altLang="zh-CN" smtClean="0"/>
              <a:t>Master</a:t>
            </a:r>
            <a:r>
              <a:rPr lang="zh-CN" altLang="en-US" smtClean="0"/>
              <a:t>节点来提升高可用性并能支撑更多文件，</a:t>
            </a:r>
            <a:r>
              <a:rPr lang="en-US" altLang="zh-CN" smtClean="0"/>
              <a:t>Chunk</a:t>
            </a:r>
            <a:r>
              <a:rPr lang="zh-CN" altLang="en-US" smtClean="0"/>
              <a:t>节点能支持</a:t>
            </a:r>
            <a:r>
              <a:rPr lang="en-US" altLang="zh-CN" smtClean="0"/>
              <a:t>1MB</a:t>
            </a:r>
            <a:r>
              <a:rPr lang="zh-CN" altLang="en-US" smtClean="0"/>
              <a:t>大小的</a:t>
            </a:r>
            <a:r>
              <a:rPr lang="en-US" altLang="zh-CN" smtClean="0"/>
              <a:t>chunk</a:t>
            </a:r>
            <a:r>
              <a:rPr lang="zh-CN" altLang="en-US" smtClean="0"/>
              <a:t>以支撑低延迟应用的需要。 </a:t>
            </a:r>
            <a:endParaRPr lang="zh-CN" altLang="en-US" smtClean="0"/>
          </a:p>
        </p:txBody>
      </p:sp>
      <p:sp>
        <p:nvSpPr>
          <p:cNvPr id="181251" name="灯片编号占位符 3"/>
          <p:cNvSpPr>
            <a:spLocks noGrp="1"/>
          </p:cNvSpPr>
          <p:nvPr>
            <p:ph type="sldNum" sz="quarter" idx="5"/>
          </p:nvPr>
        </p:nvSpPr>
        <p:spPr/>
        <p:txBody>
          <a:bodyPr/>
          <a:lstStyle/>
          <a:p>
            <a:pPr>
              <a:defRPr/>
            </a:pPr>
            <a:fld id="{BBD0D3D9-7A08-42AC-9199-A4B8EB6C1447}"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幻灯片图像占位符 1"/>
          <p:cNvSpPr>
            <a:spLocks noGrp="1" noRot="1" noChangeAspect="1" noTextEdit="1"/>
          </p:cNvSpPr>
          <p:nvPr>
            <p:ph type="sldImg"/>
          </p:nvPr>
        </p:nvSpPr>
        <p:spPr/>
      </p:sp>
      <p:sp>
        <p:nvSpPr>
          <p:cNvPr id="183298"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Hadoop</a:t>
            </a:r>
            <a:r>
              <a:rPr lang="en-US" altLang="zh-CN" baseline="30000" smtClean="0"/>
              <a:t>[2]</a:t>
            </a:r>
            <a:r>
              <a:rPr lang="zh-CN" altLang="en-US" smtClean="0"/>
              <a:t>是一个能够对大量数据进行</a:t>
            </a:r>
            <a:r>
              <a:rPr lang="zh-CN" altLang="en-US" smtClean="0">
                <a:hlinkClick r:id="rId3"/>
              </a:rPr>
              <a:t>分布式处理</a:t>
            </a:r>
            <a:r>
              <a:rPr lang="zh-CN" altLang="en-US" smtClean="0"/>
              <a:t>的</a:t>
            </a:r>
            <a:r>
              <a:rPr lang="zh-CN" altLang="en-US" smtClean="0">
                <a:hlinkClick r:id="rId4"/>
              </a:rPr>
              <a:t>软件</a:t>
            </a:r>
            <a:r>
              <a:rPr lang="zh-CN" altLang="en-US" smtClean="0"/>
              <a:t>框架。但是 </a:t>
            </a:r>
            <a:r>
              <a:rPr lang="en-US" altLang="zh-CN" smtClean="0"/>
              <a:t>Hadoop </a:t>
            </a:r>
            <a:r>
              <a:rPr lang="zh-CN" altLang="en-US" smtClean="0"/>
              <a:t>是以一种可靠、高效、可伸缩的方式进行处理的。</a:t>
            </a:r>
            <a:r>
              <a:rPr lang="en-US" altLang="zh-CN" smtClean="0"/>
              <a:t>Hadoop </a:t>
            </a:r>
            <a:r>
              <a:rPr lang="zh-CN" altLang="en-US" smtClean="0"/>
              <a:t>是可靠的，因为它假设计算元素和存储会失败，因此它维护多个工作数据副本，确保能够针对失败的节点重新</a:t>
            </a:r>
            <a:r>
              <a:rPr lang="zh-CN" altLang="en-US" smtClean="0">
                <a:hlinkClick r:id="rId5"/>
              </a:rPr>
              <a:t>分布处理</a:t>
            </a:r>
            <a:r>
              <a:rPr lang="zh-CN" altLang="en-US" smtClean="0"/>
              <a:t>。</a:t>
            </a:r>
            <a:r>
              <a:rPr lang="en-US" altLang="zh-CN" smtClean="0"/>
              <a:t>Hadoop </a:t>
            </a:r>
            <a:r>
              <a:rPr lang="zh-CN" altLang="en-US" smtClean="0"/>
              <a:t>是高效的，因为它以并行的方式工作，通过</a:t>
            </a:r>
            <a:r>
              <a:rPr lang="zh-CN" altLang="en-US" smtClean="0">
                <a:hlinkClick r:id="rId6"/>
              </a:rPr>
              <a:t>并行处理</a:t>
            </a:r>
            <a:r>
              <a:rPr lang="zh-CN" altLang="en-US" smtClean="0"/>
              <a:t>加快处理速度。</a:t>
            </a:r>
            <a:r>
              <a:rPr lang="en-US" altLang="zh-CN" smtClean="0"/>
              <a:t>Hadoop </a:t>
            </a:r>
            <a:r>
              <a:rPr lang="zh-CN" altLang="en-US" smtClean="0"/>
              <a:t>还是可伸缩的，能够处理 </a:t>
            </a:r>
            <a:r>
              <a:rPr lang="en-US" altLang="zh-CN" smtClean="0"/>
              <a:t>PB </a:t>
            </a:r>
            <a:r>
              <a:rPr lang="zh-CN" altLang="en-US" smtClean="0"/>
              <a:t>级数据。此外，</a:t>
            </a:r>
            <a:r>
              <a:rPr lang="en-US" altLang="zh-CN" smtClean="0"/>
              <a:t>Hadoop </a:t>
            </a:r>
            <a:r>
              <a:rPr lang="zh-CN" altLang="en-US" smtClean="0"/>
              <a:t>依赖于社区服务器，因此它的成本比较低，任何人都可以使用。</a:t>
            </a:r>
            <a:endParaRPr lang="zh-CN" altLang="en-US" smtClean="0"/>
          </a:p>
        </p:txBody>
      </p:sp>
      <p:sp>
        <p:nvSpPr>
          <p:cNvPr id="183299" name="灯片编号占位符 3"/>
          <p:cNvSpPr>
            <a:spLocks noGrp="1"/>
          </p:cNvSpPr>
          <p:nvPr>
            <p:ph type="sldNum" sz="quarter" idx="5"/>
          </p:nvPr>
        </p:nvSpPr>
        <p:spPr/>
        <p:txBody>
          <a:bodyPr/>
          <a:lstStyle/>
          <a:p>
            <a:pPr>
              <a:defRPr/>
            </a:pPr>
            <a:fld id="{41DC31B3-194D-4A09-BE5C-C49E5D093E71}"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幻灯片图像占位符 1"/>
          <p:cNvSpPr>
            <a:spLocks noGrp="1" noRot="1" noChangeAspect="1" noTextEdit="1"/>
          </p:cNvSpPr>
          <p:nvPr>
            <p:ph type="sldImg"/>
          </p:nvPr>
        </p:nvSpPr>
        <p:spPr/>
      </p:sp>
      <p:sp>
        <p:nvSpPr>
          <p:cNvPr id="185346"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一个</a:t>
            </a:r>
            <a:r>
              <a:rPr lang="en-US" altLang="zh-CN" smtClean="0"/>
              <a:t>HDFS</a:t>
            </a:r>
            <a:r>
              <a:rPr lang="zh-CN" altLang="en-US" smtClean="0"/>
              <a:t>集群是由一个</a:t>
            </a:r>
            <a:r>
              <a:rPr lang="en-US" altLang="zh-CN" smtClean="0"/>
              <a:t>Namenode</a:t>
            </a:r>
            <a:r>
              <a:rPr lang="zh-CN" altLang="en-US" smtClean="0"/>
              <a:t>和一定数目的</a:t>
            </a:r>
            <a:r>
              <a:rPr lang="en-US" altLang="zh-CN" smtClean="0"/>
              <a:t>Datanodes</a:t>
            </a:r>
            <a:r>
              <a:rPr lang="zh-CN" altLang="en-US" smtClean="0"/>
              <a:t>组成。</a:t>
            </a:r>
            <a:r>
              <a:rPr lang="en-US" altLang="zh-CN" smtClean="0"/>
              <a:t>Namenode</a:t>
            </a:r>
            <a:r>
              <a:rPr lang="zh-CN" altLang="en-US" smtClean="0"/>
              <a:t>是一个中心服务器，负责管理文件系统的名字空间</a:t>
            </a:r>
            <a:r>
              <a:rPr lang="en-US" altLang="zh-CN" smtClean="0"/>
              <a:t>(namespace)</a:t>
            </a:r>
            <a:r>
              <a:rPr lang="zh-CN" altLang="en-US" smtClean="0"/>
              <a:t>以及客户端对文件的访问。集群中的</a:t>
            </a:r>
            <a:r>
              <a:rPr lang="en-US" altLang="zh-CN" smtClean="0"/>
              <a:t>Datanode</a:t>
            </a:r>
            <a:r>
              <a:rPr lang="zh-CN" altLang="en-US" smtClean="0"/>
              <a:t>一般是一个节点一个，负责管理它所在节点上的存储。</a:t>
            </a:r>
            <a:r>
              <a:rPr lang="en-US" altLang="zh-CN" smtClean="0"/>
              <a:t>HDFS</a:t>
            </a:r>
            <a:r>
              <a:rPr lang="zh-CN" altLang="en-US" smtClean="0"/>
              <a:t>暴露了文件系统的名字空间，用户能够以文件的形式在上面存储数据。从内部看，一个文件其实被分成一个或多个数据块，这些块存储在一组</a:t>
            </a:r>
            <a:r>
              <a:rPr lang="en-US" altLang="zh-CN" smtClean="0"/>
              <a:t>Datanode</a:t>
            </a:r>
            <a:r>
              <a:rPr lang="zh-CN" altLang="en-US" smtClean="0"/>
              <a:t>上。</a:t>
            </a:r>
            <a:r>
              <a:rPr lang="en-US" altLang="zh-CN" smtClean="0"/>
              <a:t>Namenode</a:t>
            </a:r>
            <a:r>
              <a:rPr lang="zh-CN" altLang="en-US" smtClean="0"/>
              <a:t>执行文件系统的名字空间操作，比如打开、关闭、重命名文件或目录。它也负责确定数据块到具体</a:t>
            </a:r>
            <a:r>
              <a:rPr lang="en-US" altLang="zh-CN" smtClean="0"/>
              <a:t>Datanode</a:t>
            </a:r>
            <a:r>
              <a:rPr lang="zh-CN" altLang="en-US" smtClean="0"/>
              <a:t>节点的映射。</a:t>
            </a:r>
            <a:r>
              <a:rPr lang="en-US" altLang="zh-CN" smtClean="0"/>
              <a:t>Datanode</a:t>
            </a:r>
            <a:r>
              <a:rPr lang="zh-CN" altLang="en-US" smtClean="0"/>
              <a:t>负责处理文件系统客户端的读写请求。在</a:t>
            </a:r>
            <a:r>
              <a:rPr lang="en-US" altLang="zh-CN" smtClean="0"/>
              <a:t>Namenode</a:t>
            </a:r>
            <a:r>
              <a:rPr lang="zh-CN" altLang="en-US" smtClean="0"/>
              <a:t>的统一调度下进行数据块的创建、删除和复制。</a:t>
            </a:r>
            <a:endParaRPr lang="zh-CN" altLang="en-US" smtClean="0"/>
          </a:p>
        </p:txBody>
      </p:sp>
      <p:sp>
        <p:nvSpPr>
          <p:cNvPr id="185347" name="灯片编号占位符 3"/>
          <p:cNvSpPr>
            <a:spLocks noGrp="1"/>
          </p:cNvSpPr>
          <p:nvPr>
            <p:ph type="sldNum" sz="quarter" idx="5"/>
          </p:nvPr>
        </p:nvSpPr>
        <p:spPr/>
        <p:txBody>
          <a:bodyPr/>
          <a:lstStyle/>
          <a:p>
            <a:pPr>
              <a:defRPr/>
            </a:pPr>
            <a:fld id="{07B7C505-379D-4AEF-AD30-25D5AFFD5D0B}"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幻灯片图像占位符 1"/>
          <p:cNvSpPr>
            <a:spLocks noGrp="1" noRot="1" noChangeAspect="1" noTextEdit="1"/>
          </p:cNvSpPr>
          <p:nvPr>
            <p:ph type="sldImg"/>
          </p:nvPr>
        </p:nvSpPr>
        <p:spPr/>
      </p:sp>
      <p:sp>
        <p:nvSpPr>
          <p:cNvPr id="18739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1</a:t>
            </a:r>
            <a:r>
              <a:rPr lang="zh-CN" altLang="en-US" smtClean="0"/>
              <a:t>、</a:t>
            </a:r>
            <a:r>
              <a:rPr lang="en-US" altLang="zh-CN" smtClean="0"/>
              <a:t>High performance - </a:t>
            </a:r>
            <a:r>
              <a:rPr lang="zh-CN" altLang="en-US" smtClean="0"/>
              <a:t>对数据库高并发读写的需求</a:t>
            </a:r>
            <a:endParaRPr lang="zh-CN" altLang="en-US" smtClean="0"/>
          </a:p>
          <a:p>
            <a:r>
              <a:rPr lang="en-US" altLang="zh-CN" smtClean="0"/>
              <a:t>web2.0</a:t>
            </a:r>
            <a:r>
              <a:rPr lang="zh-CN" altLang="en-US" smtClean="0"/>
              <a:t>网站要根据用户个性化信息来实时生成动态页面和提供动态信息，所以基本上无法使用动态页面静态化技术，因此数据库并发负载非常高，往往要达到每秒上万次读写请求。关系数据库应付上万次</a:t>
            </a:r>
            <a:r>
              <a:rPr lang="en-US" altLang="zh-CN" smtClean="0"/>
              <a:t>SQL</a:t>
            </a:r>
            <a:r>
              <a:rPr lang="zh-CN" altLang="en-US" smtClean="0"/>
              <a:t>查询还勉强顶得住，但是应付上万次</a:t>
            </a:r>
            <a:r>
              <a:rPr lang="en-US" altLang="zh-CN" smtClean="0"/>
              <a:t>SQL</a:t>
            </a:r>
            <a:r>
              <a:rPr lang="zh-CN" altLang="en-US" smtClean="0"/>
              <a:t>写数据请求，硬盘</a:t>
            </a:r>
            <a:r>
              <a:rPr lang="en-US" altLang="zh-CN" smtClean="0"/>
              <a:t>IO</a:t>
            </a:r>
            <a:r>
              <a:rPr lang="zh-CN" altLang="en-US" smtClean="0"/>
              <a:t>就已经无法承受了。其实对于普通的</a:t>
            </a:r>
            <a:r>
              <a:rPr lang="en-US" altLang="zh-CN" smtClean="0"/>
              <a:t>BBS</a:t>
            </a:r>
            <a:r>
              <a:rPr lang="zh-CN" altLang="en-US" smtClean="0"/>
              <a:t>网站，往往也存在对高并发写请求的需求。</a:t>
            </a:r>
            <a:endParaRPr lang="zh-CN" altLang="en-US" smtClean="0"/>
          </a:p>
          <a:p>
            <a:r>
              <a:rPr lang="en-US" altLang="zh-CN" smtClean="0"/>
              <a:t>2</a:t>
            </a:r>
            <a:r>
              <a:rPr lang="zh-CN" altLang="en-US" smtClean="0"/>
              <a:t>、</a:t>
            </a:r>
            <a:r>
              <a:rPr lang="en-US" altLang="zh-CN" smtClean="0"/>
              <a:t>Huge Storage - </a:t>
            </a:r>
            <a:r>
              <a:rPr lang="zh-CN" altLang="en-US" smtClean="0"/>
              <a:t>对海量数据的高效率存储和访问的需求</a:t>
            </a:r>
            <a:endParaRPr lang="zh-CN" altLang="en-US" smtClean="0"/>
          </a:p>
          <a:p>
            <a:r>
              <a:rPr lang="zh-CN" altLang="en-US" smtClean="0"/>
              <a:t>对于大型的</a:t>
            </a:r>
            <a:r>
              <a:rPr lang="en-US" altLang="zh-CN" smtClean="0"/>
              <a:t>SNS</a:t>
            </a:r>
            <a:r>
              <a:rPr lang="zh-CN" altLang="en-US" smtClean="0"/>
              <a:t>网站，每天用户产生海量的用户动态，以国外的</a:t>
            </a:r>
            <a:r>
              <a:rPr lang="en-US" altLang="zh-CN" smtClean="0"/>
              <a:t>Friendfeed</a:t>
            </a:r>
            <a:r>
              <a:rPr lang="zh-CN" altLang="en-US" smtClean="0"/>
              <a:t>为例，一个月就达到了</a:t>
            </a:r>
            <a:r>
              <a:rPr lang="en-US" altLang="zh-CN" smtClean="0"/>
              <a:t>2.5</a:t>
            </a:r>
            <a:r>
              <a:rPr lang="zh-CN" altLang="en-US" smtClean="0"/>
              <a:t>亿条用户动态，对于关系数据库来说，在一张</a:t>
            </a:r>
            <a:r>
              <a:rPr lang="en-US" altLang="zh-CN" smtClean="0"/>
              <a:t>2.5</a:t>
            </a:r>
            <a:r>
              <a:rPr lang="zh-CN" altLang="en-US" smtClean="0"/>
              <a:t>亿条记录的表里面进行</a:t>
            </a:r>
            <a:r>
              <a:rPr lang="en-US" altLang="zh-CN" smtClean="0"/>
              <a:t>SQL</a:t>
            </a:r>
            <a:r>
              <a:rPr lang="zh-CN" altLang="en-US" smtClean="0"/>
              <a:t>查询，效率是极其低下乃至不可忍受的。再例如大型</a:t>
            </a:r>
            <a:r>
              <a:rPr lang="en-US" altLang="zh-CN" smtClean="0"/>
              <a:t>web</a:t>
            </a:r>
            <a:r>
              <a:rPr lang="zh-CN" altLang="en-US" smtClean="0"/>
              <a:t>网站的用户登录系统，</a:t>
            </a:r>
            <a:endParaRPr lang="zh-CN" altLang="en-US" smtClean="0"/>
          </a:p>
          <a:p>
            <a:r>
              <a:rPr lang="en-US" altLang="zh-CN" smtClean="0"/>
              <a:t>3</a:t>
            </a:r>
            <a:r>
              <a:rPr lang="zh-CN" altLang="en-US" smtClean="0"/>
              <a:t>、</a:t>
            </a:r>
            <a:r>
              <a:rPr lang="en-US" altLang="zh-CN" smtClean="0"/>
              <a:t>High Scalability &amp;&amp; High Availability- </a:t>
            </a:r>
            <a:r>
              <a:rPr lang="zh-CN" altLang="en-US" smtClean="0"/>
              <a:t>对数据库的高可扩展性和高可用性的需求</a:t>
            </a:r>
            <a:endParaRPr lang="zh-CN" altLang="en-US" smtClean="0"/>
          </a:p>
          <a:p>
            <a:r>
              <a:rPr lang="zh-CN" altLang="en-US" smtClean="0"/>
              <a:t>在基于</a:t>
            </a:r>
            <a:r>
              <a:rPr lang="en-US" altLang="zh-CN" smtClean="0"/>
              <a:t>web</a:t>
            </a:r>
            <a:r>
              <a:rPr lang="zh-CN" altLang="en-US" smtClean="0"/>
              <a:t>的架构当中，数据库是最难进行横向扩展的，当一个应用系统的用户量和访问量与日俱增的时候，你的数据库却没有办法像</a:t>
            </a:r>
            <a:r>
              <a:rPr lang="en-US" altLang="zh-CN" smtClean="0"/>
              <a:t>web server</a:t>
            </a:r>
            <a:r>
              <a:rPr lang="zh-CN" altLang="en-US" smtClean="0"/>
              <a:t>和</a:t>
            </a:r>
            <a:r>
              <a:rPr lang="en-US" altLang="zh-CN" smtClean="0"/>
              <a:t>app server</a:t>
            </a:r>
            <a:r>
              <a:rPr lang="zh-CN" altLang="en-US" smtClean="0"/>
              <a:t>那样简单的通过添加更多的硬件和服务节点来扩展性能和负载能力。对于很多需要提供</a:t>
            </a:r>
            <a:r>
              <a:rPr lang="en-US" altLang="zh-CN" smtClean="0"/>
              <a:t>24</a:t>
            </a:r>
            <a:r>
              <a:rPr lang="zh-CN" altLang="en-US" smtClean="0"/>
              <a:t>小时不间断服务的网站来说，对数据库系统进行升级和扩展是非常痛苦的事情，往往需要停机维护和数据迁移，为什么数据库不能通过不断的添加服务器节点来实现扩展呢？</a:t>
            </a:r>
            <a:endParaRPr lang="zh-CN" altLang="en-US" smtClean="0"/>
          </a:p>
        </p:txBody>
      </p:sp>
      <p:sp>
        <p:nvSpPr>
          <p:cNvPr id="187395" name="灯片编号占位符 3"/>
          <p:cNvSpPr>
            <a:spLocks noGrp="1"/>
          </p:cNvSpPr>
          <p:nvPr>
            <p:ph type="sldNum" sz="quarter" idx="5"/>
          </p:nvPr>
        </p:nvSpPr>
        <p:spPr/>
        <p:txBody>
          <a:bodyPr/>
          <a:lstStyle/>
          <a:p>
            <a:pPr>
              <a:defRPr/>
            </a:pPr>
            <a:fld id="{3067CFC9-B6BE-4517-B071-8B789BB87E40}"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p:sp>
      <p:sp>
        <p:nvSpPr>
          <p:cNvPr id="108546" name="Notes Placeholder 2"/>
          <p:cNvSpPr>
            <a:spLocks noGrp="1"/>
          </p:cNvSpPr>
          <p:nvPr>
            <p:ph type="body" idx="1"/>
          </p:nvPr>
        </p:nvSpPr>
        <p:spPr bwMode="auto">
          <a:xfrm>
            <a:off x="685800" y="4343400"/>
            <a:ext cx="5486400" cy="4114800"/>
          </a:xfrm>
          <a:prstGeom prst="rect">
            <a:avLst/>
          </a:prstGeom>
          <a:noFill/>
          <a:ln>
            <a:miter lim="800000"/>
          </a:ln>
        </p:spPr>
        <p:txBody>
          <a:bodyPr/>
          <a:lstStyle/>
          <a:p>
            <a:r>
              <a:rPr lang="en-US" smtClean="0"/>
              <a:t>2011: 1.8</a:t>
            </a:r>
            <a:endParaRPr lang="en-US" smtClean="0"/>
          </a:p>
          <a:p>
            <a:r>
              <a:rPr lang="en-US" smtClean="0"/>
              <a:t>2012: 2.81</a:t>
            </a:r>
            <a:endParaRPr lang="en-US" smtClean="0"/>
          </a:p>
          <a:p>
            <a:r>
              <a:rPr lang="en-US" smtClean="0"/>
              <a:t>2013: 4.32</a:t>
            </a:r>
            <a:endParaRPr lang="en-US" smtClean="0"/>
          </a:p>
        </p:txBody>
      </p:sp>
      <p:sp>
        <p:nvSpPr>
          <p:cNvPr id="108547" name="Slide Number Placeholder 3"/>
          <p:cNvSpPr>
            <a:spLocks noGrp="1"/>
          </p:cNvSpPr>
          <p:nvPr>
            <p:ph type="sldNum" sz="quarter" idx="5"/>
          </p:nvPr>
        </p:nvSpPr>
        <p:spPr/>
        <p:txBody>
          <a:bodyPr/>
          <a:lstStyle/>
          <a:p>
            <a:pPr>
              <a:defRPr/>
            </a:pPr>
            <a:fld id="{35B51C5C-1932-4B7B-98E8-7F1A2B1ACCAC}"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幻灯片图像占位符 1"/>
          <p:cNvSpPr>
            <a:spLocks noGrp="1" noRot="1" noChangeAspect="1" noTextEdit="1"/>
          </p:cNvSpPr>
          <p:nvPr>
            <p:ph type="sldImg"/>
          </p:nvPr>
        </p:nvSpPr>
        <p:spPr/>
      </p:sp>
      <p:sp>
        <p:nvSpPr>
          <p:cNvPr id="189442"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189443" name="灯片编号占位符 3"/>
          <p:cNvSpPr>
            <a:spLocks noGrp="1"/>
          </p:cNvSpPr>
          <p:nvPr>
            <p:ph type="sldNum" sz="quarter" idx="5"/>
          </p:nvPr>
        </p:nvSpPr>
        <p:spPr/>
        <p:txBody>
          <a:bodyPr/>
          <a:lstStyle/>
          <a:p>
            <a:pPr>
              <a:defRPr/>
            </a:pPr>
            <a:fld id="{CE25ACE4-55F5-47FA-9C22-28928232932E}"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幻灯片图像占位符 1"/>
          <p:cNvSpPr>
            <a:spLocks noGrp="1" noRot="1" noChangeAspect="1" noTextEdit="1"/>
          </p:cNvSpPr>
          <p:nvPr>
            <p:ph type="sldImg"/>
          </p:nvPr>
        </p:nvSpPr>
        <p:spPr/>
      </p:sp>
      <p:sp>
        <p:nvSpPr>
          <p:cNvPr id="191490"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191491" name="灯片编号占位符 3"/>
          <p:cNvSpPr>
            <a:spLocks noGrp="1"/>
          </p:cNvSpPr>
          <p:nvPr>
            <p:ph type="sldNum" sz="quarter" idx="5"/>
          </p:nvPr>
        </p:nvSpPr>
        <p:spPr/>
        <p:txBody>
          <a:bodyPr/>
          <a:lstStyle/>
          <a:p>
            <a:pPr>
              <a:defRPr/>
            </a:pPr>
            <a:fld id="{A22B5B70-F2D7-43F7-978B-8F26C3543403}"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幻灯片图像占位符 1"/>
          <p:cNvSpPr>
            <a:spLocks noGrp="1" noRot="1" noChangeAspect="1" noTextEdit="1"/>
          </p:cNvSpPr>
          <p:nvPr>
            <p:ph type="sldImg"/>
          </p:nvPr>
        </p:nvSpPr>
        <p:spPr/>
      </p:sp>
      <p:sp>
        <p:nvSpPr>
          <p:cNvPr id="193538"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endParaRPr lang="zh-CN" altLang="en-US" smtClean="0"/>
          </a:p>
        </p:txBody>
      </p:sp>
      <p:sp>
        <p:nvSpPr>
          <p:cNvPr id="193539" name="灯片编号占位符 3"/>
          <p:cNvSpPr>
            <a:spLocks noGrp="1"/>
          </p:cNvSpPr>
          <p:nvPr>
            <p:ph type="sldNum" sz="quarter" idx="5"/>
          </p:nvPr>
        </p:nvSpPr>
        <p:spPr/>
        <p:txBody>
          <a:bodyPr/>
          <a:lstStyle/>
          <a:p>
            <a:pPr>
              <a:defRPr/>
            </a:pPr>
            <a:fld id="{61872CA6-3FEA-414C-9433-DBB53EC87A5D}"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幻灯片图像占位符 1"/>
          <p:cNvSpPr>
            <a:spLocks noGrp="1" noRot="1" noChangeAspect="1" noTextEdit="1"/>
          </p:cNvSpPr>
          <p:nvPr>
            <p:ph type="sldImg"/>
          </p:nvPr>
        </p:nvSpPr>
        <p:spPr/>
      </p:sp>
      <p:sp>
        <p:nvSpPr>
          <p:cNvPr id="195586"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endParaRPr lang="zh-CN" altLang="en-US" smtClean="0"/>
          </a:p>
        </p:txBody>
      </p:sp>
      <p:sp>
        <p:nvSpPr>
          <p:cNvPr id="195587" name="灯片编号占位符 3"/>
          <p:cNvSpPr>
            <a:spLocks noGrp="1"/>
          </p:cNvSpPr>
          <p:nvPr>
            <p:ph type="sldNum" sz="quarter" idx="5"/>
          </p:nvPr>
        </p:nvSpPr>
        <p:spPr/>
        <p:txBody>
          <a:bodyPr/>
          <a:lstStyle/>
          <a:p>
            <a:pPr>
              <a:defRPr/>
            </a:pPr>
            <a:fld id="{61AA9B6C-D5F3-42FE-8374-822B96F26B53}"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幻灯片图像占位符 1"/>
          <p:cNvSpPr>
            <a:spLocks noGrp="1" noRot="1" noChangeAspect="1" noTextEdit="1"/>
          </p:cNvSpPr>
          <p:nvPr>
            <p:ph type="sldImg"/>
          </p:nvPr>
        </p:nvSpPr>
        <p:spPr/>
      </p:sp>
      <p:sp>
        <p:nvSpPr>
          <p:cNvPr id="19763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endParaRPr lang="zh-CN" altLang="en-US" smtClean="0"/>
          </a:p>
        </p:txBody>
      </p:sp>
      <p:sp>
        <p:nvSpPr>
          <p:cNvPr id="197635" name="灯片编号占位符 3"/>
          <p:cNvSpPr>
            <a:spLocks noGrp="1"/>
          </p:cNvSpPr>
          <p:nvPr>
            <p:ph type="sldNum" sz="quarter" idx="5"/>
          </p:nvPr>
        </p:nvSpPr>
        <p:spPr/>
        <p:txBody>
          <a:bodyPr/>
          <a:lstStyle/>
          <a:p>
            <a:pPr>
              <a:defRPr/>
            </a:pPr>
            <a:fld id="{531145C8-172B-418B-8B73-E08F38A6D5DF}"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幻灯片图像占位符 1"/>
          <p:cNvSpPr>
            <a:spLocks noGrp="1" noRot="1" noChangeAspect="1" noTextEdit="1"/>
          </p:cNvSpPr>
          <p:nvPr>
            <p:ph type="sldImg"/>
          </p:nvPr>
        </p:nvSpPr>
        <p:spPr/>
      </p:sp>
      <p:sp>
        <p:nvSpPr>
          <p:cNvPr id="19968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b="1" smtClean="0"/>
              <a:t>数据模型：属性</a:t>
            </a:r>
            <a:r>
              <a:rPr lang="en-US" altLang="zh-CN" b="1" smtClean="0"/>
              <a:t>(Attribute)</a:t>
            </a:r>
            <a:r>
              <a:rPr lang="zh-CN" altLang="en-US" b="1" smtClean="0"/>
              <a:t>、项目</a:t>
            </a:r>
            <a:r>
              <a:rPr lang="en-US" altLang="zh-CN" b="1" smtClean="0"/>
              <a:t>(Item)</a:t>
            </a:r>
            <a:r>
              <a:rPr lang="zh-CN" altLang="en-US" b="1" smtClean="0"/>
              <a:t>和表</a:t>
            </a:r>
            <a:r>
              <a:rPr lang="en-US" altLang="zh-CN" b="1" smtClean="0"/>
              <a:t>(Table)</a:t>
            </a:r>
            <a:endParaRPr lang="zh-CN" altLang="en-US" smtClean="0"/>
          </a:p>
          <a:p>
            <a:r>
              <a:rPr lang="en-US" altLang="zh-CN" smtClean="0"/>
              <a:t>Amazon DynamoDB</a:t>
            </a:r>
            <a:r>
              <a:rPr lang="zh-CN" altLang="en-US" smtClean="0"/>
              <a:t>把数据组织成表的形式，表中包含了项目（</a:t>
            </a:r>
            <a:r>
              <a:rPr lang="en-US" altLang="zh-CN" smtClean="0"/>
              <a:t>item</a:t>
            </a:r>
            <a:r>
              <a:rPr lang="zh-CN" altLang="en-US" smtClean="0"/>
              <a:t>），每个项目包含</a:t>
            </a:r>
            <a:r>
              <a:rPr lang="en-US" altLang="zh-CN" smtClean="0"/>
              <a:t>1</a:t>
            </a:r>
            <a:r>
              <a:rPr lang="zh-CN" altLang="en-US" smtClean="0"/>
              <a:t>个或多个属性。</a:t>
            </a:r>
            <a:endParaRPr lang="zh-CN" altLang="en-US" smtClean="0"/>
          </a:p>
          <a:p>
            <a:r>
              <a:rPr lang="zh-CN" altLang="en-US" smtClean="0"/>
              <a:t>属性（</a:t>
            </a:r>
            <a:r>
              <a:rPr lang="en-US" altLang="zh-CN" smtClean="0"/>
              <a:t>Attribute</a:t>
            </a:r>
            <a:r>
              <a:rPr lang="zh-CN" altLang="en-US" smtClean="0"/>
              <a:t>）</a:t>
            </a:r>
            <a:endParaRPr lang="zh-CN" altLang="en-US" smtClean="0"/>
          </a:p>
          <a:p>
            <a:r>
              <a:rPr lang="zh-CN" altLang="en-US" smtClean="0"/>
              <a:t>一个属性是一个“名称</a:t>
            </a:r>
            <a:r>
              <a:rPr lang="en-US" altLang="zh-CN" smtClean="0"/>
              <a:t>-</a:t>
            </a:r>
            <a:r>
              <a:rPr lang="zh-CN" altLang="en-US" smtClean="0"/>
              <a:t>值”对（</a:t>
            </a:r>
            <a:r>
              <a:rPr lang="en-US" altLang="zh-CN" smtClean="0"/>
              <a:t>name-value pair</a:t>
            </a:r>
            <a:r>
              <a:rPr lang="zh-CN" altLang="en-US" smtClean="0"/>
              <a:t>），“名称”必须是一个字符串，“值”可以是一个字符串、数字、字符串集合或数字集合。下面是关于属性的一些实例：</a:t>
            </a:r>
            <a:endParaRPr lang="zh-CN" altLang="en-US" smtClean="0"/>
          </a:p>
        </p:txBody>
      </p:sp>
      <p:sp>
        <p:nvSpPr>
          <p:cNvPr id="199683" name="灯片编号占位符 3"/>
          <p:cNvSpPr>
            <a:spLocks noGrp="1"/>
          </p:cNvSpPr>
          <p:nvPr>
            <p:ph type="sldNum" sz="quarter" idx="5"/>
          </p:nvPr>
        </p:nvSpPr>
        <p:spPr/>
        <p:txBody>
          <a:bodyPr/>
          <a:lstStyle/>
          <a:p>
            <a:pPr>
              <a:defRPr/>
            </a:pPr>
            <a:fld id="{B4729757-C1EF-407F-A024-FFCCC1C8DF77}"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幻灯片图像占位符 1"/>
          <p:cNvSpPr>
            <a:spLocks noGrp="1" noRot="1" noChangeAspect="1" noTextEdit="1"/>
          </p:cNvSpPr>
          <p:nvPr>
            <p:ph type="sldImg"/>
          </p:nvPr>
        </p:nvSpPr>
        <p:spPr/>
      </p:sp>
      <p:sp>
        <p:nvSpPr>
          <p:cNvPr id="201730"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01731" name="灯片编号占位符 3"/>
          <p:cNvSpPr>
            <a:spLocks noGrp="1"/>
          </p:cNvSpPr>
          <p:nvPr>
            <p:ph type="sldNum" sz="quarter" idx="5"/>
          </p:nvPr>
        </p:nvSpPr>
        <p:spPr/>
        <p:txBody>
          <a:bodyPr/>
          <a:lstStyle/>
          <a:p>
            <a:pPr>
              <a:defRPr/>
            </a:pPr>
            <a:fld id="{9DA5D386-9F29-44A2-AD73-7C4B9C2F4CD5}"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幻灯片图像占位符 1"/>
          <p:cNvSpPr>
            <a:spLocks noGrp="1" noRot="1" noChangeAspect="1" noTextEdit="1"/>
          </p:cNvSpPr>
          <p:nvPr>
            <p:ph type="sldImg"/>
          </p:nvPr>
        </p:nvSpPr>
        <p:spPr/>
      </p:sp>
      <p:sp>
        <p:nvSpPr>
          <p:cNvPr id="203778"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03779" name="灯片编号占位符 3"/>
          <p:cNvSpPr>
            <a:spLocks noGrp="1"/>
          </p:cNvSpPr>
          <p:nvPr>
            <p:ph type="sldNum" sz="quarter" idx="5"/>
          </p:nvPr>
        </p:nvSpPr>
        <p:spPr/>
        <p:txBody>
          <a:bodyPr/>
          <a:lstStyle/>
          <a:p>
            <a:pPr>
              <a:defRPr/>
            </a:pPr>
            <a:fld id="{F5BDEFA6-BED4-47CD-8815-6EA103FE97FB}"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幻灯片图像占位符 1"/>
          <p:cNvSpPr>
            <a:spLocks noGrp="1" noRot="1" noChangeAspect="1" noTextEdit="1"/>
          </p:cNvSpPr>
          <p:nvPr>
            <p:ph type="sldImg"/>
          </p:nvPr>
        </p:nvSpPr>
        <p:spPr/>
      </p:sp>
      <p:sp>
        <p:nvSpPr>
          <p:cNvPr id="205826"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05827" name="灯片编号占位符 3"/>
          <p:cNvSpPr>
            <a:spLocks noGrp="1"/>
          </p:cNvSpPr>
          <p:nvPr>
            <p:ph type="sldNum" sz="quarter" idx="5"/>
          </p:nvPr>
        </p:nvSpPr>
        <p:spPr/>
        <p:txBody>
          <a:bodyPr/>
          <a:lstStyle/>
          <a:p>
            <a:pPr>
              <a:defRPr/>
            </a:pPr>
            <a:fld id="{0676A4F5-3B96-4088-9C43-C0A0A13C7866}"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幻灯片图像占位符 1"/>
          <p:cNvSpPr>
            <a:spLocks noGrp="1" noRot="1" noChangeAspect="1" noTextEdit="1"/>
          </p:cNvSpPr>
          <p:nvPr>
            <p:ph type="sldImg"/>
          </p:nvPr>
        </p:nvSpPr>
        <p:spPr/>
      </p:sp>
      <p:sp>
        <p:nvSpPr>
          <p:cNvPr id="20787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DynamoDB</a:t>
            </a:r>
            <a:r>
              <a:rPr lang="zh-CN" altLang="en-US" smtClean="0"/>
              <a:t>并没有</a:t>
            </a:r>
            <a:r>
              <a:rPr lang="en-US" altLang="zh-CN" smtClean="0"/>
              <a:t>DB</a:t>
            </a:r>
            <a:r>
              <a:rPr lang="zh-CN" altLang="en-US" smtClean="0"/>
              <a:t>的概念，而且目前单用户最多只能创建</a:t>
            </a:r>
            <a:r>
              <a:rPr lang="en-US" altLang="zh-CN" smtClean="0"/>
              <a:t>256</a:t>
            </a:r>
            <a:r>
              <a:rPr lang="zh-CN" altLang="en-US" smtClean="0"/>
              <a:t>个</a:t>
            </a:r>
            <a:r>
              <a:rPr lang="en-US" altLang="zh-CN" smtClean="0"/>
              <a:t>Table</a:t>
            </a:r>
            <a:r>
              <a:rPr lang="zh-CN" altLang="en-US" smtClean="0"/>
              <a:t>。</a:t>
            </a:r>
            <a:endParaRPr lang="zh-CN" altLang="en-US" smtClean="0"/>
          </a:p>
        </p:txBody>
      </p:sp>
      <p:sp>
        <p:nvSpPr>
          <p:cNvPr id="207875" name="灯片编号占位符 3"/>
          <p:cNvSpPr>
            <a:spLocks noGrp="1"/>
          </p:cNvSpPr>
          <p:nvPr>
            <p:ph type="sldNum" sz="quarter" idx="5"/>
          </p:nvPr>
        </p:nvSpPr>
        <p:spPr/>
        <p:txBody>
          <a:bodyPr/>
          <a:lstStyle/>
          <a:p>
            <a:pPr>
              <a:defRPr/>
            </a:pPr>
            <a:fld id="{0C510E16-9B67-45A8-8091-4527EDF3DA4F}"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p:sp>
      <p:sp>
        <p:nvSpPr>
          <p:cNvPr id="110594" name="Notes Placeholder 2"/>
          <p:cNvSpPr>
            <a:spLocks noGrp="1"/>
          </p:cNvSpPr>
          <p:nvPr>
            <p:ph type="body" idx="1"/>
          </p:nvPr>
        </p:nvSpPr>
        <p:spPr bwMode="auto">
          <a:xfrm>
            <a:off x="685800" y="4343400"/>
            <a:ext cx="5486400" cy="4114800"/>
          </a:xfrm>
          <a:prstGeom prst="rect">
            <a:avLst/>
          </a:prstGeom>
          <a:noFill/>
          <a:ln>
            <a:miter lim="800000"/>
          </a:ln>
        </p:spPr>
        <p:txBody>
          <a:bodyPr/>
          <a:lstStyle/>
          <a:p>
            <a:endParaRPr lang="en-US" smtClean="0"/>
          </a:p>
        </p:txBody>
      </p:sp>
      <p:sp>
        <p:nvSpPr>
          <p:cNvPr id="110595" name="Slide Number Placeholder 3"/>
          <p:cNvSpPr>
            <a:spLocks noGrp="1"/>
          </p:cNvSpPr>
          <p:nvPr>
            <p:ph type="sldNum" sz="quarter" idx="5"/>
          </p:nvPr>
        </p:nvSpPr>
        <p:spPr/>
        <p:txBody>
          <a:bodyPr/>
          <a:lstStyle/>
          <a:p>
            <a:pPr>
              <a:defRPr/>
            </a:pPr>
            <a:fld id="{5A348472-712D-4F9B-B024-8745FE18E608}"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幻灯片图像占位符 1"/>
          <p:cNvSpPr>
            <a:spLocks noGrp="1" noRot="1" noChangeAspect="1" noTextEdit="1"/>
          </p:cNvSpPr>
          <p:nvPr>
            <p:ph type="sldImg"/>
          </p:nvPr>
        </p:nvSpPr>
        <p:spPr/>
      </p:sp>
      <p:sp>
        <p:nvSpPr>
          <p:cNvPr id="20992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b="1" smtClean="0"/>
              <a:t>CouchDB </a:t>
            </a:r>
            <a:r>
              <a:rPr lang="zh-CN" altLang="en-US" smtClean="0"/>
              <a:t>是一个开源的面向文档的数据库管理系统，可以通过 </a:t>
            </a:r>
            <a:r>
              <a:rPr lang="en-US" altLang="zh-CN" smtClean="0"/>
              <a:t>RESTful JavaScript Object Notation (JSON) API </a:t>
            </a:r>
            <a:r>
              <a:rPr lang="zh-CN" altLang="en-US" smtClean="0"/>
              <a:t>访问。 </a:t>
            </a:r>
            <a:endParaRPr lang="zh-CN" altLang="en-US" smtClean="0"/>
          </a:p>
          <a:p>
            <a:r>
              <a:rPr lang="en-US" altLang="zh-CN" smtClean="0"/>
              <a:t>Riak</a:t>
            </a:r>
            <a:r>
              <a:rPr lang="zh-CN" altLang="en-US" smtClean="0"/>
              <a:t>是以 </a:t>
            </a:r>
            <a:r>
              <a:rPr lang="en-US" altLang="zh-CN" smtClean="0"/>
              <a:t>Erlang </a:t>
            </a:r>
            <a:r>
              <a:rPr lang="zh-CN" altLang="en-US" smtClean="0"/>
              <a:t>编写的一个高度可扩展的分布式数据存储，</a:t>
            </a:r>
            <a:r>
              <a:rPr lang="en-US" altLang="zh-CN" smtClean="0"/>
              <a:t>Riak</a:t>
            </a:r>
            <a:r>
              <a:rPr lang="zh-CN" altLang="en-US" smtClean="0"/>
              <a:t>的实现是基于</a:t>
            </a:r>
            <a:r>
              <a:rPr lang="en-US" altLang="zh-CN" smtClean="0"/>
              <a:t>Amazon</a:t>
            </a:r>
            <a:r>
              <a:rPr lang="zh-CN" altLang="en-US" smtClean="0"/>
              <a:t>的</a:t>
            </a:r>
            <a:r>
              <a:rPr lang="en-US" altLang="zh-CN" smtClean="0">
                <a:hlinkClick r:id="rId3"/>
              </a:rPr>
              <a:t>Dynamo</a:t>
            </a:r>
            <a:r>
              <a:rPr lang="zh-CN" altLang="en-US" smtClean="0"/>
              <a:t>论文，</a:t>
            </a:r>
            <a:r>
              <a:rPr lang="en-US" altLang="zh-CN" smtClean="0"/>
              <a:t>Riak</a:t>
            </a:r>
            <a:r>
              <a:rPr lang="zh-CN" altLang="en-US" smtClean="0"/>
              <a:t>的设计目标之一就是高可用。</a:t>
            </a:r>
            <a:endParaRPr lang="en-US" altLang="zh-CN" smtClean="0"/>
          </a:p>
        </p:txBody>
      </p:sp>
      <p:sp>
        <p:nvSpPr>
          <p:cNvPr id="209923" name="灯片编号占位符 3"/>
          <p:cNvSpPr>
            <a:spLocks noGrp="1"/>
          </p:cNvSpPr>
          <p:nvPr>
            <p:ph type="sldNum" sz="quarter" idx="5"/>
          </p:nvPr>
        </p:nvSpPr>
        <p:spPr/>
        <p:txBody>
          <a:bodyPr/>
          <a:lstStyle/>
          <a:p>
            <a:pPr>
              <a:defRPr/>
            </a:pPr>
            <a:fld id="{63F0A55B-42C7-4A3F-A270-DB7ECFD48DB1}"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noTextEdit="1"/>
          </p:cNvSpPr>
          <p:nvPr>
            <p:ph type="sldImg"/>
          </p:nvPr>
        </p:nvSpPr>
        <p:spPr/>
      </p:sp>
      <p:sp>
        <p:nvSpPr>
          <p:cNvPr id="211970"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11971" name="灯片编号占位符 3"/>
          <p:cNvSpPr>
            <a:spLocks noGrp="1"/>
          </p:cNvSpPr>
          <p:nvPr>
            <p:ph type="sldNum" sz="quarter" idx="5"/>
          </p:nvPr>
        </p:nvSpPr>
        <p:spPr/>
        <p:txBody>
          <a:bodyPr/>
          <a:lstStyle/>
          <a:p>
            <a:pPr>
              <a:defRPr/>
            </a:pPr>
            <a:fld id="{A95FE896-D1A5-4C74-80E2-089577A4DF52}"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14019" name="灯片编号占位符 3"/>
          <p:cNvSpPr>
            <a:spLocks noGrp="1"/>
          </p:cNvSpPr>
          <p:nvPr>
            <p:ph type="sldNum" sz="quarter" idx="5"/>
          </p:nvPr>
        </p:nvSpPr>
        <p:spPr/>
        <p:txBody>
          <a:bodyPr/>
          <a:lstStyle/>
          <a:p>
            <a:pPr>
              <a:defRPr/>
            </a:pPr>
            <a:fld id="{A7434E5C-557C-4F43-AC55-D863C9C586CA}"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幻灯片图像占位符 1"/>
          <p:cNvSpPr>
            <a:spLocks noGrp="1" noRot="1" noChangeAspect="1" noTextEdit="1"/>
          </p:cNvSpPr>
          <p:nvPr>
            <p:ph type="sldImg"/>
          </p:nvPr>
        </p:nvSpPr>
        <p:spPr/>
      </p:sp>
      <p:sp>
        <p:nvSpPr>
          <p:cNvPr id="216066"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16067" name="灯片编号占位符 3"/>
          <p:cNvSpPr>
            <a:spLocks noGrp="1"/>
          </p:cNvSpPr>
          <p:nvPr>
            <p:ph type="sldNum" sz="quarter" idx="5"/>
          </p:nvPr>
        </p:nvSpPr>
        <p:spPr/>
        <p:txBody>
          <a:bodyPr/>
          <a:lstStyle/>
          <a:p>
            <a:pPr>
              <a:defRPr/>
            </a:pPr>
            <a:fld id="{8EFC2808-6303-4AAC-9A18-FF9EF271C397}"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幻灯片图像占位符 1"/>
          <p:cNvSpPr>
            <a:spLocks noGrp="1" noRot="1" noChangeAspect="1" noTextEdit="1"/>
          </p:cNvSpPr>
          <p:nvPr>
            <p:ph type="sldImg"/>
          </p:nvPr>
        </p:nvSpPr>
        <p:spPr/>
      </p:sp>
      <p:sp>
        <p:nvSpPr>
          <p:cNvPr id="219138"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19139" name="灯片编号占位符 3"/>
          <p:cNvSpPr>
            <a:spLocks noGrp="1"/>
          </p:cNvSpPr>
          <p:nvPr>
            <p:ph type="sldNum" sz="quarter" idx="5"/>
          </p:nvPr>
        </p:nvSpPr>
        <p:spPr/>
        <p:txBody>
          <a:bodyPr/>
          <a:lstStyle/>
          <a:p>
            <a:pPr>
              <a:defRPr/>
            </a:pPr>
            <a:fld id="{7A5D7B28-FB59-40E2-A6B8-3CD6B27B1DD4}"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幻灯片图像占位符 1"/>
          <p:cNvSpPr>
            <a:spLocks noGrp="1" noRot="1" noChangeAspect="1" noTextEdit="1"/>
          </p:cNvSpPr>
          <p:nvPr>
            <p:ph type="sldImg"/>
          </p:nvPr>
        </p:nvSpPr>
        <p:spPr/>
      </p:sp>
      <p:sp>
        <p:nvSpPr>
          <p:cNvPr id="221186"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21187" name="灯片编号占位符 3"/>
          <p:cNvSpPr>
            <a:spLocks noGrp="1"/>
          </p:cNvSpPr>
          <p:nvPr>
            <p:ph type="sldNum" sz="quarter" idx="5"/>
          </p:nvPr>
        </p:nvSpPr>
        <p:spPr/>
        <p:txBody>
          <a:bodyPr/>
          <a:lstStyle/>
          <a:p>
            <a:pPr>
              <a:defRPr/>
            </a:pPr>
            <a:fld id="{B40C009C-7095-442E-AD45-43610D0D1D4C}"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幻灯片图像占位符 1"/>
          <p:cNvSpPr>
            <a:spLocks noGrp="1" noRot="1" noChangeAspect="1" noTextEdit="1"/>
          </p:cNvSpPr>
          <p:nvPr>
            <p:ph type="sldImg"/>
          </p:nvPr>
        </p:nvSpPr>
        <p:spPr/>
      </p:sp>
      <p:sp>
        <p:nvSpPr>
          <p:cNvPr id="22323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所谓流式数据是指将数据看作是数据流的形式来处理。数据流则是在时间分布和数量上无限的一系列数据记录的集合体；数据记录是数据流的最小组成单元。举个例子，对于大型网站，活跃的流式数据非常常见，这些数据包括网站的访问</a:t>
            </a:r>
            <a:r>
              <a:rPr lang="en-US" altLang="zh-CN" smtClean="0"/>
              <a:t>PV/UV</a:t>
            </a:r>
            <a:r>
              <a:rPr lang="zh-CN" altLang="en-US" smtClean="0"/>
              <a:t>、用户访问了什么内容，搜索了什么内容等。实时的数据计算和分析可以动态实时地刷新用户访问数据，展示网站实时流量的变化情况，分析每天各小时的流量和用户分布情况，这对于大型网站来说具有重要的实际意义。数据量大且无法或没必要预算，但要求对用户的响应时间是实时的。</a:t>
            </a:r>
            <a:endParaRPr lang="en-US" altLang="zh-CN" smtClean="0"/>
          </a:p>
          <a:p>
            <a:r>
              <a:rPr lang="zh-CN" altLang="en-US" smtClean="0"/>
              <a:t>对于电子商务网站上的店铺：</a:t>
            </a:r>
            <a:endParaRPr lang="zh-CN" altLang="en-US" smtClean="0"/>
          </a:p>
          <a:p>
            <a:r>
              <a:rPr lang="en-US" altLang="zh-CN" smtClean="0"/>
              <a:t>1</a:t>
            </a:r>
            <a:r>
              <a:rPr lang="zh-CN" altLang="en-US" smtClean="0"/>
              <a:t>）实时展示一个店铺的到访顾客流水信息，包括访问时间、访客姓名、访客地理位置、访客</a:t>
            </a:r>
            <a:r>
              <a:rPr lang="en-US" altLang="zh-CN" smtClean="0"/>
              <a:t>IP</a:t>
            </a:r>
            <a:r>
              <a:rPr lang="zh-CN" altLang="en-US" smtClean="0"/>
              <a:t>、访客正在访问的页面等信息；</a:t>
            </a:r>
            <a:endParaRPr lang="zh-CN" altLang="en-US" smtClean="0"/>
          </a:p>
          <a:p>
            <a:r>
              <a:rPr lang="en-US" altLang="zh-CN" smtClean="0"/>
              <a:t>2</a:t>
            </a:r>
            <a:r>
              <a:rPr lang="zh-CN" altLang="en-US" smtClean="0"/>
              <a:t>）显示某个到访顾客的所有历史来访记录，同时实时跟踪显示某个访客在一个店铺正在访问的页面等信息；</a:t>
            </a:r>
            <a:endParaRPr lang="zh-CN" altLang="en-US" smtClean="0"/>
          </a:p>
          <a:p>
            <a:r>
              <a:rPr lang="en-US" altLang="zh-CN" smtClean="0"/>
              <a:t>3</a:t>
            </a:r>
            <a:r>
              <a:rPr lang="zh-CN" altLang="en-US" smtClean="0"/>
              <a:t>）支持根据访客地理位置、访问页面、访问时间等多种维度下的实时查询与分析。</a:t>
            </a:r>
            <a:endParaRPr lang="zh-CN" altLang="en-US" smtClean="0"/>
          </a:p>
          <a:p>
            <a:endParaRPr lang="zh-CN" altLang="en-US" smtClean="0"/>
          </a:p>
        </p:txBody>
      </p:sp>
      <p:sp>
        <p:nvSpPr>
          <p:cNvPr id="223235" name="灯片编号占位符 3"/>
          <p:cNvSpPr>
            <a:spLocks noGrp="1"/>
          </p:cNvSpPr>
          <p:nvPr>
            <p:ph type="sldNum" sz="quarter" idx="5"/>
          </p:nvPr>
        </p:nvSpPr>
        <p:spPr/>
        <p:txBody>
          <a:bodyPr/>
          <a:lstStyle/>
          <a:p>
            <a:pPr>
              <a:defRPr/>
            </a:pPr>
            <a:fld id="{247F836B-3460-4338-A628-DFFECFBE5CC9}"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幻灯片图像占位符 1"/>
          <p:cNvSpPr>
            <a:spLocks noGrp="1" noRot="1" noChangeAspect="1" noTextEdit="1"/>
          </p:cNvSpPr>
          <p:nvPr>
            <p:ph type="sldImg"/>
          </p:nvPr>
        </p:nvSpPr>
        <p:spPr/>
      </p:sp>
      <p:sp>
        <p:nvSpPr>
          <p:cNvPr id="22528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所谓流式数据是指将数据看作是数据流的形式来处理。数据流则是在时间分布和数量上无限的一系列数据记录的集合体；数据记录是数据流的最小组成单元。举个例子，对于大型网站，活跃的流式数据非常常见，这些数据包括网站的访问</a:t>
            </a:r>
            <a:r>
              <a:rPr lang="en-US" altLang="zh-CN" smtClean="0"/>
              <a:t>PV/UV</a:t>
            </a:r>
            <a:r>
              <a:rPr lang="zh-CN" altLang="en-US" smtClean="0"/>
              <a:t>、用户访问了什么内容，搜索了什么内容等。实时的数据计算和分析可以动态实时地刷新用户访问数据，展示网站实时流量的变化情况，分析每天各小时的流量和用户分布情况，这对于大型网站来说具有重要的实际意义。数据量大且无法或没必要预算，但要求对用户的响应时间是实时的。</a:t>
            </a:r>
            <a:endParaRPr lang="en-US" altLang="zh-CN" smtClean="0"/>
          </a:p>
          <a:p>
            <a:r>
              <a:rPr lang="zh-CN" altLang="en-US" smtClean="0"/>
              <a:t>对于电子商务网站上的店铺：</a:t>
            </a:r>
            <a:endParaRPr lang="zh-CN" altLang="en-US" smtClean="0"/>
          </a:p>
          <a:p>
            <a:r>
              <a:rPr lang="en-US" altLang="zh-CN" smtClean="0"/>
              <a:t>1</a:t>
            </a:r>
            <a:r>
              <a:rPr lang="zh-CN" altLang="en-US" smtClean="0"/>
              <a:t>）实时展示一个店铺的到访顾客流水信息，包括访问时间、访客姓名、访客地理位置、访客</a:t>
            </a:r>
            <a:r>
              <a:rPr lang="en-US" altLang="zh-CN" smtClean="0"/>
              <a:t>IP</a:t>
            </a:r>
            <a:r>
              <a:rPr lang="zh-CN" altLang="en-US" smtClean="0"/>
              <a:t>、访客正在访问的页面等信息；</a:t>
            </a:r>
            <a:endParaRPr lang="zh-CN" altLang="en-US" smtClean="0"/>
          </a:p>
          <a:p>
            <a:r>
              <a:rPr lang="en-US" altLang="zh-CN" smtClean="0"/>
              <a:t>2</a:t>
            </a:r>
            <a:r>
              <a:rPr lang="zh-CN" altLang="en-US" smtClean="0"/>
              <a:t>）显示某个到访顾客的所有历史来访记录，同时实时跟踪显示某个访客在一个店铺正在访问的页面等信息；</a:t>
            </a:r>
            <a:endParaRPr lang="zh-CN" altLang="en-US" smtClean="0"/>
          </a:p>
          <a:p>
            <a:r>
              <a:rPr lang="en-US" altLang="zh-CN" smtClean="0"/>
              <a:t>3</a:t>
            </a:r>
            <a:r>
              <a:rPr lang="zh-CN" altLang="en-US" smtClean="0"/>
              <a:t>）支持根据访客地理位置、访问页面、访问时间等多种维度下的实时查询与分析。</a:t>
            </a:r>
            <a:endParaRPr lang="zh-CN" altLang="en-US" smtClean="0"/>
          </a:p>
          <a:p>
            <a:endParaRPr lang="zh-CN" altLang="en-US" smtClean="0"/>
          </a:p>
        </p:txBody>
      </p:sp>
      <p:sp>
        <p:nvSpPr>
          <p:cNvPr id="225283" name="灯片编号占位符 3"/>
          <p:cNvSpPr>
            <a:spLocks noGrp="1"/>
          </p:cNvSpPr>
          <p:nvPr>
            <p:ph type="sldNum" sz="quarter" idx="5"/>
          </p:nvPr>
        </p:nvSpPr>
        <p:spPr/>
        <p:txBody>
          <a:bodyPr/>
          <a:lstStyle/>
          <a:p>
            <a:pPr>
              <a:defRPr/>
            </a:pPr>
            <a:fld id="{2358E3B4-EC29-44AB-A4FA-205C8251D0FA}"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幻灯片图像占位符 1"/>
          <p:cNvSpPr>
            <a:spLocks noGrp="1" noRot="1" noChangeAspect="1" noTextEdit="1"/>
          </p:cNvSpPr>
          <p:nvPr>
            <p:ph type="sldImg"/>
          </p:nvPr>
        </p:nvSpPr>
        <p:spPr/>
      </p:sp>
      <p:sp>
        <p:nvSpPr>
          <p:cNvPr id="228354"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28355" name="灯片编号占位符 3"/>
          <p:cNvSpPr>
            <a:spLocks noGrp="1"/>
          </p:cNvSpPr>
          <p:nvPr>
            <p:ph type="sldNum" sz="quarter" idx="5"/>
          </p:nvPr>
        </p:nvSpPr>
        <p:spPr/>
        <p:txBody>
          <a:bodyPr/>
          <a:lstStyle/>
          <a:p>
            <a:pPr>
              <a:defRPr/>
            </a:pPr>
            <a:fld id="{3F2FFB3E-4F84-4D3C-8013-6863563AECCC}"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幻灯片图像占位符 1"/>
          <p:cNvSpPr>
            <a:spLocks noGrp="1" noRot="1" noChangeAspect="1" noTextEdit="1"/>
          </p:cNvSpPr>
          <p:nvPr>
            <p:ph type="sldImg"/>
          </p:nvPr>
        </p:nvSpPr>
        <p:spPr/>
      </p:sp>
      <p:sp>
        <p:nvSpPr>
          <p:cNvPr id="23040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使用</a:t>
            </a:r>
            <a:r>
              <a:rPr lang="en-US" altLang="zh-CN" smtClean="0"/>
              <a:t>A/B </a:t>
            </a:r>
            <a:r>
              <a:rPr lang="zh-CN" altLang="en-US" smtClean="0"/>
              <a:t>测试首先需要建立一个测试页面（</a:t>
            </a:r>
            <a:r>
              <a:rPr lang="en-US" altLang="zh-CN" smtClean="0"/>
              <a:t>variation page</a:t>
            </a:r>
            <a:r>
              <a:rPr lang="zh-CN" altLang="en-US" smtClean="0"/>
              <a:t>），这个页面可能在标题字体，背景颜色，措辞等方面与原有页面（</a:t>
            </a:r>
            <a:r>
              <a:rPr lang="en-US" altLang="zh-CN" smtClean="0"/>
              <a:t>control page</a:t>
            </a:r>
            <a:r>
              <a:rPr lang="zh-CN" altLang="en-US" smtClean="0"/>
              <a:t>）有所不同，然后将这两个页面以随机的方式同时推送给所有浏览用户。接下来分别统计两个页面的用户</a:t>
            </a:r>
            <a:r>
              <a:rPr lang="zh-CN" altLang="en-US" smtClean="0">
                <a:hlinkClick r:id="rId3" action="ppaction://hlinkfile"/>
              </a:rPr>
              <a:t>转化率</a:t>
            </a:r>
            <a:r>
              <a:rPr lang="zh-CN" altLang="en-US" smtClean="0"/>
              <a:t>，即可清晰的了解到两种设计的优劣。</a:t>
            </a:r>
            <a:endParaRPr lang="zh-CN" altLang="en-US" smtClean="0"/>
          </a:p>
        </p:txBody>
      </p:sp>
      <p:sp>
        <p:nvSpPr>
          <p:cNvPr id="230403" name="灯片编号占位符 3"/>
          <p:cNvSpPr>
            <a:spLocks noGrp="1"/>
          </p:cNvSpPr>
          <p:nvPr>
            <p:ph type="sldNum" sz="quarter" idx="5"/>
          </p:nvPr>
        </p:nvSpPr>
        <p:spPr/>
        <p:txBody>
          <a:bodyPr/>
          <a:lstStyle/>
          <a:p>
            <a:pPr>
              <a:defRPr/>
            </a:pPr>
            <a:fld id="{7DD05185-D2E5-4AED-B503-95E7903FDB8F}"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06179" name="Rectangle 2"/>
          <p:cNvSpPr>
            <a:spLocks noGrp="1" noRot="1" noChangeAspect="1" noChangeArrowheads="1" noTextEdit="1"/>
          </p:cNvSpPr>
          <p:nvPr>
            <p:ph type="sldImg"/>
          </p:nvPr>
        </p:nvSpPr>
        <p:spPr>
          <a:xfrm>
            <a:off x="684213" y="687388"/>
            <a:ext cx="2281237" cy="1711325"/>
          </a:xfrm>
        </p:spPr>
      </p:sp>
      <p:sp>
        <p:nvSpPr>
          <p:cNvPr id="306180" name="Rectangle 3"/>
          <p:cNvSpPr>
            <a:spLocks noGrp="1" noChangeArrowheads="1"/>
          </p:cNvSpPr>
          <p:nvPr>
            <p:ph type="body" idx="1"/>
          </p:nvPr>
        </p:nvSpPr>
        <p:spPr bwMode="auto">
          <a:xfrm>
            <a:off x="687388" y="2667000"/>
            <a:ext cx="5483225" cy="5789613"/>
          </a:xfrm>
          <a:prstGeom prst="rect">
            <a:avLst/>
          </a:prstGeom>
          <a:noFill/>
          <a:ln>
            <a:miter lim="800000"/>
          </a:ln>
        </p:spPr>
        <p:txBody>
          <a:bodyPr/>
          <a:lstStyle/>
          <a:p>
            <a:r>
              <a:rPr lang="zh-CN" altLang="en-US" smtClean="0"/>
              <a:t>应用：参考实现、缺点、在石油行业的应用</a:t>
            </a:r>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p:sp>
      <p:sp>
        <p:nvSpPr>
          <p:cNvPr id="23347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在</a:t>
            </a:r>
            <a:r>
              <a:rPr lang="en-US" altLang="zh-CN" smtClean="0"/>
              <a:t>Google</a:t>
            </a:r>
            <a:r>
              <a:rPr lang="zh-CN" altLang="en-US" smtClean="0"/>
              <a:t>，</a:t>
            </a:r>
            <a:r>
              <a:rPr lang="en-US" altLang="zh-CN" smtClean="0"/>
              <a:t>MapReduce</a:t>
            </a:r>
            <a:r>
              <a:rPr lang="zh-CN" altLang="en-US" smtClean="0"/>
              <a:t>用在非常广泛的</a:t>
            </a:r>
            <a:r>
              <a:rPr lang="zh-CN" altLang="en-US" smtClean="0">
                <a:hlinkClick r:id="rId3" action="ppaction://hlinkfile"/>
              </a:rPr>
              <a:t>应用程序</a:t>
            </a:r>
            <a:r>
              <a:rPr lang="zh-CN" altLang="en-US" smtClean="0"/>
              <a:t>中，包括“分布</a:t>
            </a:r>
            <a:r>
              <a:rPr lang="en-US" altLang="zh-CN" smtClean="0"/>
              <a:t>grep</a:t>
            </a:r>
            <a:r>
              <a:rPr lang="zh-CN" altLang="en-US" smtClean="0"/>
              <a:t>，分布排序，</a:t>
            </a:r>
            <a:r>
              <a:rPr lang="en-US" altLang="zh-CN" smtClean="0"/>
              <a:t>web</a:t>
            </a:r>
            <a:r>
              <a:rPr lang="zh-CN" altLang="en-US" smtClean="0"/>
              <a:t>连接图反转，每台机器的词矢量，</a:t>
            </a:r>
            <a:r>
              <a:rPr lang="en-US" altLang="zh-CN" smtClean="0"/>
              <a:t>web</a:t>
            </a:r>
            <a:r>
              <a:rPr lang="zh-CN" altLang="en-US" smtClean="0"/>
              <a:t>访问日志分析，反向索引构建，文档聚类</a:t>
            </a:r>
            <a:r>
              <a:rPr lang="en-US" altLang="zh-CN" smtClean="0"/>
              <a:t>,</a:t>
            </a:r>
            <a:r>
              <a:rPr lang="zh-CN" altLang="en-US" smtClean="0"/>
              <a:t>机器学习，基于统计的机器翻译</a:t>
            </a:r>
            <a:r>
              <a:rPr lang="en-US" altLang="zh-CN" smtClean="0"/>
              <a:t>...”</a:t>
            </a:r>
            <a:r>
              <a:rPr lang="zh-CN" altLang="en-US" smtClean="0"/>
              <a:t>值得注意的是，</a:t>
            </a:r>
            <a:r>
              <a:rPr lang="en-US" altLang="zh-CN" smtClean="0"/>
              <a:t>MapReduce</a:t>
            </a:r>
            <a:r>
              <a:rPr lang="zh-CN" altLang="en-US" smtClean="0"/>
              <a:t>实现以后，它被用来重新生成</a:t>
            </a:r>
            <a:r>
              <a:rPr lang="en-US" altLang="zh-CN" smtClean="0"/>
              <a:t>Google</a:t>
            </a:r>
            <a:r>
              <a:rPr lang="zh-CN" altLang="en-US" smtClean="0"/>
              <a:t>的整个索引，并取代老的</a:t>
            </a:r>
            <a:r>
              <a:rPr lang="en-US" altLang="zh-CN" smtClean="0"/>
              <a:t>ad hoc</a:t>
            </a:r>
            <a:r>
              <a:rPr lang="zh-CN" altLang="en-US" smtClean="0"/>
              <a:t>程序去更新索引。</a:t>
            </a:r>
            <a:endParaRPr lang="en-US" altLang="zh-CN" smtClean="0"/>
          </a:p>
          <a:p>
            <a:r>
              <a:rPr lang="zh-CN" altLang="en-US" smtClean="0"/>
              <a:t>在谷歌，超过一万个不同的项目已经采用</a:t>
            </a:r>
            <a:r>
              <a:rPr lang="en-US" altLang="zh-CN" smtClean="0"/>
              <a:t>MapReduce</a:t>
            </a:r>
            <a:r>
              <a:rPr lang="zh-CN" altLang="en-US" smtClean="0"/>
              <a:t>来实现</a:t>
            </a:r>
            <a:r>
              <a:rPr lang="en-US" altLang="zh-CN" smtClean="0"/>
              <a:t>,</a:t>
            </a:r>
            <a:r>
              <a:rPr lang="zh-CN" altLang="en-US" smtClean="0"/>
              <a:t>包括大规模的算法图形处理、文字处理、数据挖掘、机器学习、统计机器翻译以及众多其他领域。</a:t>
            </a:r>
            <a:endParaRPr lang="zh-CN" altLang="en-US" smtClean="0"/>
          </a:p>
          <a:p>
            <a:r>
              <a:rPr lang="zh-CN" altLang="en-US" b="1" smtClean="0"/>
              <a:t>其他实现</a:t>
            </a:r>
            <a:endParaRPr lang="zh-CN" altLang="en-US" smtClean="0"/>
          </a:p>
          <a:p>
            <a:r>
              <a:rPr lang="en-US" altLang="zh-CN" smtClean="0"/>
              <a:t>Nutch</a:t>
            </a:r>
            <a:r>
              <a:rPr lang="zh-CN" altLang="en-US" smtClean="0"/>
              <a:t>项目开发了一个实验性的</a:t>
            </a:r>
            <a:r>
              <a:rPr lang="en-US" altLang="zh-CN" smtClean="0"/>
              <a:t>MapReduce</a:t>
            </a:r>
            <a:r>
              <a:rPr lang="zh-CN" altLang="en-US" smtClean="0"/>
              <a:t>的实现，也即是后来大名鼎鼎的</a:t>
            </a:r>
            <a:r>
              <a:rPr lang="en-US" altLang="zh-CN" smtClean="0">
                <a:hlinkClick r:id="rId4" action="ppaction://hlinkfile"/>
              </a:rPr>
              <a:t>hadoop</a:t>
            </a:r>
            <a:r>
              <a:rPr lang="zh-CN" altLang="en-US" smtClean="0"/>
              <a:t>。</a:t>
            </a:r>
            <a:endParaRPr lang="en-US" altLang="zh-CN" smtClean="0"/>
          </a:p>
          <a:p>
            <a:r>
              <a:rPr lang="en-US" altLang="zh-CN" smtClean="0"/>
              <a:t>Mapreduce</a:t>
            </a:r>
            <a:r>
              <a:rPr lang="zh-CN" altLang="en-US" smtClean="0"/>
              <a:t>是一种模式。</a:t>
            </a:r>
            <a:endParaRPr lang="zh-CN" altLang="en-US" smtClean="0"/>
          </a:p>
          <a:p>
            <a:r>
              <a:rPr lang="en-US" altLang="zh-CN" smtClean="0"/>
              <a:t>Hadoop</a:t>
            </a:r>
            <a:r>
              <a:rPr lang="zh-CN" altLang="en-US" smtClean="0"/>
              <a:t>是一种框架。</a:t>
            </a:r>
            <a:endParaRPr lang="zh-CN" altLang="en-US" smtClean="0"/>
          </a:p>
          <a:p>
            <a:r>
              <a:rPr lang="en-US" altLang="zh-CN" smtClean="0"/>
              <a:t>Hadoop</a:t>
            </a:r>
            <a:r>
              <a:rPr lang="zh-CN" altLang="en-US" smtClean="0"/>
              <a:t>是一个实现了</a:t>
            </a:r>
            <a:r>
              <a:rPr lang="en-US" altLang="zh-CN" smtClean="0"/>
              <a:t>mapreduce</a:t>
            </a:r>
            <a:r>
              <a:rPr lang="zh-CN" altLang="en-US" smtClean="0"/>
              <a:t>模式的开源的分布式并行编程框架。</a:t>
            </a:r>
            <a:endParaRPr lang="zh-CN" altLang="en-US" smtClean="0"/>
          </a:p>
          <a:p>
            <a:r>
              <a:rPr lang="zh-CN" altLang="zh-CN" smtClean="0"/>
              <a:t>简单来说，一个映射函数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独立操作的，而原始列表没有被更改，因为这里创建了一个新的列表来保存新的答案。这就是说，Map操作是可以高度并行的，这对高性能要求的应用以及</a:t>
            </a:r>
            <a:r>
              <a:rPr lang="zh-CN" altLang="zh-CN" smtClean="0">
                <a:hlinkClick r:id="rId5" tooltip="并行计算" action="ppaction://hlinkfile"/>
              </a:rPr>
              <a:t>并行计算</a:t>
            </a:r>
            <a:r>
              <a:rPr lang="zh-CN" altLang="zh-CN" smtClean="0"/>
              <a:t>领域的需求非常有用。</a:t>
            </a:r>
            <a:endParaRPr lang="zh-CN" altLang="zh-CN" smtClean="0"/>
          </a:p>
          <a:p>
            <a:r>
              <a:rPr lang="zh-CN" altLang="zh-CN" smtClean="0"/>
              <a:t>而化简操作指的是对一个列表的元素进行适当的合并（继续看前面的例子，如果有人想知道班级的平均分该怎么做？他可以定义一个化简函数，通过让列表中的奇数（odd）或偶数（even）元素跟自己的相邻的元素相加的方式把列表减半，如此递归运算直到列表只剩下一个元素，然后用这个元素除以人数，就得到了平均分）。虽然他不如映射函数那么并行，但是因为化简总是有一个简单的答案，大规模的运算相对独立，所以化简函数在高度并行环境下也很有用。</a:t>
            </a:r>
            <a:endParaRPr lang="zh-CN" altLang="zh-CN" smtClean="0"/>
          </a:p>
          <a:p>
            <a:endParaRPr lang="en-US" altLang="zh-CN" smtClean="0"/>
          </a:p>
          <a:p>
            <a:r>
              <a:rPr lang="zh-CN" altLang="en-US" smtClean="0"/>
              <a:t>用户首先创建一个</a:t>
            </a:r>
            <a:r>
              <a:rPr lang="en-US" altLang="zh-CN" smtClean="0"/>
              <a:t>Map</a:t>
            </a:r>
            <a:r>
              <a:rPr lang="zh-CN" altLang="en-US" smtClean="0"/>
              <a:t>函数处理一个基于 </a:t>
            </a:r>
            <a:r>
              <a:rPr lang="en-US" altLang="zh-CN" smtClean="0"/>
              <a:t>key/value pair</a:t>
            </a:r>
            <a:r>
              <a:rPr lang="zh-CN" altLang="en-US" smtClean="0"/>
              <a:t>的数据集合，输出中间的基于</a:t>
            </a:r>
            <a:r>
              <a:rPr lang="en-US" altLang="zh-CN" smtClean="0"/>
              <a:t>key/value pair</a:t>
            </a:r>
            <a:r>
              <a:rPr lang="zh-CN" altLang="en-US" smtClean="0"/>
              <a:t>的数据集合；然后再创建一个</a:t>
            </a:r>
            <a:r>
              <a:rPr lang="en-US" altLang="zh-CN" smtClean="0"/>
              <a:t>Reduce</a:t>
            </a:r>
            <a:r>
              <a:rPr lang="zh-CN" altLang="en-US" smtClean="0"/>
              <a:t>函数用来合并所有的具有相同中间</a:t>
            </a:r>
            <a:r>
              <a:rPr lang="en-US" altLang="zh-CN" smtClean="0"/>
              <a:t>key</a:t>
            </a:r>
            <a:r>
              <a:rPr lang="zh-CN" altLang="en-US" smtClean="0"/>
              <a:t>值的中间</a:t>
            </a:r>
            <a:r>
              <a:rPr lang="en-US" altLang="zh-CN" smtClean="0"/>
              <a:t>value</a:t>
            </a:r>
            <a:r>
              <a:rPr lang="zh-CN" altLang="en-US" smtClean="0"/>
              <a:t>值。现实世界中有很多满足上述处理模型的例子， </a:t>
            </a:r>
            <a:endParaRPr lang="zh-CN" altLang="en-US" smtClean="0"/>
          </a:p>
          <a:p>
            <a:endParaRPr lang="zh-CN" altLang="en-US" smtClean="0"/>
          </a:p>
        </p:txBody>
      </p:sp>
      <p:sp>
        <p:nvSpPr>
          <p:cNvPr id="233475" name="灯片编号占位符 3"/>
          <p:cNvSpPr>
            <a:spLocks noGrp="1"/>
          </p:cNvSpPr>
          <p:nvPr>
            <p:ph type="sldNum" sz="quarter" idx="5"/>
          </p:nvPr>
        </p:nvSpPr>
        <p:spPr/>
        <p:txBody>
          <a:bodyPr/>
          <a:lstStyle/>
          <a:p>
            <a:pPr>
              <a:defRPr/>
            </a:pPr>
            <a:fld id="{00F590C7-AFAA-49E3-8C71-F878C776F295}"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p:sp>
      <p:sp>
        <p:nvSpPr>
          <p:cNvPr id="23552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在</a:t>
            </a:r>
            <a:r>
              <a:rPr lang="en-US" altLang="zh-CN" smtClean="0"/>
              <a:t>Google</a:t>
            </a:r>
            <a:r>
              <a:rPr lang="zh-CN" altLang="en-US" smtClean="0"/>
              <a:t>，</a:t>
            </a:r>
            <a:r>
              <a:rPr lang="en-US" altLang="zh-CN" smtClean="0"/>
              <a:t>MapReduce</a:t>
            </a:r>
            <a:r>
              <a:rPr lang="zh-CN" altLang="en-US" smtClean="0"/>
              <a:t>用在非常广泛的</a:t>
            </a:r>
            <a:r>
              <a:rPr lang="zh-CN" altLang="en-US" smtClean="0">
                <a:hlinkClick r:id="rId3" action="ppaction://hlinkfile"/>
              </a:rPr>
              <a:t>应用程序</a:t>
            </a:r>
            <a:r>
              <a:rPr lang="zh-CN" altLang="en-US" smtClean="0"/>
              <a:t>中，包括“分布</a:t>
            </a:r>
            <a:r>
              <a:rPr lang="en-US" altLang="zh-CN" smtClean="0"/>
              <a:t>grep</a:t>
            </a:r>
            <a:r>
              <a:rPr lang="zh-CN" altLang="en-US" smtClean="0"/>
              <a:t>，分布排序，</a:t>
            </a:r>
            <a:r>
              <a:rPr lang="en-US" altLang="zh-CN" smtClean="0"/>
              <a:t>web</a:t>
            </a:r>
            <a:r>
              <a:rPr lang="zh-CN" altLang="en-US" smtClean="0"/>
              <a:t>连接图反转，每台机器的词矢量，</a:t>
            </a:r>
            <a:r>
              <a:rPr lang="en-US" altLang="zh-CN" smtClean="0"/>
              <a:t>web</a:t>
            </a:r>
            <a:r>
              <a:rPr lang="zh-CN" altLang="en-US" smtClean="0"/>
              <a:t>访问日志分析，反向索引构建，文档聚类</a:t>
            </a:r>
            <a:r>
              <a:rPr lang="en-US" altLang="zh-CN" smtClean="0"/>
              <a:t>,</a:t>
            </a:r>
            <a:r>
              <a:rPr lang="zh-CN" altLang="en-US" smtClean="0"/>
              <a:t>机器学习，基于统计的机器翻译</a:t>
            </a:r>
            <a:r>
              <a:rPr lang="en-US" altLang="zh-CN" smtClean="0"/>
              <a:t>...”</a:t>
            </a:r>
            <a:r>
              <a:rPr lang="zh-CN" altLang="en-US" smtClean="0"/>
              <a:t>值得注意的是，</a:t>
            </a:r>
            <a:r>
              <a:rPr lang="en-US" altLang="zh-CN" smtClean="0"/>
              <a:t>MapReduce</a:t>
            </a:r>
            <a:r>
              <a:rPr lang="zh-CN" altLang="en-US" smtClean="0"/>
              <a:t>实现以后，它被用来重新生成</a:t>
            </a:r>
            <a:r>
              <a:rPr lang="en-US" altLang="zh-CN" smtClean="0"/>
              <a:t>Google</a:t>
            </a:r>
            <a:r>
              <a:rPr lang="zh-CN" altLang="en-US" smtClean="0"/>
              <a:t>的整个索引，并取代老的</a:t>
            </a:r>
            <a:r>
              <a:rPr lang="en-US" altLang="zh-CN" smtClean="0"/>
              <a:t>ad hoc</a:t>
            </a:r>
            <a:r>
              <a:rPr lang="zh-CN" altLang="en-US" smtClean="0"/>
              <a:t>程序去更新索引。</a:t>
            </a:r>
            <a:endParaRPr lang="en-US" altLang="zh-CN" smtClean="0"/>
          </a:p>
          <a:p>
            <a:r>
              <a:rPr lang="zh-CN" altLang="en-US" smtClean="0"/>
              <a:t>在谷歌，超过一万个不同的项目已经采用</a:t>
            </a:r>
            <a:r>
              <a:rPr lang="en-US" altLang="zh-CN" smtClean="0"/>
              <a:t>MapReduce</a:t>
            </a:r>
            <a:r>
              <a:rPr lang="zh-CN" altLang="en-US" smtClean="0"/>
              <a:t>来实现</a:t>
            </a:r>
            <a:r>
              <a:rPr lang="en-US" altLang="zh-CN" smtClean="0"/>
              <a:t>,</a:t>
            </a:r>
            <a:r>
              <a:rPr lang="zh-CN" altLang="en-US" smtClean="0"/>
              <a:t>包括大规模的算法图形处理、文字处理、数据挖掘、机器学习、统计机器翻译以及众多其他领域。</a:t>
            </a:r>
            <a:endParaRPr lang="zh-CN" altLang="en-US" smtClean="0"/>
          </a:p>
          <a:p>
            <a:r>
              <a:rPr lang="zh-CN" altLang="en-US" b="1" smtClean="0"/>
              <a:t>其他实现</a:t>
            </a:r>
            <a:endParaRPr lang="zh-CN" altLang="en-US" smtClean="0"/>
          </a:p>
          <a:p>
            <a:r>
              <a:rPr lang="en-US" altLang="zh-CN" smtClean="0"/>
              <a:t>Nutch</a:t>
            </a:r>
            <a:r>
              <a:rPr lang="zh-CN" altLang="en-US" smtClean="0"/>
              <a:t>项目开发了一个实验性的</a:t>
            </a:r>
            <a:r>
              <a:rPr lang="en-US" altLang="zh-CN" smtClean="0"/>
              <a:t>MapReduce</a:t>
            </a:r>
            <a:r>
              <a:rPr lang="zh-CN" altLang="en-US" smtClean="0"/>
              <a:t>的实现，也即是后来大名鼎鼎的</a:t>
            </a:r>
            <a:r>
              <a:rPr lang="en-US" altLang="zh-CN" smtClean="0">
                <a:hlinkClick r:id="rId4" action="ppaction://hlinkfile"/>
              </a:rPr>
              <a:t>hadoop</a:t>
            </a:r>
            <a:r>
              <a:rPr lang="zh-CN" altLang="en-US" smtClean="0"/>
              <a:t>。</a:t>
            </a:r>
            <a:endParaRPr lang="en-US" altLang="zh-CN" smtClean="0"/>
          </a:p>
          <a:p>
            <a:r>
              <a:rPr lang="en-US" altLang="zh-CN" smtClean="0"/>
              <a:t>Mapreduce</a:t>
            </a:r>
            <a:r>
              <a:rPr lang="zh-CN" altLang="en-US" smtClean="0"/>
              <a:t>是一种模式。</a:t>
            </a:r>
            <a:endParaRPr lang="zh-CN" altLang="en-US" smtClean="0"/>
          </a:p>
          <a:p>
            <a:r>
              <a:rPr lang="en-US" altLang="zh-CN" smtClean="0"/>
              <a:t>Hadoop</a:t>
            </a:r>
            <a:r>
              <a:rPr lang="zh-CN" altLang="en-US" smtClean="0"/>
              <a:t>是一种框架。</a:t>
            </a:r>
            <a:endParaRPr lang="zh-CN" altLang="en-US" smtClean="0"/>
          </a:p>
          <a:p>
            <a:r>
              <a:rPr lang="en-US" altLang="zh-CN" smtClean="0"/>
              <a:t>Hadoop</a:t>
            </a:r>
            <a:r>
              <a:rPr lang="zh-CN" altLang="en-US" smtClean="0"/>
              <a:t>是一个实现了</a:t>
            </a:r>
            <a:r>
              <a:rPr lang="en-US" altLang="zh-CN" smtClean="0"/>
              <a:t>mapreduce</a:t>
            </a:r>
            <a:r>
              <a:rPr lang="zh-CN" altLang="en-US" smtClean="0"/>
              <a:t>模式的开源的分布式并行编程框架。</a:t>
            </a:r>
            <a:endParaRPr lang="zh-CN" altLang="en-US" smtClean="0"/>
          </a:p>
          <a:p>
            <a:r>
              <a:rPr lang="zh-CN" altLang="zh-CN" smtClean="0"/>
              <a:t>简单来说，一个映射函数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独立操作的，而原始列表没有被更改，因为这里创建了一个新的列表来保存新的答案。这就是说，Map操作是可以高度并行的，这对高性能要求的应用以及</a:t>
            </a:r>
            <a:r>
              <a:rPr lang="zh-CN" altLang="zh-CN" smtClean="0">
                <a:hlinkClick r:id="rId5" tooltip="并行计算" action="ppaction://hlinkfile"/>
              </a:rPr>
              <a:t>并行计算</a:t>
            </a:r>
            <a:r>
              <a:rPr lang="zh-CN" altLang="zh-CN" smtClean="0"/>
              <a:t>领域的需求非常有用。</a:t>
            </a:r>
            <a:endParaRPr lang="zh-CN" altLang="zh-CN" smtClean="0"/>
          </a:p>
          <a:p>
            <a:r>
              <a:rPr lang="zh-CN" altLang="zh-CN" smtClean="0"/>
              <a:t>而化简操作指的是对一个列表的元素进行适当的合并（继续看前面的例子，如果有人想知道班级的平均分该怎么做？他可以定义一个化简函数，通过让列表中的奇数（odd）或偶数（even）元素跟自己的相邻的元素相加的方式把列表减半，如此递归运算直到列表只剩下一个元素，然后用这个元素除以人数，就得到了平均分）。虽然他不如映射函数那么并行，但是因为化简总是有一个简单的答案，大规模的运算相对独立，所以化简函数在高度并行环境下也很有用。</a:t>
            </a:r>
            <a:endParaRPr lang="zh-CN" altLang="zh-CN" smtClean="0"/>
          </a:p>
          <a:p>
            <a:endParaRPr lang="en-US" altLang="zh-CN" smtClean="0"/>
          </a:p>
          <a:p>
            <a:r>
              <a:rPr lang="zh-CN" altLang="en-US" smtClean="0"/>
              <a:t>用户首先创建一个</a:t>
            </a:r>
            <a:r>
              <a:rPr lang="en-US" altLang="zh-CN" smtClean="0"/>
              <a:t>Map</a:t>
            </a:r>
            <a:r>
              <a:rPr lang="zh-CN" altLang="en-US" smtClean="0"/>
              <a:t>函数处理一个基于 </a:t>
            </a:r>
            <a:r>
              <a:rPr lang="en-US" altLang="zh-CN" smtClean="0"/>
              <a:t>key/value pair</a:t>
            </a:r>
            <a:r>
              <a:rPr lang="zh-CN" altLang="en-US" smtClean="0"/>
              <a:t>的数据集合，输出中间的基于</a:t>
            </a:r>
            <a:r>
              <a:rPr lang="en-US" altLang="zh-CN" smtClean="0"/>
              <a:t>key/value pair</a:t>
            </a:r>
            <a:r>
              <a:rPr lang="zh-CN" altLang="en-US" smtClean="0"/>
              <a:t>的数据集合；然后再创建一个</a:t>
            </a:r>
            <a:r>
              <a:rPr lang="en-US" altLang="zh-CN" smtClean="0"/>
              <a:t>Reduce</a:t>
            </a:r>
            <a:r>
              <a:rPr lang="zh-CN" altLang="en-US" smtClean="0"/>
              <a:t>函数用来合并所有的具有相同中间</a:t>
            </a:r>
            <a:r>
              <a:rPr lang="en-US" altLang="zh-CN" smtClean="0"/>
              <a:t>key</a:t>
            </a:r>
            <a:r>
              <a:rPr lang="zh-CN" altLang="en-US" smtClean="0"/>
              <a:t>值的中间</a:t>
            </a:r>
            <a:r>
              <a:rPr lang="en-US" altLang="zh-CN" smtClean="0"/>
              <a:t>value</a:t>
            </a:r>
            <a:r>
              <a:rPr lang="zh-CN" altLang="en-US" smtClean="0"/>
              <a:t>值。现实世界中有很多满足上述处理模型的例子， </a:t>
            </a:r>
            <a:endParaRPr lang="zh-CN" altLang="en-US" smtClean="0"/>
          </a:p>
          <a:p>
            <a:endParaRPr lang="zh-CN" altLang="en-US" smtClean="0"/>
          </a:p>
        </p:txBody>
      </p:sp>
      <p:sp>
        <p:nvSpPr>
          <p:cNvPr id="235523" name="灯片编号占位符 3"/>
          <p:cNvSpPr>
            <a:spLocks noGrp="1"/>
          </p:cNvSpPr>
          <p:nvPr>
            <p:ph type="sldNum" sz="quarter" idx="5"/>
          </p:nvPr>
        </p:nvSpPr>
        <p:spPr/>
        <p:txBody>
          <a:bodyPr/>
          <a:lstStyle/>
          <a:p>
            <a:pPr>
              <a:defRPr/>
            </a:pPr>
            <a:fld id="{A31F993D-1BFA-4D62-9ECC-BBED8A4F491F}"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幻灯片图像占位符 1"/>
          <p:cNvSpPr>
            <a:spLocks noGrp="1" noRot="1" noChangeAspect="1" noTextEdit="1"/>
          </p:cNvSpPr>
          <p:nvPr>
            <p:ph type="sldImg"/>
          </p:nvPr>
        </p:nvSpPr>
        <p:spPr/>
      </p:sp>
      <p:sp>
        <p:nvSpPr>
          <p:cNvPr id="23859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R</a:t>
            </a:r>
            <a:r>
              <a:rPr lang="zh-CN" altLang="en-US" smtClean="0"/>
              <a:t>是</a:t>
            </a:r>
            <a:r>
              <a:rPr lang="en-US" altLang="zh-CN" smtClean="0"/>
              <a:t>S</a:t>
            </a:r>
            <a:r>
              <a:rPr lang="zh-CN" altLang="en-US" smtClean="0"/>
              <a:t>语言的一种实现。而</a:t>
            </a:r>
            <a:r>
              <a:rPr lang="en-US" altLang="zh-CN" smtClean="0"/>
              <a:t>S</a:t>
            </a:r>
            <a:r>
              <a:rPr lang="zh-CN" altLang="en-US" smtClean="0"/>
              <a:t>语言是由</a:t>
            </a:r>
            <a:r>
              <a:rPr lang="en-US" altLang="zh-CN" smtClean="0"/>
              <a:t>AT&amp;T</a:t>
            </a:r>
            <a:r>
              <a:rPr lang="zh-CN" altLang="en-US" smtClean="0"/>
              <a:t>贝尔实验室开发的一种用来进行数据探索、统计分析和作图的解释型语言。</a:t>
            </a:r>
            <a:r>
              <a:rPr lang="en-US" altLang="zh-CN" smtClean="0"/>
              <a:t>R</a:t>
            </a:r>
            <a:r>
              <a:rPr lang="zh-CN" altLang="en-US" smtClean="0"/>
              <a:t>是一个免费的自由</a:t>
            </a:r>
            <a:r>
              <a:rPr lang="zh-CN" altLang="en-US" smtClean="0">
                <a:hlinkClick r:id="rId3" action="ppaction://hlinkfile"/>
              </a:rPr>
              <a:t>软件</a:t>
            </a:r>
            <a:r>
              <a:rPr lang="zh-CN" altLang="en-US" smtClean="0"/>
              <a:t>，它有</a:t>
            </a:r>
            <a:r>
              <a:rPr lang="en-US" altLang="zh-CN" smtClean="0"/>
              <a:t>UNIX</a:t>
            </a:r>
            <a:r>
              <a:rPr lang="zh-CN" altLang="en-US" smtClean="0"/>
              <a:t>、</a:t>
            </a:r>
            <a:r>
              <a:rPr lang="en-US" altLang="zh-CN" smtClean="0"/>
              <a:t>LINUX</a:t>
            </a:r>
            <a:r>
              <a:rPr lang="zh-CN" altLang="en-US" smtClean="0"/>
              <a:t>、</a:t>
            </a:r>
            <a:r>
              <a:rPr lang="en-US" altLang="zh-CN" smtClean="0"/>
              <a:t>MacOS</a:t>
            </a:r>
            <a:r>
              <a:rPr lang="zh-CN" altLang="en-US" smtClean="0"/>
              <a:t>和</a:t>
            </a:r>
            <a:r>
              <a:rPr lang="en-US" altLang="zh-CN" smtClean="0"/>
              <a:t>WINDOWS</a:t>
            </a:r>
            <a:r>
              <a:rPr lang="zh-CN" altLang="en-US" smtClean="0"/>
              <a:t>版本，都是可以免费下载和使用的。</a:t>
            </a:r>
            <a:endParaRPr lang="zh-CN" altLang="en-US" smtClean="0"/>
          </a:p>
        </p:txBody>
      </p:sp>
      <p:sp>
        <p:nvSpPr>
          <p:cNvPr id="238595" name="灯片编号占位符 3"/>
          <p:cNvSpPr>
            <a:spLocks noGrp="1"/>
          </p:cNvSpPr>
          <p:nvPr>
            <p:ph type="sldNum" sz="quarter" idx="5"/>
          </p:nvPr>
        </p:nvSpPr>
        <p:spPr/>
        <p:txBody>
          <a:bodyPr/>
          <a:lstStyle/>
          <a:p>
            <a:pPr>
              <a:defRPr/>
            </a:pPr>
            <a:fld id="{9063FDA1-5853-4475-B978-52D49819D153}"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幻灯片图像占位符 1"/>
          <p:cNvSpPr>
            <a:spLocks noGrp="1" noRot="1" noChangeAspect="1" noTextEdit="1"/>
          </p:cNvSpPr>
          <p:nvPr>
            <p:ph type="sldImg"/>
          </p:nvPr>
        </p:nvSpPr>
        <p:spPr/>
      </p:sp>
      <p:sp>
        <p:nvSpPr>
          <p:cNvPr id="240642"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40643" name="灯片编号占位符 3"/>
          <p:cNvSpPr>
            <a:spLocks noGrp="1"/>
          </p:cNvSpPr>
          <p:nvPr>
            <p:ph type="sldNum" sz="quarter" idx="5"/>
          </p:nvPr>
        </p:nvSpPr>
        <p:spPr/>
        <p:txBody>
          <a:bodyPr/>
          <a:lstStyle/>
          <a:p>
            <a:pPr>
              <a:defRPr/>
            </a:pPr>
            <a:fld id="{30F2CB40-CC84-4B30-B495-7B6E71EFA792}"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幻灯片图像占位符 1"/>
          <p:cNvSpPr>
            <a:spLocks noGrp="1" noRot="1" noChangeAspect="1" noTextEdit="1"/>
          </p:cNvSpPr>
          <p:nvPr>
            <p:ph type="sldImg"/>
          </p:nvPr>
        </p:nvSpPr>
        <p:spPr/>
      </p:sp>
      <p:sp>
        <p:nvSpPr>
          <p:cNvPr id="242690"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 </a:t>
            </a:r>
            <a:endParaRPr lang="zh-CN" altLang="en-US" smtClean="0"/>
          </a:p>
          <a:p>
            <a:endParaRPr lang="zh-CN" altLang="en-US" smtClean="0"/>
          </a:p>
        </p:txBody>
      </p:sp>
      <p:sp>
        <p:nvSpPr>
          <p:cNvPr id="242691" name="灯片编号占位符 3"/>
          <p:cNvSpPr>
            <a:spLocks noGrp="1"/>
          </p:cNvSpPr>
          <p:nvPr>
            <p:ph type="sldNum" sz="quarter" idx="5"/>
          </p:nvPr>
        </p:nvSpPr>
        <p:spPr/>
        <p:txBody>
          <a:bodyPr/>
          <a:lstStyle/>
          <a:p>
            <a:pPr>
              <a:defRPr/>
            </a:pPr>
            <a:fld id="{63A4945B-1965-4E53-8C11-270B5571FC98}"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幻灯片图像占位符 1"/>
          <p:cNvSpPr>
            <a:spLocks noGrp="1" noRot="1" noChangeAspect="1" noTextEdit="1"/>
          </p:cNvSpPr>
          <p:nvPr>
            <p:ph type="sldImg"/>
          </p:nvPr>
        </p:nvSpPr>
        <p:spPr/>
      </p:sp>
      <p:sp>
        <p:nvSpPr>
          <p:cNvPr id="244738"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 </a:t>
            </a:r>
            <a:endParaRPr lang="zh-CN" altLang="en-US" smtClean="0"/>
          </a:p>
          <a:p>
            <a:endParaRPr lang="zh-CN" altLang="en-US" smtClean="0"/>
          </a:p>
        </p:txBody>
      </p:sp>
      <p:sp>
        <p:nvSpPr>
          <p:cNvPr id="244739" name="灯片编号占位符 3"/>
          <p:cNvSpPr>
            <a:spLocks noGrp="1"/>
          </p:cNvSpPr>
          <p:nvPr>
            <p:ph type="sldNum" sz="quarter" idx="5"/>
          </p:nvPr>
        </p:nvSpPr>
        <p:spPr/>
        <p:txBody>
          <a:bodyPr/>
          <a:lstStyle/>
          <a:p>
            <a:pPr>
              <a:defRPr/>
            </a:pPr>
            <a:fld id="{FA33A6D4-7938-4F29-986F-71D979975632}"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幻灯片图像占位符 1"/>
          <p:cNvSpPr>
            <a:spLocks noGrp="1" noRot="1" noChangeAspect="1" noTextEdit="1"/>
          </p:cNvSpPr>
          <p:nvPr>
            <p:ph type="sldImg"/>
          </p:nvPr>
        </p:nvSpPr>
        <p:spPr/>
      </p:sp>
      <p:sp>
        <p:nvSpPr>
          <p:cNvPr id="246786"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 该图显示了</a:t>
            </a:r>
            <a:r>
              <a:rPr lang="en-US" altLang="zh-CN" smtClean="0"/>
              <a:t>NY</a:t>
            </a:r>
            <a:r>
              <a:rPr lang="zh-CN" altLang="en-US" smtClean="0"/>
              <a:t>和世界各个城市之间的</a:t>
            </a:r>
            <a:r>
              <a:rPr lang="en-US" altLang="zh-CN" smtClean="0"/>
              <a:t>IP</a:t>
            </a:r>
            <a:r>
              <a:rPr lang="zh-CN" altLang="en-US" smtClean="0"/>
              <a:t>数据流量，光斑越大，说明流量越大。</a:t>
            </a:r>
            <a:endParaRPr lang="zh-CN" altLang="en-US" smtClean="0"/>
          </a:p>
        </p:txBody>
      </p:sp>
      <p:sp>
        <p:nvSpPr>
          <p:cNvPr id="246787" name="灯片编号占位符 3"/>
          <p:cNvSpPr>
            <a:spLocks noGrp="1"/>
          </p:cNvSpPr>
          <p:nvPr>
            <p:ph type="sldNum" sz="quarter" idx="5"/>
          </p:nvPr>
        </p:nvSpPr>
        <p:spPr/>
        <p:txBody>
          <a:bodyPr/>
          <a:lstStyle/>
          <a:p>
            <a:pPr>
              <a:defRPr/>
            </a:pPr>
            <a:fld id="{AC0F5E87-F6FB-410E-8248-AAC3598EE7C7}"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幻灯片图像占位符 1"/>
          <p:cNvSpPr>
            <a:spLocks noGrp="1" noRot="1" noChangeAspect="1" noTextEdit="1"/>
          </p:cNvSpPr>
          <p:nvPr>
            <p:ph type="sldImg"/>
          </p:nvPr>
        </p:nvSpPr>
        <p:spPr/>
      </p:sp>
      <p:sp>
        <p:nvSpPr>
          <p:cNvPr id="24883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用户地区分布热图</a:t>
            </a:r>
            <a:endParaRPr lang="zh-CN" altLang="en-US" smtClean="0"/>
          </a:p>
        </p:txBody>
      </p:sp>
      <p:sp>
        <p:nvSpPr>
          <p:cNvPr id="248835" name="灯片编号占位符 3"/>
          <p:cNvSpPr>
            <a:spLocks noGrp="1"/>
          </p:cNvSpPr>
          <p:nvPr>
            <p:ph type="sldNum" sz="quarter" idx="5"/>
          </p:nvPr>
        </p:nvSpPr>
        <p:spPr/>
        <p:txBody>
          <a:bodyPr/>
          <a:lstStyle/>
          <a:p>
            <a:pPr>
              <a:defRPr/>
            </a:pPr>
            <a:fld id="{E2F8780E-94A0-462D-8EBD-029B84285734}"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10275" name="Rectangle 2"/>
          <p:cNvSpPr>
            <a:spLocks noGrp="1" noRot="1" noChangeAspect="1" noChangeArrowheads="1" noTextEdit="1"/>
          </p:cNvSpPr>
          <p:nvPr>
            <p:ph type="sldImg"/>
          </p:nvPr>
        </p:nvSpPr>
        <p:spPr>
          <a:xfrm>
            <a:off x="684213" y="687388"/>
            <a:ext cx="2281237" cy="1711325"/>
          </a:xfrm>
        </p:spPr>
      </p:sp>
      <p:sp>
        <p:nvSpPr>
          <p:cNvPr id="310276" name="Rectangle 3"/>
          <p:cNvSpPr>
            <a:spLocks noGrp="1" noChangeArrowheads="1"/>
          </p:cNvSpPr>
          <p:nvPr>
            <p:ph type="body" idx="1"/>
          </p:nvPr>
        </p:nvSpPr>
        <p:spPr bwMode="auto">
          <a:xfrm>
            <a:off x="687388" y="2667000"/>
            <a:ext cx="5483225" cy="5789613"/>
          </a:xfrm>
          <a:prstGeom prst="rect">
            <a:avLst/>
          </a:prstGeom>
          <a:noFill/>
          <a:ln>
            <a:miter lim="800000"/>
          </a:ln>
        </p:spPr>
        <p:txBody>
          <a:bodyPr/>
          <a:lstStyle/>
          <a:p>
            <a:r>
              <a:rPr lang="zh-CN" altLang="en-US" smtClean="0"/>
              <a:t>应用：参考实现、缺点、在石油行业的应用</a:t>
            </a:r>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13347" name="Rectangle 2"/>
          <p:cNvSpPr>
            <a:spLocks noGrp="1" noRot="1" noChangeAspect="1" noChangeArrowheads="1" noTextEdit="1"/>
          </p:cNvSpPr>
          <p:nvPr>
            <p:ph type="sldImg"/>
          </p:nvPr>
        </p:nvSpPr>
        <p:spPr>
          <a:xfrm>
            <a:off x="684213" y="687388"/>
            <a:ext cx="2281237" cy="1711325"/>
          </a:xfrm>
        </p:spPr>
      </p:sp>
      <p:sp>
        <p:nvSpPr>
          <p:cNvPr id="313348" name="Rectangle 3"/>
          <p:cNvSpPr>
            <a:spLocks noGrp="1" noChangeArrowheads="1"/>
          </p:cNvSpPr>
          <p:nvPr>
            <p:ph type="body" idx="1"/>
          </p:nvPr>
        </p:nvSpPr>
        <p:spPr bwMode="auto">
          <a:xfrm>
            <a:off x="687388" y="2667000"/>
            <a:ext cx="5483225" cy="5789613"/>
          </a:xfrm>
          <a:prstGeom prst="rect">
            <a:avLst/>
          </a:prstGeom>
          <a:noFill/>
          <a:ln>
            <a:miter lim="800000"/>
          </a:ln>
        </p:spPr>
        <p:txBody>
          <a:bodyPr/>
          <a:lstStyle/>
          <a:p>
            <a:r>
              <a:rPr lang="zh-CN" altLang="en-US" smtClean="0"/>
              <a:t>应用：参考实现、缺点、在石油行业的应用</a:t>
            </a:r>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p:sp>
      <p:sp>
        <p:nvSpPr>
          <p:cNvPr id="126978"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26979" name="Slide Number Placeholder 3"/>
          <p:cNvSpPr>
            <a:spLocks noGrp="1"/>
          </p:cNvSpPr>
          <p:nvPr>
            <p:ph type="sldNum" sz="quarter" idx="5"/>
          </p:nvPr>
        </p:nvSpPr>
        <p:spPr/>
        <p:txBody>
          <a:bodyPr/>
          <a:lstStyle/>
          <a:p>
            <a:pPr>
              <a:defRPr/>
            </a:pPr>
            <a:fld id="{ECF956C8-295D-4589-8435-BCD08ED1EF5F}"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p:sp>
      <p:sp>
        <p:nvSpPr>
          <p:cNvPr id="129026"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29027" name="Slide Number Placeholder 3"/>
          <p:cNvSpPr>
            <a:spLocks noGrp="1"/>
          </p:cNvSpPr>
          <p:nvPr>
            <p:ph type="sldNum" sz="quarter" idx="5"/>
          </p:nvPr>
        </p:nvSpPr>
        <p:spPr/>
        <p:txBody>
          <a:bodyPr/>
          <a:lstStyle/>
          <a:p>
            <a:pPr>
              <a:defRPr/>
            </a:pPr>
            <a:fld id="{72E665ED-430E-47E9-9320-C4D1FBB07698}"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p:cNvSpPr>
          <p:nvPr>
            <p:ph type="sldImg"/>
          </p:nvPr>
        </p:nvSpPr>
        <p:spPr/>
      </p:sp>
      <p:sp>
        <p:nvSpPr>
          <p:cNvPr id="131074"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31075" name="Slide Number Placeholder 3"/>
          <p:cNvSpPr>
            <a:spLocks noGrp="1"/>
          </p:cNvSpPr>
          <p:nvPr>
            <p:ph type="sldNum" sz="quarter" idx="5"/>
          </p:nvPr>
        </p:nvSpPr>
        <p:spPr/>
        <p:txBody>
          <a:bodyPr/>
          <a:lstStyle/>
          <a:p>
            <a:pPr>
              <a:defRPr/>
            </a:pPr>
            <a:fld id="{5D8AE8AD-D885-456C-B033-8D466ECF50D8}"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p:cNvSpPr>
          <p:nvPr>
            <p:ph type="sldImg"/>
          </p:nvPr>
        </p:nvSpPr>
        <p:spPr/>
      </p:sp>
      <p:sp>
        <p:nvSpPr>
          <p:cNvPr id="133122"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33123" name="Slide Number Placeholder 3"/>
          <p:cNvSpPr>
            <a:spLocks noGrp="1"/>
          </p:cNvSpPr>
          <p:nvPr>
            <p:ph type="sldNum" sz="quarter" idx="5"/>
          </p:nvPr>
        </p:nvSpPr>
        <p:spPr/>
        <p:txBody>
          <a:bodyPr/>
          <a:lstStyle/>
          <a:p>
            <a:pPr>
              <a:defRPr/>
            </a:pPr>
            <a:fld id="{05849000-22BB-47C5-8B23-5B3CC4A78029}" type="slidenum">
              <a:rPr lang="en-US" smtClean="0">
                <a:solidFill>
                  <a:srgbClr val="000000"/>
                </a:solidFill>
              </a:rPr>
            </a:fld>
            <a:endParaRPr lang="en-US" smtClean="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3600" b="1"/>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982960"/>
          </a:xfrm>
        </p:spPr>
        <p:txBody>
          <a:bodyPr/>
          <a:lstStyle>
            <a:lvl1pPr marL="0" indent="0" algn="ctr">
              <a:buNone/>
              <a:defRPr sz="2400" b="1"/>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0AF3D8E9-4248-4536-8467-A1E87E89E6AD}"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84213" y="4868863"/>
            <a:ext cx="2133600" cy="365125"/>
          </a:xfrm>
        </p:spPr>
        <p:txBody>
          <a:bodyPr/>
          <a:lstStyle>
            <a:lvl1pPr>
              <a:defRPr/>
            </a:lvl1pPr>
          </a:lstStyle>
          <a:p>
            <a:pPr>
              <a:defRPr/>
            </a:pPr>
            <a:fld id="{C49FA440-13B0-4F44-99F4-972C8C4DE407}" type="datetimeFigureOut">
              <a:rPr lang="zh-CN" altLang="en-US"/>
            </a:fld>
            <a:endParaRPr lang="zh-CN" altLang="en-US" dirty="0"/>
          </a:p>
        </p:txBody>
      </p:sp>
      <p:sp>
        <p:nvSpPr>
          <p:cNvPr id="3" name="页脚占位符 4"/>
          <p:cNvSpPr>
            <a:spLocks noGrp="1"/>
          </p:cNvSpPr>
          <p:nvPr>
            <p:ph type="ftr" sz="quarter" idx="11"/>
          </p:nvPr>
        </p:nvSpPr>
        <p:spPr>
          <a:xfrm>
            <a:off x="3059113" y="4868863"/>
            <a:ext cx="2895600" cy="365125"/>
          </a:xfrm>
        </p:spPr>
        <p:txBody>
          <a:bodyPr/>
          <a:lstStyle>
            <a:lvl1pPr>
              <a:defRPr/>
            </a:lvl1pPr>
          </a:lstStyle>
          <a:p>
            <a:pPr>
              <a:defRPr/>
            </a:pPr>
            <a:endParaRPr lang="zh-CN" alt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Rectangle 2"/>
          <p:cNvSpPr>
            <a:spLocks noGrp="1" noChangeArrowheads="1"/>
          </p:cNvSpPr>
          <p:nvPr>
            <p:ph type="title" hasCustomPrompt="1"/>
          </p:nvPr>
        </p:nvSpPr>
        <p:spPr bwMode="auto">
          <a:xfrm>
            <a:off x="1043608" y="116868"/>
            <a:ext cx="7643192" cy="575791"/>
          </a:xfrm>
          <a:prstGeom prst="rect">
            <a:avLst/>
          </a:prstGeom>
          <a:noFill/>
          <a:ln>
            <a:noFill/>
          </a:ln>
        </p:spPr>
        <p:txBody>
          <a:bodyPr/>
          <a:lstStyle/>
          <a:p>
            <a:pPr lvl="0"/>
            <a:r>
              <a:rPr lang="zh-CN" altLang="en-US" dirty="0" smtClean="0"/>
              <a:t>标题</a:t>
            </a:r>
            <a:endParaRPr lang="zh-CN" altLang="en-US" dirty="0"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6432" y="1933496"/>
            <a:ext cx="6646233" cy="133414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72865" y="3526971"/>
            <a:ext cx="5473368" cy="1590595"/>
          </a:xfrm>
          <a:prstGeom prst="rect">
            <a:avLst/>
          </a:prstGeom>
        </p:spPr>
        <p:txBody>
          <a:bodyPr lIns="80175" tIns="40087" rIns="80175" bIns="40087"/>
          <a:lstStyle>
            <a:lvl1pPr marL="0" indent="0" algn="ctr">
              <a:buNone/>
              <a:defRPr>
                <a:solidFill>
                  <a:schemeClr val="tx1">
                    <a:tint val="75000"/>
                  </a:schemeClr>
                </a:solidFill>
              </a:defRPr>
            </a:lvl1pPr>
            <a:lvl2pPr marL="400685" indent="0" algn="ctr">
              <a:buNone/>
              <a:defRPr>
                <a:solidFill>
                  <a:schemeClr val="tx1">
                    <a:tint val="75000"/>
                  </a:schemeClr>
                </a:solidFill>
              </a:defRPr>
            </a:lvl2pPr>
            <a:lvl3pPr marL="802005" indent="0" algn="ctr">
              <a:buNone/>
              <a:defRPr>
                <a:solidFill>
                  <a:schemeClr val="tx1">
                    <a:tint val="75000"/>
                  </a:schemeClr>
                </a:solidFill>
              </a:defRPr>
            </a:lvl3pPr>
            <a:lvl4pPr marL="1202690" indent="0" algn="ctr">
              <a:buNone/>
              <a:defRPr>
                <a:solidFill>
                  <a:schemeClr val="tx1">
                    <a:tint val="75000"/>
                  </a:schemeClr>
                </a:solidFill>
              </a:defRPr>
            </a:lvl4pPr>
            <a:lvl5pPr marL="1603375" indent="0" algn="ctr">
              <a:buNone/>
              <a:defRPr>
                <a:solidFill>
                  <a:schemeClr val="tx1">
                    <a:tint val="75000"/>
                  </a:schemeClr>
                </a:solidFill>
              </a:defRPr>
            </a:lvl5pPr>
            <a:lvl6pPr marL="2004060" indent="0" algn="ctr">
              <a:buNone/>
              <a:defRPr>
                <a:solidFill>
                  <a:schemeClr val="tx1">
                    <a:tint val="75000"/>
                  </a:schemeClr>
                </a:solidFill>
              </a:defRPr>
            </a:lvl6pPr>
            <a:lvl7pPr marL="2405380" indent="0" algn="ctr">
              <a:buNone/>
              <a:defRPr>
                <a:solidFill>
                  <a:schemeClr val="tx1">
                    <a:tint val="75000"/>
                  </a:schemeClr>
                </a:solidFill>
              </a:defRPr>
            </a:lvl7pPr>
            <a:lvl8pPr marL="2806065" indent="0" algn="ctr">
              <a:buNone/>
              <a:defRPr>
                <a:solidFill>
                  <a:schemeClr val="tx1">
                    <a:tint val="75000"/>
                  </a:schemeClr>
                </a:solidFill>
              </a:defRPr>
            </a:lvl8pPr>
            <a:lvl9pPr marL="320675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90525" y="5768975"/>
            <a:ext cx="1825625" cy="331788"/>
          </a:xfrm>
          <a:prstGeom prst="rect">
            <a:avLst/>
          </a:prstGeom>
        </p:spPr>
        <p:txBody>
          <a:bodyPr lIns="80175" tIns="40087" rIns="80175" bIns="40087"/>
          <a:lstStyle>
            <a:lvl1pPr>
              <a:defRPr>
                <a:ea typeface="宋体" panose="02010600030101010101" pitchFamily="2" charset="-122"/>
                <a:cs typeface="+mn-cs"/>
              </a:defRPr>
            </a:lvl1pPr>
          </a:lstStyle>
          <a:p>
            <a:pPr>
              <a:defRPr/>
            </a:pPr>
            <a:fld id="{D3E7833A-EF4F-40B9-8EC5-71829F92A7C6}" type="datetimeFigureOut">
              <a:rPr lang="en-US"/>
            </a:fld>
            <a:endParaRPr lang="en-US"/>
          </a:p>
        </p:txBody>
      </p:sp>
      <p:sp>
        <p:nvSpPr>
          <p:cNvPr id="5" name="Footer Placeholder 4"/>
          <p:cNvSpPr>
            <a:spLocks noGrp="1"/>
          </p:cNvSpPr>
          <p:nvPr>
            <p:ph type="ftr" sz="quarter" idx="11"/>
          </p:nvPr>
        </p:nvSpPr>
        <p:spPr>
          <a:xfrm>
            <a:off x="2671763" y="5768975"/>
            <a:ext cx="2476500" cy="331788"/>
          </a:xfrm>
          <a:prstGeom prst="rect">
            <a:avLst/>
          </a:prstGeom>
        </p:spPr>
        <p:txBody>
          <a:bodyPr lIns="80175" tIns="40087" rIns="80175" bIns="40087"/>
          <a:lstStyle>
            <a:lvl1pPr>
              <a:defRPr>
                <a:ea typeface="宋体" panose="02010600030101010101" pitchFamily="2" charset="-122"/>
                <a:cs typeface="+mn-cs"/>
              </a:defRPr>
            </a:lvl1pPr>
          </a:lstStyle>
          <a:p>
            <a:pPr>
              <a:defRPr/>
            </a:pPr>
            <a:endParaRPr lang="en-US"/>
          </a:p>
        </p:txBody>
      </p:sp>
      <p:sp>
        <p:nvSpPr>
          <p:cNvPr id="6" name="Slide Number Placeholder 5"/>
          <p:cNvSpPr>
            <a:spLocks noGrp="1"/>
          </p:cNvSpPr>
          <p:nvPr>
            <p:ph type="sldNum" sz="quarter" idx="12"/>
          </p:nvPr>
        </p:nvSpPr>
        <p:spPr>
          <a:xfrm>
            <a:off x="5603875" y="5768975"/>
            <a:ext cx="1824038" cy="331788"/>
          </a:xfrm>
          <a:prstGeom prst="rect">
            <a:avLst/>
          </a:prstGeom>
        </p:spPr>
        <p:txBody>
          <a:bodyPr lIns="80175" tIns="40087" rIns="80175" bIns="40087"/>
          <a:lstStyle>
            <a:lvl1pPr>
              <a:defRPr>
                <a:ea typeface="宋体" panose="02010600030101010101" pitchFamily="2" charset="-122"/>
                <a:cs typeface="+mn-cs"/>
              </a:defRPr>
            </a:lvl1pPr>
          </a:lstStyle>
          <a:p>
            <a:pPr>
              <a:defRPr/>
            </a:pPr>
            <a:fld id="{5BB0B14D-0C82-44F1-8156-0A0A5107DCA1}"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ea typeface="宋体" panose="02010600030101010101" pitchFamily="2" charset="-122"/>
                <a:cs typeface="+mn-cs"/>
              </a:defRPr>
            </a:lvl1pPr>
          </a:lstStyle>
          <a:p>
            <a:pPr>
              <a:defRPr/>
            </a:pPr>
            <a:fld id="{98343D10-C2EB-40A9-8E0C-05D58834BF72}" type="datetimeFigureOut">
              <a:rPr lang="zh-TW" altLang="en-US"/>
            </a:fld>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lvl1pPr>
              <a:defRPr>
                <a:ea typeface="宋体" panose="02010600030101010101" pitchFamily="2" charset="-122"/>
                <a:cs typeface="+mn-cs"/>
              </a:defRPr>
            </a:lvl1pPr>
          </a:lstStyle>
          <a:p>
            <a:pPr>
              <a:defRPr/>
            </a:pPr>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lvl1pPr>
              <a:defRPr>
                <a:ea typeface="宋体" panose="02010600030101010101" pitchFamily="2" charset="-122"/>
                <a:cs typeface="+mn-cs"/>
              </a:defRPr>
            </a:lvl1pPr>
          </a:lstStyle>
          <a:p>
            <a:pPr>
              <a:defRPr/>
            </a:pPr>
            <a:fld id="{704DECC4-17CE-4E99-83D3-ADB2AC9E949D}" type="slidenum">
              <a:rPr lang="zh-TW" altLang="en-US"/>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a:xfrm>
            <a:off x="457200" y="6356350"/>
            <a:ext cx="2133600" cy="365125"/>
          </a:xfrm>
          <a:prstGeom prst="rect">
            <a:avLst/>
          </a:prstGeom>
        </p:spPr>
        <p:txBody>
          <a:bodyPr/>
          <a:lstStyle>
            <a:lvl1pPr>
              <a:defRPr>
                <a:ea typeface="宋体" panose="02010600030101010101" pitchFamily="2" charset="-122"/>
                <a:cs typeface="+mn-cs"/>
              </a:defRPr>
            </a:lvl1pPr>
          </a:lstStyle>
          <a:p>
            <a:pPr>
              <a:defRPr/>
            </a:pPr>
            <a:fld id="{7FE71183-E5A8-453B-92C7-C0162BF0A264}" type="datetimeFigureOut">
              <a:rPr lang="zh-TW" altLang="en-US"/>
            </a:fld>
            <a:endParaRPr lang="zh-TW" altLang="en-US"/>
          </a:p>
        </p:txBody>
      </p:sp>
      <p:sp>
        <p:nvSpPr>
          <p:cNvPr id="4" name="頁尾版面配置區 4"/>
          <p:cNvSpPr>
            <a:spLocks noGrp="1"/>
          </p:cNvSpPr>
          <p:nvPr>
            <p:ph type="ftr" sz="quarter" idx="11"/>
          </p:nvPr>
        </p:nvSpPr>
        <p:spPr>
          <a:xfrm>
            <a:off x="3124200" y="6356350"/>
            <a:ext cx="2895600" cy="365125"/>
          </a:xfrm>
          <a:prstGeom prst="rect">
            <a:avLst/>
          </a:prstGeom>
        </p:spPr>
        <p:txBody>
          <a:bodyPr/>
          <a:lstStyle>
            <a:lvl1pPr>
              <a:defRPr>
                <a:ea typeface="宋体" panose="02010600030101010101" pitchFamily="2" charset="-122"/>
                <a:cs typeface="+mn-cs"/>
              </a:defRPr>
            </a:lvl1pPr>
          </a:lstStyle>
          <a:p>
            <a:pPr>
              <a:defRPr/>
            </a:pPr>
            <a:endParaRPr lang="zh-TW" altLang="en-US"/>
          </a:p>
        </p:txBody>
      </p:sp>
      <p:sp>
        <p:nvSpPr>
          <p:cNvPr id="5" name="投影片編號版面配置區 5"/>
          <p:cNvSpPr>
            <a:spLocks noGrp="1"/>
          </p:cNvSpPr>
          <p:nvPr>
            <p:ph type="sldNum" sz="quarter" idx="12"/>
          </p:nvPr>
        </p:nvSpPr>
        <p:spPr>
          <a:xfrm>
            <a:off x="6553200" y="6356350"/>
            <a:ext cx="2133600" cy="365125"/>
          </a:xfrm>
          <a:prstGeom prst="rect">
            <a:avLst/>
          </a:prstGeom>
        </p:spPr>
        <p:txBody>
          <a:bodyPr/>
          <a:lstStyle>
            <a:lvl1pPr>
              <a:defRPr>
                <a:ea typeface="宋体" panose="02010600030101010101" pitchFamily="2" charset="-122"/>
                <a:cs typeface="+mn-cs"/>
              </a:defRPr>
            </a:lvl1pPr>
          </a:lstStyle>
          <a:p>
            <a:pPr>
              <a:defRPr/>
            </a:pPr>
            <a:fld id="{23DB3653-87AB-42ED-97B2-F0637654D7A6}" type="slidenum">
              <a:rPr lang="zh-TW" altLang="en-US"/>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167"/>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603" y="605094"/>
            <a:ext cx="7544977" cy="673100"/>
          </a:xfrm>
        </p:spPr>
        <p:txBody>
          <a:bodyPr anchor="t">
            <a:normAutofit/>
          </a:bodyPr>
          <a:lstStyle>
            <a:lvl1pPr algn="l">
              <a:defRPr sz="2000" b="1" cap="all">
                <a:solidFill>
                  <a:schemeClr val="tx1">
                    <a:lumMod val="85000"/>
                    <a:lumOff val="15000"/>
                  </a:schemeClr>
                </a:solidFill>
                <a:latin typeface="黑体" panose="02010609060101010101" charset="-122"/>
                <a:ea typeface="黑体" panose="02010609060101010101" charset="-122"/>
                <a:cs typeface="黑体" panose="02010609060101010101" charset="-122"/>
              </a:defRPr>
            </a:lvl1pPr>
          </a:lstStyle>
          <a:p>
            <a:r>
              <a:rPr lang="zh-CN" altLang="en-US" dirty="0" smtClean="0"/>
              <a:t>单击此处编辑母版标题样式</a:t>
            </a:r>
            <a:endParaRPr lang="en-US" dirty="0"/>
          </a:p>
        </p:txBody>
      </p:sp>
      <p:sp>
        <p:nvSpPr>
          <p:cNvPr id="7" name="Content Placeholder 2"/>
          <p:cNvSpPr>
            <a:spLocks noGrp="1"/>
          </p:cNvSpPr>
          <p:nvPr>
            <p:ph sz="half" idx="1"/>
          </p:nvPr>
        </p:nvSpPr>
        <p:spPr>
          <a:xfrm>
            <a:off x="820602" y="1586753"/>
            <a:ext cx="7544977" cy="4525963"/>
          </a:xfrm>
          <a:prstGeom prst="rect">
            <a:avLst/>
          </a:prstGeo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panose="020B0604020202020204"/>
              <a:buNone/>
              <a:defRPr sz="1600">
                <a:solidFill>
                  <a:srgbClr val="7F7F7F"/>
                </a:solidFill>
                <a:latin typeface="黑体" panose="02010609060101010101" charset="-122"/>
                <a:ea typeface="黑体" panose="02010609060101010101" charset="-122"/>
                <a:cs typeface="黑体" panose="02010609060101010101" charset="-122"/>
              </a:defRPr>
            </a:lvl1pPr>
            <a:lvl2pPr>
              <a:defRPr sz="2000">
                <a:solidFill>
                  <a:srgbClr val="7F7F7F"/>
                </a:solidFill>
              </a:defRPr>
            </a:lvl2pPr>
            <a:lvl3pPr>
              <a:defRPr sz="1800">
                <a:solidFill>
                  <a:srgbClr val="7F7F7F"/>
                </a:solidFill>
              </a:defRPr>
            </a:lvl3pPr>
            <a:lvl4pPr>
              <a:defRPr sz="1600">
                <a:solidFill>
                  <a:srgbClr val="7F7F7F"/>
                </a:solidFill>
              </a:defRPr>
            </a:lvl4pPr>
            <a:lvl5pPr>
              <a:defRPr sz="1600">
                <a:solidFill>
                  <a:srgbClr val="7F7F7F"/>
                </a:solidFill>
              </a:defRPr>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p:txBody>
      </p:sp>
      <p:sp>
        <p:nvSpPr>
          <p:cNvPr id="10" name="Content Placeholder 2"/>
          <p:cNvSpPr>
            <a:spLocks noGrp="1"/>
          </p:cNvSpPr>
          <p:nvPr>
            <p:ph sz="half" idx="13" hasCustomPrompt="1"/>
          </p:nvPr>
        </p:nvSpPr>
        <p:spPr>
          <a:xfrm>
            <a:off x="820602" y="964502"/>
            <a:ext cx="7544976" cy="608718"/>
          </a:xfrm>
          <a:prstGeom prst="rect">
            <a:avLst/>
          </a:prstGeom>
        </p:spPr>
        <p:txBody>
          <a:bodyPr>
            <a:normAutofit/>
          </a:bodyPr>
          <a:lstStyle>
            <a:lvl1pPr marL="0" indent="0">
              <a:buNone/>
              <a:defRPr sz="1600">
                <a:latin typeface="黑体" panose="02010609060101010101" charset="-122"/>
                <a:ea typeface="黑体" panose="02010609060101010101" charset="-122"/>
                <a:cs typeface="黑体" panose="02010609060101010101" charset="-122"/>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副标题</a:t>
            </a:r>
            <a:endParaRPr lang="en-US" dirty="0"/>
          </a:p>
        </p:txBody>
      </p:sp>
      <p:sp>
        <p:nvSpPr>
          <p:cNvPr id="5" name="Slide Number Placeholder 5"/>
          <p:cNvSpPr>
            <a:spLocks noGrp="1"/>
          </p:cNvSpPr>
          <p:nvPr>
            <p:ph type="sldNum" sz="quarter" idx="14"/>
          </p:nvPr>
        </p:nvSpPr>
        <p:spPr>
          <a:xfrm>
            <a:off x="8366125" y="6524625"/>
            <a:ext cx="454025" cy="365125"/>
          </a:xfrm>
          <a:prstGeom prst="rect">
            <a:avLst/>
          </a:prstGeom>
        </p:spPr>
        <p:txBody>
          <a:bodyPr/>
          <a:lstStyle>
            <a:lvl1pPr>
              <a:defRPr>
                <a:solidFill>
                  <a:schemeClr val="bg1"/>
                </a:solidFill>
                <a:ea typeface="宋体" panose="02010600030101010101" pitchFamily="2" charset="-122"/>
                <a:cs typeface="+mn-cs"/>
              </a:defRPr>
            </a:lvl1pPr>
          </a:lstStyle>
          <a:p>
            <a:pPr>
              <a:defRPr/>
            </a:pPr>
            <a:fld id="{29E4FE3F-A0C9-41E7-B24C-FB822AF0A65D}" type="slidenum">
              <a:rPr lang="en-US"/>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latinLnBrk="0">
              <a:defRPr kumimoji="0">
                <a:latin typeface="Tahoma" panose="020B0604030504040204" pitchFamily="34" charset="0"/>
                <a:ea typeface="宋体" panose="02010600030101010101" pitchFamily="2" charset="-122"/>
                <a:cs typeface="+mn-cs"/>
              </a:defRPr>
            </a:lvl1pPr>
          </a:lstStyle>
          <a:p>
            <a:pPr>
              <a:defRPr/>
            </a:pPr>
            <a:endParaRPr lang="en-US" altLang="ko-KR"/>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latinLnBrk="0">
              <a:defRPr kumimoji="0">
                <a:latin typeface="Tahoma" panose="020B0604030504040204" pitchFamily="34" charset="0"/>
                <a:ea typeface="宋体" panose="02010600030101010101" pitchFamily="2" charset="-122"/>
                <a:cs typeface="+mn-cs"/>
              </a:defRPr>
            </a:lvl1pPr>
          </a:lstStyle>
          <a:p>
            <a:pPr>
              <a:defRPr/>
            </a:pPr>
            <a:endParaRPr lang="en-US" altLang="ko-KR"/>
          </a:p>
        </p:txBody>
      </p:sp>
      <p:sp>
        <p:nvSpPr>
          <p:cNvPr id="4" name="Rectangle 6"/>
          <p:cNvSpPr>
            <a:spLocks noGrp="1" noChangeArrowheads="1"/>
          </p:cNvSpPr>
          <p:nvPr>
            <p:ph type="sldNum" sz="quarter" idx="12"/>
          </p:nvPr>
        </p:nvSpPr>
        <p:spPr>
          <a:xfrm>
            <a:off x="6553200" y="6245225"/>
            <a:ext cx="2133600" cy="476250"/>
          </a:xfrm>
          <a:prstGeom prst="rect">
            <a:avLst/>
          </a:prstGeom>
        </p:spPr>
        <p:txBody>
          <a:bodyPr/>
          <a:lstStyle>
            <a:lvl1pPr latinLnBrk="0">
              <a:defRPr kumimoji="0">
                <a:latin typeface="Tahoma" panose="020B0604030504040204" pitchFamily="34" charset="0"/>
                <a:ea typeface="宋体" panose="02010600030101010101" pitchFamily="2" charset="-122"/>
                <a:cs typeface="+mn-cs"/>
              </a:defRPr>
            </a:lvl1pPr>
          </a:lstStyle>
          <a:p>
            <a:pPr>
              <a:defRPr/>
            </a:pPr>
            <a:fld id="{A79AF8CC-E665-4D26-A0B6-33A645E2A5C4}" type="slidenum">
              <a:rPr lang="en-US" altLang="ko-KR"/>
            </a:fld>
            <a:endParaRPr lang="en-US" altLang="ko-K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jpeg"/><Relationship Id="rId10"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Box 9"/>
          <p:cNvSpPr txBox="1">
            <a:spLocks noChangeArrowheads="1"/>
          </p:cNvSpPr>
          <p:nvPr userDrawn="1"/>
        </p:nvSpPr>
        <p:spPr bwMode="auto">
          <a:xfrm>
            <a:off x="6443663" y="333375"/>
            <a:ext cx="2232025"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mtClean="0">
                <a:cs typeface="+mn-cs"/>
              </a:rPr>
              <a:t>     </a:t>
            </a:r>
            <a:endParaRPr lang="zh-CN" altLang="en-US" smtClean="0">
              <a:cs typeface="+mn-cs"/>
            </a:endParaRPr>
          </a:p>
        </p:txBody>
      </p:sp>
      <p:pic>
        <p:nvPicPr>
          <p:cNvPr id="1027" name="Picture 7" descr="7"/>
          <p:cNvPicPr>
            <a:picLocks noChangeAspect="1" noChangeArrowheads="1"/>
          </p:cNvPicPr>
          <p:nvPr userDrawn="1"/>
        </p:nvPicPr>
        <p:blipFill>
          <a:blip r:embed="rId10"/>
          <a:srcRect/>
          <a:stretch>
            <a:fillRect/>
          </a:stretch>
        </p:blipFill>
        <p:spPr bwMode="auto">
          <a:xfrm>
            <a:off x="0" y="6381750"/>
            <a:ext cx="9144000" cy="476250"/>
          </a:xfrm>
          <a:prstGeom prst="rect">
            <a:avLst/>
          </a:prstGeom>
          <a:noFill/>
          <a:ln w="9525">
            <a:noFill/>
            <a:miter lim="800000"/>
            <a:headEnd/>
            <a:tailEnd/>
          </a:ln>
        </p:spPr>
      </p:pic>
      <p:sp>
        <p:nvSpPr>
          <p:cNvPr id="1029" name="Rectangle 9"/>
          <p:cNvSpPr>
            <a:spLocks noChangeArrowheads="1"/>
          </p:cNvSpPr>
          <p:nvPr userDrawn="1"/>
        </p:nvSpPr>
        <p:spPr bwMode="auto">
          <a:xfrm>
            <a:off x="7164388" y="6462713"/>
            <a:ext cx="1979612" cy="336550"/>
          </a:xfrm>
          <a:prstGeom prst="rect">
            <a:avLst/>
          </a:prstGeom>
          <a:noFill/>
          <a:ln>
            <a:noFill/>
          </a:ln>
        </p:spPr>
        <p:txBody>
          <a:bodyPr anchor="ctr">
            <a:spAutoFit/>
          </a:bodyPr>
          <a:lstStyle/>
          <a:p>
            <a:pPr algn="ctr">
              <a:spcBef>
                <a:spcPct val="50000"/>
              </a:spcBef>
              <a:defRPr/>
            </a:pPr>
            <a:r>
              <a:rPr lang="de-DE" altLang="zh-CN" sz="1600" b="1" dirty="0">
                <a:solidFill>
                  <a:srgbClr val="404040"/>
                </a:solidFill>
                <a:ea typeface="微软雅黑" panose="020B0503020204020204" pitchFamily="34" charset="-122"/>
                <a:cs typeface="+mn-cs"/>
              </a:rPr>
              <a:t> </a:t>
            </a:r>
            <a:fld id="{232B1788-F731-4986-A31F-8F17F30E6B8A}" type="slidenum">
              <a:rPr lang="de-DE" altLang="zh-CN" sz="1600" b="1" dirty="0">
                <a:solidFill>
                  <a:srgbClr val="404040"/>
                </a:solidFill>
                <a:ea typeface="微软雅黑" panose="020B0503020204020204" pitchFamily="34" charset="-122"/>
                <a:cs typeface="+mn-cs"/>
              </a:rPr>
            </a:fld>
            <a:endParaRPr lang="zh-CN" altLang="en-GB" sz="1600" b="1" dirty="0">
              <a:solidFill>
                <a:srgbClr val="404040"/>
              </a:solidFill>
              <a:ea typeface="微软雅黑" panose="020B0503020204020204" pitchFamily="34" charset="-122"/>
              <a:cs typeface="+mn-cs"/>
            </a:endParaRPr>
          </a:p>
        </p:txBody>
      </p:sp>
      <p:sp>
        <p:nvSpPr>
          <p:cNvPr id="1030" name="Rectangle 12"/>
          <p:cNvSpPr>
            <a:spLocks noChangeArrowheads="1"/>
          </p:cNvSpPr>
          <p:nvPr userDrawn="1"/>
        </p:nvSpPr>
        <p:spPr bwMode="auto">
          <a:xfrm>
            <a:off x="285750" y="765175"/>
            <a:ext cx="8820150" cy="53975"/>
          </a:xfrm>
          <a:prstGeom prst="rect">
            <a:avLst/>
          </a:prstGeom>
          <a:gradFill rotWithShape="1">
            <a:gsLst>
              <a:gs pos="0">
                <a:srgbClr val="DE3500"/>
              </a:gs>
              <a:gs pos="100000">
                <a:schemeClr val="bg1"/>
              </a:gs>
            </a:gsLst>
            <a:lin ang="0" scaled="1"/>
          </a:gradFill>
          <a:ln>
            <a:noFill/>
          </a:ln>
        </p:spPr>
        <p:txBody>
          <a:bodyPr wrap="none" anchor="ctr"/>
          <a:lstStyle/>
          <a:p>
            <a:pPr>
              <a:defRPr/>
            </a:pPr>
            <a:endParaRPr lang="zh-CN" altLang="en-US">
              <a:ea typeface="宋体" panose="02010600030101010101" pitchFamily="2" charset="-122"/>
              <a:cs typeface="+mn-cs"/>
            </a:endParaRPr>
          </a:p>
        </p:txBody>
      </p:sp>
      <p:sp>
        <p:nvSpPr>
          <p:cNvPr id="2" name="Rectangle 2"/>
          <p:cNvSpPr>
            <a:spLocks noGrp="1" noChangeArrowheads="1"/>
          </p:cNvSpPr>
          <p:nvPr>
            <p:ph type="title"/>
          </p:nvPr>
        </p:nvSpPr>
        <p:spPr bwMode="auto">
          <a:xfrm>
            <a:off x="1042988" y="117475"/>
            <a:ext cx="7643812" cy="574675"/>
          </a:xfrm>
          <a:prstGeom prst="rect">
            <a:avLst/>
          </a:prstGeom>
          <a:noFill/>
          <a:ln w="9525">
            <a:noFill/>
            <a:miter lim="800000"/>
          </a:ln>
        </p:spPr>
        <p:txBody>
          <a:bodyPr vert="horz" wrap="square" lIns="91440" tIns="45720" rIns="91440" bIns="45720" numCol="1" anchor="ctr" anchorCtr="0" compatLnSpc="1"/>
          <a:lstStyle/>
          <a:p>
            <a:pPr lvl="0"/>
            <a:r>
              <a:rPr lang="zh-CN" altLang="en-US" smtClean="0"/>
              <a:t>标题</a:t>
            </a:r>
            <a:endParaRPr lang="zh-CN" altLang="en-US" smtClean="0"/>
          </a:p>
        </p:txBody>
      </p:sp>
      <p:pic>
        <p:nvPicPr>
          <p:cNvPr id="1031" name="Picture 4" descr="http://www.itongji.cn/uploads/allimg/130628/1-13062P94956341.jpg"/>
          <p:cNvPicPr>
            <a:picLocks noChangeAspect="1" noChangeArrowheads="1"/>
          </p:cNvPicPr>
          <p:nvPr userDrawn="1"/>
        </p:nvPicPr>
        <p:blipFill>
          <a:blip r:embed="rId11"/>
          <a:srcRect/>
          <a:stretch>
            <a:fillRect/>
          </a:stretch>
        </p:blipFill>
        <p:spPr bwMode="auto">
          <a:xfrm>
            <a:off x="127000" y="87313"/>
            <a:ext cx="881063" cy="604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rtl="0" eaLnBrk="0" fontAlgn="base" hangingPunct="0">
        <a:spcBef>
          <a:spcPct val="0"/>
        </a:spcBef>
        <a:spcAft>
          <a:spcPct val="0"/>
        </a:spcAft>
        <a:defRPr sz="2400" b="1">
          <a:solidFill>
            <a:srgbClr val="595959"/>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b="1">
          <a:solidFill>
            <a:srgbClr val="595959"/>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b="1">
          <a:solidFill>
            <a:srgbClr val="595959"/>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b="1">
          <a:solidFill>
            <a:srgbClr val="595959"/>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b="1">
          <a:solidFill>
            <a:srgbClr val="595959"/>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43" name="Rectangle 3"/>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rgbClr val="000000"/>
                </a:solidFill>
                <a:latin typeface="Arial" panose="020B0604020202020204" pitchFamily="34" charset="0"/>
                <a:ea typeface="宋体" panose="02010600030101010101" pitchFamily="2" charset="-122"/>
                <a:cs typeface="+mn-cs"/>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solidFill>
                  <a:srgbClr val="000000"/>
                </a:solidFill>
                <a:latin typeface="Arial" panose="020B0604020202020204" pitchFamily="34" charset="0"/>
                <a:ea typeface="宋体" panose="02010600030101010101" pitchFamily="2" charset="-122"/>
                <a:cs typeface="+mn-cs"/>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rgbClr val="000000"/>
                </a:solidFill>
                <a:latin typeface="Arial" panose="020B0604020202020204" pitchFamily="34" charset="0"/>
                <a:ea typeface="宋体" panose="02010600030101010101" pitchFamily="2" charset="-122"/>
                <a:cs typeface="+mn-cs"/>
              </a:defRPr>
            </a:lvl1pPr>
          </a:lstStyle>
          <a:p>
            <a:pPr>
              <a:defRPr/>
            </a:pPr>
            <a:fld id="{FE6D6919-76B8-4477-BF55-779530D8ADF9}"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Black" panose="020B0A04020102020204" pitchFamily="34" charset="0"/>
          <a:ea typeface="微软雅黑" panose="020B0503020204020204" pitchFamily="34" charset="-122"/>
        </a:defRPr>
      </a:lvl2pPr>
      <a:lvl3pPr algn="ctr" rtl="0" eaLnBrk="0" fontAlgn="base" hangingPunct="0">
        <a:spcBef>
          <a:spcPct val="0"/>
        </a:spcBef>
        <a:spcAft>
          <a:spcPct val="0"/>
        </a:spcAft>
        <a:defRPr sz="4400">
          <a:solidFill>
            <a:schemeClr val="tx2"/>
          </a:solidFill>
          <a:latin typeface="Arial Black" panose="020B0A04020102020204" pitchFamily="34" charset="0"/>
          <a:ea typeface="微软雅黑" panose="020B0503020204020204" pitchFamily="34" charset="-122"/>
        </a:defRPr>
      </a:lvl3pPr>
      <a:lvl4pPr algn="ctr" rtl="0" eaLnBrk="0" fontAlgn="base" hangingPunct="0">
        <a:spcBef>
          <a:spcPct val="0"/>
        </a:spcBef>
        <a:spcAft>
          <a:spcPct val="0"/>
        </a:spcAft>
        <a:defRPr sz="4400">
          <a:solidFill>
            <a:schemeClr val="tx2"/>
          </a:solidFill>
          <a:latin typeface="Arial Black" panose="020B0A04020102020204" pitchFamily="34" charset="0"/>
          <a:ea typeface="微软雅黑" panose="020B0503020204020204" pitchFamily="34" charset="-122"/>
        </a:defRPr>
      </a:lvl4pPr>
      <a:lvl5pPr algn="ctr" rtl="0" eaLnBrk="0" fontAlgn="base" hangingPunct="0">
        <a:spcBef>
          <a:spcPct val="0"/>
        </a:spcBef>
        <a:spcAft>
          <a:spcPct val="0"/>
        </a:spcAft>
        <a:defRPr sz="4400">
          <a:solidFill>
            <a:schemeClr val="tx2"/>
          </a:solidFill>
          <a:latin typeface="Arial Black" panose="020B0A04020102020204" pitchFamily="34" charset="0"/>
          <a:ea typeface="微软雅黑" panose="020B0503020204020204" pitchFamily="34"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11.xml"/><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8.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9.png"/></Relationships>
</file>

<file path=ppt/slides/_rels/slide102.xml.rels><?xml version="1.0" encoding="UTF-8" standalone="yes"?>
<Relationships xmlns="http://schemas.openxmlformats.org/package/2006/relationships"><Relationship Id="rId9" Type="http://schemas.openxmlformats.org/officeDocument/2006/relationships/image" Target="../media/image188.png"/><Relationship Id="rId8" Type="http://schemas.openxmlformats.org/officeDocument/2006/relationships/image" Target="../media/image187.png"/><Relationship Id="rId7" Type="http://schemas.openxmlformats.org/officeDocument/2006/relationships/image" Target="../media/image186.png"/><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 Id="rId3" Type="http://schemas.openxmlformats.org/officeDocument/2006/relationships/image" Target="../media/image182.png"/><Relationship Id="rId2" Type="http://schemas.openxmlformats.org/officeDocument/2006/relationships/image" Target="../media/image181.png"/><Relationship Id="rId11" Type="http://schemas.openxmlformats.org/officeDocument/2006/relationships/slideLayout" Target="../slideLayouts/slideLayout8.xml"/><Relationship Id="rId10" Type="http://schemas.openxmlformats.org/officeDocument/2006/relationships/image" Target="../media/image189.png"/><Relationship Id="rId1" Type="http://schemas.openxmlformats.org/officeDocument/2006/relationships/image" Target="../media/image18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1.jpeg"/><Relationship Id="rId1" Type="http://schemas.openxmlformats.org/officeDocument/2006/relationships/image" Target="../media/image190.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2.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5.jpeg"/><Relationship Id="rId1" Type="http://schemas.openxmlformats.org/officeDocument/2006/relationships/image" Target="../media/image194.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6.jpe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7.jpe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9.png"/><Relationship Id="rId1" Type="http://schemas.openxmlformats.org/officeDocument/2006/relationships/image" Target="../media/image1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1.jpeg"/><Relationship Id="rId1" Type="http://schemas.openxmlformats.org/officeDocument/2006/relationships/image" Target="../media/image200.jpe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3.jpeg"/><Relationship Id="rId1" Type="http://schemas.openxmlformats.org/officeDocument/2006/relationships/image" Target="../media/image202.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6.png"/><Relationship Id="rId1" Type="http://schemas.openxmlformats.org/officeDocument/2006/relationships/image" Target="../media/image205.jpe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8.jpeg"/><Relationship Id="rId1" Type="http://schemas.openxmlformats.org/officeDocument/2006/relationships/image" Target="../media/image207.jpe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0.jpeg"/><Relationship Id="rId1" Type="http://schemas.openxmlformats.org/officeDocument/2006/relationships/image" Target="../media/image209.jpe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1.jpe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2.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4.png"/><Relationship Id="rId1" Type="http://schemas.openxmlformats.org/officeDocument/2006/relationships/image" Target="../media/image213.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8.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9.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0.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1.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2.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3.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4.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5.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1.png"/><Relationship Id="rId4" Type="http://schemas.openxmlformats.org/officeDocument/2006/relationships/image" Target="../media/image230.png"/><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image" Target="../media/image227.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2.png"/></Relationships>
</file>

<file path=ppt/slides/_rels/slide1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7.png"/><Relationship Id="rId4" Type="http://schemas.openxmlformats.org/officeDocument/2006/relationships/image" Target="../media/image236.png"/><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image" Target="../media/image233.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9.png"/><Relationship Id="rId1" Type="http://schemas.openxmlformats.org/officeDocument/2006/relationships/image" Target="../media/image238.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1.png"/><Relationship Id="rId1" Type="http://schemas.openxmlformats.org/officeDocument/2006/relationships/image" Target="../media/image24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15.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jpeg"/><Relationship Id="rId7" Type="http://schemas.openxmlformats.org/officeDocument/2006/relationships/image" Target="../media/image58.jpeg"/><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jpeg"/><Relationship Id="rId3" Type="http://schemas.openxmlformats.org/officeDocument/2006/relationships/image" Target="../media/image54.png"/><Relationship Id="rId2" Type="http://schemas.openxmlformats.org/officeDocument/2006/relationships/image" Target="../media/image53.jpeg"/><Relationship Id="rId16" Type="http://schemas.openxmlformats.org/officeDocument/2006/relationships/slideLayout" Target="../slideLayouts/slideLayout4.xml"/><Relationship Id="rId15" Type="http://schemas.openxmlformats.org/officeDocument/2006/relationships/image" Target="../media/image66.jpeg"/><Relationship Id="rId14" Type="http://schemas.openxmlformats.org/officeDocument/2006/relationships/image" Target="../media/image65.jpeg"/><Relationship Id="rId13" Type="http://schemas.openxmlformats.org/officeDocument/2006/relationships/image" Target="../media/image64.jpeg"/><Relationship Id="rId12" Type="http://schemas.openxmlformats.org/officeDocument/2006/relationships/image" Target="../media/image63.jpeg"/><Relationship Id="rId11" Type="http://schemas.openxmlformats.org/officeDocument/2006/relationships/image" Target="../media/image62.jpeg"/><Relationship Id="rId10" Type="http://schemas.openxmlformats.org/officeDocument/2006/relationships/image" Target="../media/image61.jpeg"/><Relationship Id="rId1" Type="http://schemas.openxmlformats.org/officeDocument/2006/relationships/image" Target="../media/image5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6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5.xml"/><Relationship Id="rId4" Type="http://schemas.openxmlformats.org/officeDocument/2006/relationships/hyperlink" Target="http://baike.baidu.com/view/8079.htm" TargetMode="Externa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5.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5.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73.png"/><Relationship Id="rId1"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74.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5.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77.png"/></Relationships>
</file>

<file path=ppt/slides/_rels/slide3.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3" Type="http://schemas.openxmlformats.org/officeDocument/2006/relationships/slideLayout" Target="../slideLayouts/slideLayout2.xml"/><Relationship Id="rId12" Type="http://schemas.openxmlformats.org/officeDocument/2006/relationships/image" Target="../media/image15.jpeg"/><Relationship Id="rId11" Type="http://schemas.openxmlformats.org/officeDocument/2006/relationships/image" Target="../media/image14.jpeg"/><Relationship Id="rId10" Type="http://schemas.openxmlformats.org/officeDocument/2006/relationships/image" Target="../media/image13.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jpeg"/><Relationship Id="rId1" Type="http://schemas.openxmlformats.org/officeDocument/2006/relationships/image" Target="../media/image8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jpeg"/><Relationship Id="rId1" Type="http://schemas.openxmlformats.org/officeDocument/2006/relationships/image" Target="../media/image83.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png"/><Relationship Id="rId1" Type="http://schemas.openxmlformats.org/officeDocument/2006/relationships/image" Target="../media/image87.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5.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2.jpe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8.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3.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9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6.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image" Target="../media/image97.png"/></Relationships>
</file>

<file path=ppt/slides/_rels/slide5.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1" Type="http://schemas.openxmlformats.org/officeDocument/2006/relationships/notesSlide" Target="../notesSlides/notesSlide4.xml"/><Relationship Id="rId20" Type="http://schemas.openxmlformats.org/officeDocument/2006/relationships/slideLayout" Target="../slideLayouts/slideLayout5.xml"/><Relationship Id="rId2" Type="http://schemas.openxmlformats.org/officeDocument/2006/relationships/image" Target="../media/image21.png"/><Relationship Id="rId19" Type="http://schemas.openxmlformats.org/officeDocument/2006/relationships/image" Target="../media/image38.png"/><Relationship Id="rId18" Type="http://schemas.openxmlformats.org/officeDocument/2006/relationships/image" Target="../media/image37.png"/><Relationship Id="rId17" Type="http://schemas.openxmlformats.org/officeDocument/2006/relationships/image" Target="../media/image36.png"/><Relationship Id="rId16" Type="http://schemas.openxmlformats.org/officeDocument/2006/relationships/image" Target="../media/image35.png"/><Relationship Id="rId15" Type="http://schemas.openxmlformats.org/officeDocument/2006/relationships/image" Target="../media/image34.png"/><Relationship Id="rId14" Type="http://schemas.openxmlformats.org/officeDocument/2006/relationships/image" Target="../media/image33.png"/><Relationship Id="rId13" Type="http://schemas.openxmlformats.org/officeDocument/2006/relationships/image" Target="../media/image32.png"/><Relationship Id="rId12" Type="http://schemas.openxmlformats.org/officeDocument/2006/relationships/image" Target="../media/image31.emf"/><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20.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8.xml"/><Relationship Id="rId2" Type="http://schemas.openxmlformats.org/officeDocument/2006/relationships/image" Target="../media/image101.jpeg"/><Relationship Id="rId1" Type="http://schemas.openxmlformats.org/officeDocument/2006/relationships/image" Target="../media/image100.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2.jpe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8.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8.xml"/><Relationship Id="rId2" Type="http://schemas.openxmlformats.org/officeDocument/2006/relationships/image" Target="../media/image103.jpeg"/><Relationship Id="rId1" Type="http://schemas.openxmlformats.org/officeDocument/2006/relationships/image" Target="../media/image101.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104.jpe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8.xml"/><Relationship Id="rId2" Type="http://schemas.openxmlformats.org/officeDocument/2006/relationships/image" Target="../media/image106.jpeg"/><Relationship Id="rId1" Type="http://schemas.openxmlformats.org/officeDocument/2006/relationships/image" Target="../media/image105.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107.jpe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108.jpeg"/><Relationship Id="rId1" Type="http://schemas.openxmlformats.org/officeDocument/2006/relationships/image" Target="../media/image107.jpe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8.xml"/><Relationship Id="rId2" Type="http://schemas.openxmlformats.org/officeDocument/2006/relationships/image" Target="../media/image109.png"/><Relationship Id="rId1" Type="http://schemas.openxmlformats.org/officeDocument/2006/relationships/image" Target="../media/image101.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image" Target="../media/image10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emf"/></Relationships>
</file>

<file path=ppt/slides/_rels/slide60.xml.rels><?xml version="1.0" encoding="UTF-8" standalone="yes"?>
<Relationships xmlns="http://schemas.openxmlformats.org/package/2006/relationships"><Relationship Id="rId9" Type="http://schemas.openxmlformats.org/officeDocument/2006/relationships/image" Target="../media/image118.png"/><Relationship Id="rId8" Type="http://schemas.openxmlformats.org/officeDocument/2006/relationships/image" Target="../media/image117.png"/><Relationship Id="rId7" Type="http://schemas.openxmlformats.org/officeDocument/2006/relationships/image" Target="../media/image116.png"/><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1" Type="http://schemas.openxmlformats.org/officeDocument/2006/relationships/notesSlide" Target="../notesSlides/notesSlide31.xml"/><Relationship Id="rId10" Type="http://schemas.openxmlformats.org/officeDocument/2006/relationships/slideLayout" Target="../slideLayouts/slideLayout8.xml"/><Relationship Id="rId1"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image" Target="../media/image110.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8.xml"/><Relationship Id="rId2" Type="http://schemas.openxmlformats.org/officeDocument/2006/relationships/image" Target="../media/image119.png"/><Relationship Id="rId1" Type="http://schemas.openxmlformats.org/officeDocument/2006/relationships/image" Target="../media/image110.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8.xml"/><Relationship Id="rId2" Type="http://schemas.openxmlformats.org/officeDocument/2006/relationships/image" Target="../media/image110.png"/><Relationship Id="rId1"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image" Target="../media/image111.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8.xml"/><Relationship Id="rId2" Type="http://schemas.openxmlformats.org/officeDocument/2006/relationships/image" Target="../media/image121.jpeg"/><Relationship Id="rId1" Type="http://schemas.openxmlformats.org/officeDocument/2006/relationships/image" Target="../media/image111.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8.xml"/><Relationship Id="rId2" Type="http://schemas.openxmlformats.org/officeDocument/2006/relationships/image" Target="../media/image122.png"/><Relationship Id="rId1" Type="http://schemas.openxmlformats.org/officeDocument/2006/relationships/image" Target="../media/image111.png"/></Relationships>
</file>

<file path=ppt/slides/_rels/slide69.xml.rels><?xml version="1.0" encoding="UTF-8" standalone="yes"?>
<Relationships xmlns="http://schemas.openxmlformats.org/package/2006/relationships"><Relationship Id="rId9" Type="http://schemas.openxmlformats.org/officeDocument/2006/relationships/image" Target="../media/image118.png"/><Relationship Id="rId8" Type="http://schemas.openxmlformats.org/officeDocument/2006/relationships/image" Target="../media/image117.png"/><Relationship Id="rId7" Type="http://schemas.openxmlformats.org/officeDocument/2006/relationships/image" Target="../media/image116.png"/><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1" Type="http://schemas.openxmlformats.org/officeDocument/2006/relationships/notesSlide" Target="../notesSlides/notesSlide40.xml"/><Relationship Id="rId10" Type="http://schemas.openxmlformats.org/officeDocument/2006/relationships/slideLayout" Target="../slideLayouts/slideLayout8.xml"/><Relationship Id="rId1" Type="http://schemas.openxmlformats.org/officeDocument/2006/relationships/image" Target="../media/image1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emf"/></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8.xml"/><Relationship Id="rId2" Type="http://schemas.openxmlformats.org/officeDocument/2006/relationships/image" Target="../media/image113.png"/><Relationship Id="rId1" Type="http://schemas.openxmlformats.org/officeDocument/2006/relationships/image" Target="../media/image112.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8.xml"/><Relationship Id="rId2" Type="http://schemas.openxmlformats.org/officeDocument/2006/relationships/image" Target="../media/image117.png"/><Relationship Id="rId1"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image" Target="../media/image123.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9" Type="http://schemas.openxmlformats.org/officeDocument/2006/relationships/image" Target="../media/image132.jpeg"/><Relationship Id="rId8" Type="http://schemas.openxmlformats.org/officeDocument/2006/relationships/image" Target="../media/image131.jpeg"/><Relationship Id="rId7" Type="http://schemas.openxmlformats.org/officeDocument/2006/relationships/image" Target="../media/image130.jpeg"/><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jpeg"/><Relationship Id="rId3" Type="http://schemas.openxmlformats.org/officeDocument/2006/relationships/image" Target="../media/image126.jpeg"/><Relationship Id="rId2" Type="http://schemas.openxmlformats.org/officeDocument/2006/relationships/image" Target="../media/image125.jpeg"/><Relationship Id="rId14" Type="http://schemas.openxmlformats.org/officeDocument/2006/relationships/notesSlide" Target="../notesSlides/notesSlide44.xml"/><Relationship Id="rId13" Type="http://schemas.openxmlformats.org/officeDocument/2006/relationships/slideLayout" Target="../slideLayouts/slideLayout8.xml"/><Relationship Id="rId12" Type="http://schemas.openxmlformats.org/officeDocument/2006/relationships/image" Target="../media/image135.png"/><Relationship Id="rId11" Type="http://schemas.openxmlformats.org/officeDocument/2006/relationships/image" Target="../media/image134.jpeg"/><Relationship Id="rId10" Type="http://schemas.openxmlformats.org/officeDocument/2006/relationships/image" Target="../media/image133.jpeg"/><Relationship Id="rId1" Type="http://schemas.openxmlformats.org/officeDocument/2006/relationships/image" Target="../media/image12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image" Target="../media/image136.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image" Target="../media/image13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image" Target="../media/image138.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40.png"/><Relationship Id="rId1" Type="http://schemas.openxmlformats.org/officeDocument/2006/relationships/image" Target="../media/image139.png"/></Relationships>
</file>

<file path=ppt/slides/_rels/slide79.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8.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chart" Target="../charts/chart1.xm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8.xml"/><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hyperlink" Target="http://photo.blog.sina.com.cn/showpic.html" TargetMode="External"/></Relationships>
</file>

<file path=ppt/slides/_rels/slide8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image" Target="../media/image149.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image" Target="../media/image15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1.jpe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3.png"/><Relationship Id="rId1" Type="http://schemas.openxmlformats.org/officeDocument/2006/relationships/image" Target="../media/image152.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image" Target="../media/image154.jpeg"/></Relationships>
</file>

<file path=ppt/slides/_rels/slide87.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8.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image" Target="../media/image155.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8.xml"/><Relationship Id="rId2" Type="http://schemas.openxmlformats.org/officeDocument/2006/relationships/image" Target="../media/image157.jpeg"/><Relationship Id="rId1" Type="http://schemas.openxmlformats.org/officeDocument/2006/relationships/image" Target="../media/image156.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5.jpeg"/><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41.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image" Target="../media/image158.jpe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8.xml"/><Relationship Id="rId3" Type="http://schemas.openxmlformats.org/officeDocument/2006/relationships/image" Target="../media/image161.png"/><Relationship Id="rId2" Type="http://schemas.openxmlformats.org/officeDocument/2006/relationships/image" Target="../media/image160.jpeg"/><Relationship Id="rId1" Type="http://schemas.openxmlformats.org/officeDocument/2006/relationships/image" Target="../media/image159.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3.jpeg"/><Relationship Id="rId1" Type="http://schemas.openxmlformats.org/officeDocument/2006/relationships/image" Target="../media/image162.jpe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image" Target="../media/image164.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8.png"/><Relationship Id="rId1" Type="http://schemas.openxmlformats.org/officeDocument/2006/relationships/image" Target="../media/image167.jpe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70.jpeg"/><Relationship Id="rId1" Type="http://schemas.openxmlformats.org/officeDocument/2006/relationships/image" Target="../media/image169.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76.jpeg"/><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99" name="Object 1123"/>
          <p:cNvGraphicFramePr>
            <a:graphicFrameLocks noChangeAspect="1"/>
          </p:cNvGraphicFramePr>
          <p:nvPr>
            <p:custDataLst>
              <p:tags r:id="rId1"/>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5" name="think-cell Slide" r:id="rId2" imgW="12700" imgH="12700" progId="">
                  <p:embed/>
                </p:oleObj>
              </mc:Choice>
              <mc:Fallback>
                <p:oleObj name="think-cell Slide" r:id="rId2" imgW="12700" imgH="12700" progId="">
                  <p:embed/>
                  <p:pic>
                    <p:nvPicPr>
                      <p:cNvPr id="0" name="图片 1024"/>
                      <p:cNvPicPr>
                        <a:picLocks noChangeAspect="1"/>
                      </p:cNvPicPr>
                      <p:nvPr/>
                    </p:nvPicPr>
                    <p:blipFill>
                      <a:blip r:embed="rId3"/>
                      <a:stretch>
                        <a:fillRect/>
                      </a:stretch>
                    </p:blipFill>
                    <p:spPr>
                      <a:xfrm>
                        <a:off x="0" y="0"/>
                        <a:ext cx="158750" cy="158750"/>
                      </a:xfrm>
                      <a:prstGeom prst="rect">
                        <a:avLst/>
                      </a:prstGeom>
                      <a:noFill/>
                      <a:ln w="9525">
                        <a:noFill/>
                      </a:ln>
                    </p:spPr>
                  </p:pic>
                </p:oleObj>
              </mc:Fallback>
            </mc:AlternateContent>
          </a:graphicData>
        </a:graphic>
      </p:graphicFrame>
      <p:sp>
        <p:nvSpPr>
          <p:cNvPr id="10" name="矩形 9"/>
          <p:cNvSpPr/>
          <p:nvPr/>
        </p:nvSpPr>
        <p:spPr>
          <a:xfrm>
            <a:off x="830760" y="2238202"/>
            <a:ext cx="7488831" cy="1344151"/>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25000"/>
              </a:lnSpc>
              <a:defRPr/>
            </a:pPr>
            <a:r>
              <a:rPr lang="zh-CN" altLang="en-US" sz="3600" b="1" kern="0" dirty="0">
                <a:ln w="11430"/>
                <a:solidFill>
                  <a:srgbClr val="C00000"/>
                </a:solidFill>
                <a:latin typeface="微软雅黑" panose="020B0503020204020204" pitchFamily="34" charset="-122"/>
                <a:ea typeface="微软雅黑" panose="020B0503020204020204" pitchFamily="34" charset="-122"/>
                <a:cs typeface="+mn-cs"/>
              </a:rPr>
              <a:t>大数据</a:t>
            </a:r>
            <a:r>
              <a:rPr lang="en-US" altLang="zh-CN" sz="3600" b="1" kern="0" dirty="0">
                <a:ln w="11430"/>
                <a:solidFill>
                  <a:srgbClr val="C00000"/>
                </a:solidFill>
                <a:latin typeface="微软雅黑" panose="020B0503020204020204" pitchFamily="34" charset="-122"/>
                <a:ea typeface="微软雅黑" panose="020B0503020204020204" pitchFamily="34" charset="-122"/>
                <a:cs typeface="+mn-cs"/>
              </a:rPr>
              <a:t>Overview</a:t>
            </a:r>
            <a:endParaRPr lang="en-US" altLang="zh-CN" sz="3600" b="1" kern="0" dirty="0">
              <a:ln w="11430"/>
              <a:solidFill>
                <a:srgbClr val="C00000"/>
              </a:solidFill>
              <a:latin typeface="微软雅黑" panose="020B0503020204020204" pitchFamily="34" charset="-122"/>
              <a:ea typeface="微软雅黑" panose="020B0503020204020204" pitchFamily="34" charset="-122"/>
              <a:cs typeface="+mn-cs"/>
            </a:endParaRPr>
          </a:p>
          <a:p>
            <a:pPr algn="ctr">
              <a:lnSpc>
                <a:spcPct val="125000"/>
              </a:lnSpc>
              <a:defRPr/>
            </a:pPr>
            <a:r>
              <a:rPr lang="zh-CN" altLang="en-US" sz="2800" b="1" kern="0" dirty="0">
                <a:ln w="11430"/>
                <a:solidFill>
                  <a:srgbClr val="C00000"/>
                </a:solidFill>
                <a:latin typeface="微软雅黑" panose="020B0503020204020204" pitchFamily="34" charset="-122"/>
                <a:ea typeface="微软雅黑" panose="020B0503020204020204" pitchFamily="34" charset="-122"/>
                <a:cs typeface="+mn-cs"/>
              </a:rPr>
              <a:t>技术与应用</a:t>
            </a:r>
            <a:endParaRPr lang="en-US" altLang="zh-CN" sz="2800" b="1" kern="0" dirty="0">
              <a:ln w="11430"/>
              <a:solidFill>
                <a:srgbClr val="C00000"/>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18"/>
          <p:cNvGrpSpPr/>
          <p:nvPr/>
        </p:nvGrpSpPr>
        <p:grpSpPr>
          <a:xfrm>
            <a:off x="323528" y="939980"/>
            <a:ext cx="6627224" cy="5080873"/>
            <a:chOff x="1158244" y="1066796"/>
            <a:chExt cx="6627224" cy="5080873"/>
          </a:xfrm>
          <a:solidFill>
            <a:srgbClr val="CCECFF"/>
          </a:solidFill>
        </p:grpSpPr>
        <p:sp>
          <p:nvSpPr>
            <p:cNvPr id="10" name="矩形 9"/>
            <p:cNvSpPr/>
            <p:nvPr/>
          </p:nvSpPr>
          <p:spPr bwMode="auto">
            <a:xfrm>
              <a:off x="1158244" y="1066796"/>
              <a:ext cx="6627224" cy="5080873"/>
            </a:xfrm>
            <a:prstGeom prst="rect">
              <a:avLst/>
            </a:prstGeom>
            <a:grpFill/>
            <a:ln w="9525" cap="flat" cmpd="sng" algn="ctr">
              <a:noFill/>
              <a:prstDash val="solid"/>
              <a:round/>
              <a:headEnd type="none" w="med" len="med"/>
              <a:tailEnd type="none" w="med" len="med"/>
            </a:ln>
            <a:effectLst/>
          </p:spPr>
          <p:txBody>
            <a:bodyPr anchor="ctr"/>
            <a:lstStyle/>
            <a:p>
              <a:pPr algn="ctr" eaLnBrk="0" hangingPunct="0">
                <a:defRPr/>
              </a:pPr>
              <a:endParaRPr lang="zh-TW" altLang="en-US" sz="2000" dirty="0">
                <a:solidFill>
                  <a:schemeClr val="bg1"/>
                </a:solidFill>
                <a:latin typeface="Microsoft JhengHei" panose="020B0604030504040204" pitchFamily="34" charset="-120"/>
                <a:ea typeface="Microsoft JhengHei" panose="020B0604030504040204" pitchFamily="34" charset="-120"/>
                <a:cs typeface="+mn-cs"/>
              </a:endParaRPr>
            </a:p>
          </p:txBody>
        </p:sp>
        <p:sp>
          <p:nvSpPr>
            <p:cNvPr id="11" name="文字方塊 10"/>
            <p:cNvSpPr txBox="1"/>
            <p:nvPr/>
          </p:nvSpPr>
          <p:spPr>
            <a:xfrm>
              <a:off x="1799455" y="4313640"/>
              <a:ext cx="4454441" cy="1631216"/>
            </a:xfrm>
            <a:prstGeom prst="rect">
              <a:avLst/>
            </a:prstGeom>
            <a:grpFill/>
          </p:spPr>
          <p:txBody>
            <a:bodyPr>
              <a:spAutoFit/>
            </a:bodyPr>
            <a:lstStyle/>
            <a:p>
              <a:pPr algn="ctr">
                <a:defRPr/>
              </a:pPr>
              <a:r>
                <a:rPr lang="en-US" altLang="zh-TW" sz="2000" dirty="0">
                  <a:latin typeface="Microsoft JhengHei" panose="020B0604030504040204" pitchFamily="34" charset="-120"/>
                  <a:ea typeface="Microsoft JhengHei" panose="020B0604030504040204" pitchFamily="34" charset="-120"/>
                  <a:cs typeface="+mn-cs"/>
                </a:rPr>
                <a:t>85%</a:t>
              </a:r>
              <a:endParaRPr lang="en-US" altLang="zh-TW" sz="2000" dirty="0">
                <a:latin typeface="Microsoft JhengHei" panose="020B0604030504040204" pitchFamily="34" charset="-120"/>
                <a:ea typeface="Microsoft JhengHei" panose="020B0604030504040204" pitchFamily="34" charset="-120"/>
                <a:cs typeface="+mn-cs"/>
              </a:endParaRPr>
            </a:p>
            <a:p>
              <a:pPr algn="ctr">
                <a:defRPr/>
              </a:pPr>
              <a:r>
                <a:rPr lang="zh-TW" altLang="en-US" sz="2000" dirty="0">
                  <a:latin typeface="Microsoft JhengHei" panose="020B0604030504040204" pitchFamily="34" charset="-120"/>
                  <a:ea typeface="Microsoft JhengHei" panose="020B0604030504040204" pitchFamily="34" charset="-120"/>
                  <a:cs typeface="+mn-cs"/>
                </a:rPr>
                <a:t>半</a:t>
              </a:r>
              <a:r>
                <a:rPr lang="en-US" altLang="zh-TW" sz="2000" dirty="0">
                  <a:latin typeface="Microsoft JhengHei" panose="020B0604030504040204" pitchFamily="34" charset="-120"/>
                  <a:ea typeface="Microsoft JhengHei" panose="020B0604030504040204" pitchFamily="34" charset="-120"/>
                  <a:cs typeface="+mn-cs"/>
                </a:rPr>
                <a:t>/</a:t>
              </a:r>
              <a:r>
                <a:rPr lang="zh-TW" altLang="en-US" sz="2000" dirty="0">
                  <a:latin typeface="Microsoft JhengHei" panose="020B0604030504040204" pitchFamily="34" charset="-120"/>
                  <a:ea typeface="Microsoft JhengHei" panose="020B0604030504040204" pitchFamily="34" charset="-120"/>
                  <a:cs typeface="+mn-cs"/>
                </a:rPr>
                <a:t>非结构化的</a:t>
              </a:r>
              <a:endParaRPr lang="en-US" altLang="zh-TW" sz="2000" dirty="0">
                <a:latin typeface="Microsoft JhengHei" panose="020B0604030504040204" pitchFamily="34" charset="-120"/>
                <a:ea typeface="Microsoft JhengHei" panose="020B0604030504040204" pitchFamily="34" charset="-120"/>
                <a:cs typeface="+mn-cs"/>
              </a:endParaRPr>
            </a:p>
            <a:p>
              <a:pPr algn="ctr">
                <a:defRPr/>
              </a:pPr>
              <a:r>
                <a:rPr lang="en-US" altLang="zh-TW" sz="2000" dirty="0">
                  <a:latin typeface="Microsoft JhengHei" panose="020B0604030504040204" pitchFamily="34" charset="-120"/>
                  <a:ea typeface="Microsoft JhengHei" panose="020B0604030504040204" pitchFamily="34" charset="-120"/>
                  <a:cs typeface="+mn-cs"/>
                </a:rPr>
                <a:t>Log / Web page / Email / PDF / Image / </a:t>
              </a:r>
              <a:r>
                <a:rPr lang="en-US" altLang="zh-TW" sz="2000" dirty="0" err="1">
                  <a:latin typeface="Microsoft JhengHei" panose="020B0604030504040204" pitchFamily="34" charset="-120"/>
                  <a:ea typeface="Microsoft JhengHei" panose="020B0604030504040204" pitchFamily="34" charset="-120"/>
                  <a:cs typeface="+mn-cs"/>
                </a:rPr>
                <a:t>Vedio</a:t>
              </a:r>
              <a:r>
                <a:rPr lang="en-US" altLang="zh-TW" sz="2000" dirty="0">
                  <a:latin typeface="Microsoft JhengHei" panose="020B0604030504040204" pitchFamily="34" charset="-120"/>
                  <a:ea typeface="Microsoft JhengHei" panose="020B0604030504040204" pitchFamily="34" charset="-120"/>
                  <a:cs typeface="+mn-cs"/>
                </a:rPr>
                <a:t> / Full-text / MS-Office file</a:t>
              </a:r>
              <a:r>
                <a:rPr lang="zh-TW" altLang="en-US" sz="2000" dirty="0">
                  <a:latin typeface="Microsoft JhengHei" panose="020B0604030504040204" pitchFamily="34" charset="-120"/>
                  <a:ea typeface="Microsoft JhengHei" panose="020B0604030504040204" pitchFamily="34" charset="-120"/>
                  <a:cs typeface="+mn-cs"/>
                </a:rPr>
                <a:t> </a:t>
              </a:r>
              <a:endParaRPr lang="en-US" altLang="zh-TW" sz="2000" dirty="0">
                <a:latin typeface="Microsoft JhengHei" panose="020B0604030504040204" pitchFamily="34" charset="-120"/>
                <a:ea typeface="Microsoft JhengHei" panose="020B0604030504040204" pitchFamily="34" charset="-120"/>
                <a:cs typeface="+mn-cs"/>
              </a:endParaRPr>
            </a:p>
          </p:txBody>
        </p:sp>
      </p:grpSp>
      <p:sp>
        <p:nvSpPr>
          <p:cNvPr id="115714" name="投影片編號版面配置區 1"/>
          <p:cNvSpPr>
            <a:spLocks noGrp="1"/>
          </p:cNvSpPr>
          <p:nvPr>
            <p:ph type="sldNum" sz="quarter" idx="4294967295"/>
          </p:nvPr>
        </p:nvSpPr>
        <p:spPr bwMode="auto">
          <a:xfrm>
            <a:off x="457200" y="6356350"/>
            <a:ext cx="2133600" cy="365125"/>
          </a:xfrm>
          <a:prstGeom prst="rect">
            <a:avLst/>
          </a:prstGeom>
          <a:noFill/>
          <a:ln>
            <a:miter lim="800000"/>
          </a:ln>
        </p:spPr>
        <p:txBody>
          <a:bodyPr/>
          <a:lstStyle/>
          <a:p>
            <a:fld id="{105BEEDA-B78B-4CDD-966B-148A45B0D461}" type="slidenum">
              <a:rPr lang="zh-TW" altLang="en-US"/>
            </a:fld>
            <a:endParaRPr lang="en-US" altLang="zh-TW">
              <a:ea typeface="PMingLiU" panose="02020500000000000000" charset="-120"/>
              <a:cs typeface="PMingLiU" panose="02020500000000000000" charset="-120"/>
            </a:endParaRPr>
          </a:p>
        </p:txBody>
      </p:sp>
      <p:sp>
        <p:nvSpPr>
          <p:cNvPr id="3" name="Text Box 2"/>
          <p:cNvSpPr txBox="1">
            <a:spLocks noChangeArrowheads="1"/>
          </p:cNvSpPr>
          <p:nvPr/>
        </p:nvSpPr>
        <p:spPr bwMode="auto">
          <a:xfrm>
            <a:off x="1042988" y="0"/>
            <a:ext cx="7705725" cy="781050"/>
          </a:xfrm>
          <a:prstGeom prst="rect">
            <a:avLst/>
          </a:prstGeom>
          <a:noFill/>
          <a:ln>
            <a:noFill/>
          </a:ln>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9pPr>
          </a:lstStyle>
          <a:p>
            <a:pPr eaLnBrk="0" hangingPunct="0">
              <a:defRPr/>
            </a:pPr>
            <a:r>
              <a:rPr lang="zh-CN" altLang="en-US" b="1" kern="0" dirty="0" smtClean="0">
                <a:solidFill>
                  <a:schemeClr val="tx1">
                    <a:lumMod val="65000"/>
                    <a:lumOff val="35000"/>
                  </a:schemeClr>
                </a:solidFill>
                <a:latin typeface="黑体" panose="02010609060101010101" charset="-122"/>
                <a:ea typeface="黑体" panose="02010609060101010101" charset="-122"/>
                <a:cs typeface="+mj-cs"/>
              </a:rPr>
              <a:t>需要</a:t>
            </a:r>
            <a:r>
              <a:rPr lang="zh-TW" altLang="en-US" b="1" kern="0" dirty="0" smtClean="0">
                <a:solidFill>
                  <a:schemeClr val="tx1">
                    <a:lumMod val="65000"/>
                    <a:lumOff val="35000"/>
                  </a:schemeClr>
                </a:solidFill>
                <a:latin typeface="黑体" panose="02010609060101010101" charset="-122"/>
                <a:ea typeface="黑体" panose="02010609060101010101" charset="-122"/>
                <a:cs typeface="+mj-cs"/>
              </a:rPr>
              <a:t>不同的数据管理策略</a:t>
            </a:r>
            <a:endParaRPr lang="zh-CN" altLang="zh-TW" b="1" kern="0" dirty="0">
              <a:solidFill>
                <a:schemeClr val="tx1">
                  <a:lumMod val="65000"/>
                  <a:lumOff val="35000"/>
                </a:schemeClr>
              </a:solidFill>
              <a:latin typeface="黑体" panose="02010609060101010101" charset="-122"/>
              <a:ea typeface="黑体" panose="02010609060101010101" charset="-122"/>
              <a:cs typeface="+mj-cs"/>
            </a:endParaRPr>
          </a:p>
        </p:txBody>
      </p:sp>
      <p:grpSp>
        <p:nvGrpSpPr>
          <p:cNvPr id="115716" name="群組 8"/>
          <p:cNvGrpSpPr/>
          <p:nvPr/>
        </p:nvGrpSpPr>
        <p:grpSpPr bwMode="auto">
          <a:xfrm>
            <a:off x="323850" y="927100"/>
            <a:ext cx="3832225" cy="3087688"/>
            <a:chOff x="674914" y="1158238"/>
            <a:chExt cx="3831773" cy="3087192"/>
          </a:xfrm>
        </p:grpSpPr>
        <p:sp>
          <p:nvSpPr>
            <p:cNvPr id="115723" name="矩形 5"/>
            <p:cNvSpPr>
              <a:spLocks noChangeArrowheads="1"/>
            </p:cNvSpPr>
            <p:nvPr/>
          </p:nvSpPr>
          <p:spPr bwMode="auto">
            <a:xfrm>
              <a:off x="674914" y="1158238"/>
              <a:ext cx="3831773" cy="3087192"/>
            </a:xfrm>
            <a:prstGeom prst="rect">
              <a:avLst/>
            </a:prstGeom>
            <a:gradFill rotWithShape="1">
              <a:gsLst>
                <a:gs pos="0">
                  <a:srgbClr val="FF8080"/>
                </a:gs>
                <a:gs pos="50000">
                  <a:srgbClr val="FFB3B3"/>
                </a:gs>
                <a:gs pos="100000">
                  <a:srgbClr val="FFDADA"/>
                </a:gs>
              </a:gsLst>
              <a:lin ang="2700000" scaled="1"/>
            </a:gradFill>
            <a:ln w="9525" algn="ctr">
              <a:noFill/>
              <a:round/>
            </a:ln>
          </p:spPr>
          <p:txBody>
            <a:bodyPr anchor="ctr"/>
            <a:lstStyle/>
            <a:p>
              <a:pPr algn="ctr" eaLnBrk="0" hangingPunct="0"/>
              <a:endParaRPr lang="zh-TW" altLang="en-US" sz="2400">
                <a:ea typeface="MS PGothic" panose="020B0600070205080204" pitchFamily="34" charset="-128"/>
              </a:endParaRPr>
            </a:p>
          </p:txBody>
        </p:sp>
        <p:cxnSp>
          <p:nvCxnSpPr>
            <p:cNvPr id="115724" name="直線單箭頭接點 7"/>
            <p:cNvCxnSpPr>
              <a:cxnSpLocks noChangeShapeType="1"/>
            </p:cNvCxnSpPr>
            <p:nvPr/>
          </p:nvCxnSpPr>
          <p:spPr bwMode="auto">
            <a:xfrm>
              <a:off x="3303200" y="3174275"/>
              <a:ext cx="1203487" cy="1071155"/>
            </a:xfrm>
            <a:prstGeom prst="straightConnector1">
              <a:avLst/>
            </a:prstGeom>
            <a:noFill/>
            <a:ln w="28575" algn="ctr">
              <a:solidFill>
                <a:srgbClr val="FF0066">
                  <a:alpha val="87450"/>
                </a:srgbClr>
              </a:solidFill>
              <a:round/>
              <a:tailEnd type="arrow" w="med" len="med"/>
            </a:ln>
          </p:spPr>
        </p:cxnSp>
      </p:grpSp>
      <p:sp>
        <p:nvSpPr>
          <p:cNvPr id="14" name="文字方塊 13"/>
          <p:cNvSpPr txBox="1"/>
          <p:nvPr/>
        </p:nvSpPr>
        <p:spPr>
          <a:xfrm>
            <a:off x="4181475" y="908050"/>
            <a:ext cx="2768600" cy="3478213"/>
          </a:xfrm>
          <a:prstGeom prst="rect">
            <a:avLst/>
          </a:prstGeom>
          <a:noFill/>
        </p:spPr>
        <p:txBody>
          <a:bodyPr>
            <a:spAutoFit/>
          </a:bodyPr>
          <a:lstStyle/>
          <a:p>
            <a:pPr>
              <a:spcAft>
                <a:spcPts val="600"/>
              </a:spcAft>
              <a:defRPr/>
            </a:pPr>
            <a:r>
              <a:rPr lang="zh-TW" altLang="en-US" sz="2000" dirty="0">
                <a:solidFill>
                  <a:srgbClr val="FF0000"/>
                </a:solidFill>
                <a:latin typeface="Microsoft JhengHei" panose="020B0604030504040204" pitchFamily="34" charset="-120"/>
                <a:ea typeface="Microsoft JhengHei" panose="020B0604030504040204" pitchFamily="34" charset="-120"/>
                <a:cs typeface="+mn-cs"/>
              </a:rPr>
              <a:t>当我们想要扩充时，</a:t>
            </a:r>
            <a:endParaRPr lang="en-US" altLang="zh-TW" sz="2000" dirty="0">
              <a:solidFill>
                <a:srgbClr val="FF0000"/>
              </a:solidFill>
              <a:latin typeface="Microsoft JhengHei" panose="020B0604030504040204" pitchFamily="34" charset="-120"/>
              <a:ea typeface="Microsoft JhengHei" panose="020B0604030504040204" pitchFamily="34" charset="-120"/>
              <a:cs typeface="+mn-cs"/>
            </a:endParaRPr>
          </a:p>
          <a:p>
            <a:pPr>
              <a:spcAft>
                <a:spcPts val="600"/>
              </a:spcAft>
              <a:defRPr/>
            </a:pPr>
            <a:r>
              <a:rPr lang="zh-TW" altLang="en-US" sz="2000" dirty="0">
                <a:solidFill>
                  <a:srgbClr val="FF0000"/>
                </a:solidFill>
                <a:latin typeface="Microsoft JhengHei" panose="020B0604030504040204" pitchFamily="34" charset="-120"/>
                <a:ea typeface="Microsoft JhengHei" panose="020B0604030504040204" pitchFamily="34" charset="-120"/>
                <a:cs typeface="+mn-cs"/>
              </a:rPr>
              <a:t>才发觉：</a:t>
            </a:r>
            <a:endParaRPr lang="en-US" altLang="zh-TW" sz="2000" dirty="0">
              <a:solidFill>
                <a:srgbClr val="FF0000"/>
              </a:solidFill>
              <a:latin typeface="Microsoft JhengHei" panose="020B0604030504040204" pitchFamily="34" charset="-120"/>
              <a:ea typeface="Microsoft JhengHei" panose="020B0604030504040204" pitchFamily="34" charset="-120"/>
              <a:cs typeface="+mn-cs"/>
            </a:endParaRPr>
          </a:p>
          <a:p>
            <a:pPr marL="285750" indent="-285750">
              <a:spcAft>
                <a:spcPts val="600"/>
              </a:spcAft>
              <a:buFont typeface="Arial" panose="020B0604020202020204" pitchFamily="34" charset="0"/>
              <a:buChar char="•"/>
              <a:defRPr/>
            </a:pPr>
            <a:r>
              <a:rPr lang="zh-TW" altLang="en-US" sz="2000" dirty="0">
                <a:solidFill>
                  <a:srgbClr val="FF0000"/>
                </a:solidFill>
                <a:latin typeface="Microsoft JhengHei" panose="020B0604030504040204" pitchFamily="34" charset="-120"/>
                <a:ea typeface="Microsoft JhengHei" panose="020B0604030504040204" pitchFamily="34" charset="-120"/>
                <a:cs typeface="+mn-cs"/>
              </a:rPr>
              <a:t>架构只能 </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scale-up(</a:t>
            </a:r>
            <a:r>
              <a:rPr lang="zh-CN" altLang="en-US" sz="2000" dirty="0">
                <a:solidFill>
                  <a:srgbClr val="FF0000"/>
                </a:solidFill>
                <a:latin typeface="Microsoft JhengHei" panose="020B0604030504040204" pitchFamily="34" charset="-120"/>
                <a:ea typeface="Microsoft JhengHei" panose="020B0604030504040204" pitchFamily="34" charset="-120"/>
                <a:cs typeface="+mn-cs"/>
              </a:rPr>
              <a:t>纵向扩展</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a:t>
            </a:r>
            <a:r>
              <a:rPr lang="zh-TW" altLang="en-US" sz="2000" dirty="0">
                <a:solidFill>
                  <a:srgbClr val="FF0000"/>
                </a:solidFill>
                <a:latin typeface="Microsoft JhengHei" panose="020B0604030504040204" pitchFamily="34" charset="-120"/>
                <a:ea typeface="Microsoft JhengHei" panose="020B0604030504040204" pitchFamily="34" charset="-120"/>
                <a:cs typeface="+mn-cs"/>
              </a:rPr>
              <a:t>，</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scale-out(</a:t>
            </a:r>
            <a:r>
              <a:rPr lang="zh-CN" altLang="en-US" sz="2000" dirty="0">
                <a:solidFill>
                  <a:srgbClr val="FF0000"/>
                </a:solidFill>
                <a:latin typeface="Microsoft JhengHei" panose="020B0604030504040204" pitchFamily="34" charset="-120"/>
                <a:ea typeface="Microsoft JhengHei" panose="020B0604030504040204" pitchFamily="34" charset="-120"/>
                <a:cs typeface="+mn-cs"/>
              </a:rPr>
              <a:t>横向扩展</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 </a:t>
            </a:r>
            <a:r>
              <a:rPr lang="zh-TW" altLang="en-US" sz="2000" dirty="0">
                <a:solidFill>
                  <a:srgbClr val="FF0000"/>
                </a:solidFill>
                <a:latin typeface="Microsoft JhengHei" panose="020B0604030504040204" pitchFamily="34" charset="-120"/>
                <a:ea typeface="Microsoft JhengHei" panose="020B0604030504040204" pitchFamily="34" charset="-120"/>
                <a:cs typeface="+mn-cs"/>
              </a:rPr>
              <a:t>不易</a:t>
            </a:r>
            <a:endParaRPr lang="en-US" altLang="zh-TW" sz="2000" dirty="0">
              <a:solidFill>
                <a:srgbClr val="FF0000"/>
              </a:solidFill>
              <a:latin typeface="Microsoft JhengHei" panose="020B0604030504040204" pitchFamily="34" charset="-120"/>
              <a:ea typeface="Microsoft JhengHei" panose="020B0604030504040204" pitchFamily="34" charset="-120"/>
              <a:cs typeface="+mn-cs"/>
            </a:endParaRPr>
          </a:p>
          <a:p>
            <a:pPr marL="285750" indent="-285750">
              <a:spcAft>
                <a:spcPts val="600"/>
              </a:spcAft>
              <a:buFont typeface="Arial" panose="020B0604020202020204" pitchFamily="34" charset="0"/>
              <a:buChar char="•"/>
              <a:defRPr/>
            </a:pPr>
            <a:r>
              <a:rPr lang="zh-TW" altLang="en-US" sz="2000" dirty="0">
                <a:solidFill>
                  <a:srgbClr val="FF0000"/>
                </a:solidFill>
                <a:latin typeface="Microsoft JhengHei" panose="020B0604030504040204" pitchFamily="34" charset="-120"/>
                <a:ea typeface="Microsoft JhengHei" panose="020B0604030504040204" pitchFamily="34" charset="-120"/>
                <a:cs typeface="+mn-cs"/>
              </a:rPr>
              <a:t>处理时间过长，</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time-to-value </a:t>
            </a:r>
            <a:r>
              <a:rPr lang="zh-TW" altLang="en-US" sz="2000" dirty="0">
                <a:solidFill>
                  <a:srgbClr val="FF0000"/>
                </a:solidFill>
                <a:latin typeface="Microsoft JhengHei" panose="020B0604030504040204" pitchFamily="34" charset="-120"/>
                <a:ea typeface="Microsoft JhengHei" panose="020B0604030504040204" pitchFamily="34" charset="-120"/>
                <a:cs typeface="+mn-cs"/>
              </a:rPr>
              <a:t>受限</a:t>
            </a:r>
            <a:endParaRPr lang="en-US" altLang="zh-TW" sz="2000" dirty="0">
              <a:solidFill>
                <a:srgbClr val="FF0000"/>
              </a:solidFill>
              <a:latin typeface="Microsoft JhengHei" panose="020B0604030504040204" pitchFamily="34" charset="-120"/>
              <a:ea typeface="Microsoft JhengHei" panose="020B0604030504040204" pitchFamily="34" charset="-120"/>
              <a:cs typeface="+mn-cs"/>
            </a:endParaRPr>
          </a:p>
          <a:p>
            <a:pPr marL="285750" indent="-285750">
              <a:spcAft>
                <a:spcPts val="600"/>
              </a:spcAft>
              <a:buFont typeface="Arial" panose="020B0604020202020204" pitchFamily="34" charset="0"/>
              <a:buChar char="•"/>
              <a:defRPr/>
            </a:pPr>
            <a:r>
              <a:rPr lang="zh-TW" altLang="en-US" sz="2000" dirty="0">
                <a:solidFill>
                  <a:srgbClr val="FF0000"/>
                </a:solidFill>
                <a:latin typeface="Microsoft JhengHei" panose="020B0604030504040204" pitchFamily="34" charset="-120"/>
                <a:ea typeface="Microsoft JhengHei" panose="020B0604030504040204" pitchFamily="34" charset="-120"/>
                <a:cs typeface="+mn-cs"/>
              </a:rPr>
              <a:t>成本过高，</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cost-efficiency </a:t>
            </a:r>
            <a:r>
              <a:rPr lang="zh-TW" altLang="en-US" sz="2000" dirty="0">
                <a:solidFill>
                  <a:srgbClr val="FF0000"/>
                </a:solidFill>
                <a:latin typeface="Microsoft JhengHei" panose="020B0604030504040204" pitchFamily="34" charset="-120"/>
                <a:ea typeface="Microsoft JhengHei" panose="020B0604030504040204" pitchFamily="34" charset="-120"/>
                <a:cs typeface="+mn-cs"/>
              </a:rPr>
              <a:t>受限</a:t>
            </a:r>
            <a:endParaRPr lang="zh-TW" altLang="en-US" sz="2000" dirty="0">
              <a:solidFill>
                <a:srgbClr val="FF0000"/>
              </a:solidFill>
              <a:latin typeface="Microsoft JhengHei" panose="020B0604030504040204" pitchFamily="34" charset="-120"/>
              <a:ea typeface="Microsoft JhengHei" panose="020B0604030504040204" pitchFamily="34" charset="-120"/>
              <a:cs typeface="+mn-cs"/>
            </a:endParaRPr>
          </a:p>
        </p:txBody>
      </p:sp>
      <p:sp>
        <p:nvSpPr>
          <p:cNvPr id="115718" name="矩形 4"/>
          <p:cNvSpPr>
            <a:spLocks noChangeArrowheads="1"/>
          </p:cNvSpPr>
          <p:nvPr/>
        </p:nvSpPr>
        <p:spPr bwMode="auto">
          <a:xfrm>
            <a:off x="328613" y="931863"/>
            <a:ext cx="2622550" cy="2011362"/>
          </a:xfrm>
          <a:prstGeom prst="rect">
            <a:avLst/>
          </a:prstGeom>
          <a:gradFill rotWithShape="1">
            <a:gsLst>
              <a:gs pos="0">
                <a:srgbClr val="A00000"/>
              </a:gs>
              <a:gs pos="50000">
                <a:srgbClr val="E60000"/>
              </a:gs>
              <a:gs pos="100000">
                <a:srgbClr val="FF0000"/>
              </a:gs>
            </a:gsLst>
            <a:lin ang="2700000" scaled="1"/>
          </a:gradFill>
          <a:ln w="9525" algn="ctr">
            <a:noFill/>
            <a:round/>
          </a:ln>
        </p:spPr>
        <p:txBody>
          <a:bodyPr/>
          <a:lstStyle/>
          <a:p>
            <a:pPr algn="ctr" eaLnBrk="0" hangingPunct="0"/>
            <a:endParaRPr lang="en-US" altLang="zh-TW" sz="2000">
              <a:solidFill>
                <a:schemeClr val="bg1"/>
              </a:solidFill>
              <a:latin typeface="Microsoft JhengHei" panose="020B0604030504040204" pitchFamily="34" charset="-120"/>
              <a:ea typeface="Microsoft JhengHei" panose="020B0604030504040204" pitchFamily="34" charset="-120"/>
            </a:endParaRPr>
          </a:p>
          <a:p>
            <a:pPr algn="ctr" eaLnBrk="0" hangingPunct="0">
              <a:spcAft>
                <a:spcPts val="1200"/>
              </a:spcAft>
            </a:pPr>
            <a:r>
              <a:rPr lang="en-US" altLang="zh-TW" sz="2000">
                <a:solidFill>
                  <a:schemeClr val="bg1"/>
                </a:solidFill>
                <a:latin typeface="Microsoft JhengHei" panose="020B0604030504040204" pitchFamily="34" charset="-120"/>
                <a:ea typeface="Microsoft JhengHei" panose="020B0604030504040204" pitchFamily="34" charset="-120"/>
              </a:rPr>
              <a:t>15% </a:t>
            </a:r>
            <a:endParaRPr lang="en-US" altLang="zh-TW" sz="2000">
              <a:solidFill>
                <a:schemeClr val="bg1"/>
              </a:solidFill>
              <a:latin typeface="Microsoft JhengHei" panose="020B0604030504040204" pitchFamily="34" charset="-120"/>
              <a:ea typeface="Microsoft JhengHei" panose="020B0604030504040204" pitchFamily="34" charset="-120"/>
            </a:endParaRPr>
          </a:p>
          <a:p>
            <a:pPr algn="ctr" eaLnBrk="0" hangingPunct="0">
              <a:spcAft>
                <a:spcPts val="1200"/>
              </a:spcAft>
            </a:pPr>
            <a:r>
              <a:rPr lang="zh-TW" altLang="en-US" sz="2000">
                <a:solidFill>
                  <a:schemeClr val="bg1"/>
                </a:solidFill>
                <a:latin typeface="Microsoft JhengHei" panose="020B0604030504040204" pitchFamily="34" charset="-120"/>
                <a:ea typeface="Microsoft JhengHei" panose="020B0604030504040204" pitchFamily="34" charset="-120"/>
              </a:rPr>
              <a:t>结构化的 </a:t>
            </a:r>
            <a:r>
              <a:rPr lang="en-US" altLang="zh-TW" sz="2000">
                <a:solidFill>
                  <a:schemeClr val="bg1"/>
                </a:solidFill>
                <a:latin typeface="Microsoft JhengHei" panose="020B0604030504040204" pitchFamily="34" charset="-120"/>
                <a:ea typeface="Microsoft JhengHei" panose="020B0604030504040204" pitchFamily="34" charset="-120"/>
              </a:rPr>
              <a:t>DB/DW</a:t>
            </a:r>
            <a:endParaRPr lang="zh-TW" altLang="en-US" sz="2000">
              <a:solidFill>
                <a:schemeClr val="bg1"/>
              </a:solidFill>
              <a:latin typeface="Microsoft JhengHei" panose="020B0604030504040204" pitchFamily="34" charset="-120"/>
              <a:ea typeface="Microsoft JhengHei" panose="020B0604030504040204" pitchFamily="34" charset="-120"/>
            </a:endParaRPr>
          </a:p>
        </p:txBody>
      </p:sp>
      <p:sp>
        <p:nvSpPr>
          <p:cNvPr id="13" name="矩形 12"/>
          <p:cNvSpPr/>
          <p:nvPr/>
        </p:nvSpPr>
        <p:spPr bwMode="auto">
          <a:xfrm>
            <a:off x="328613" y="927100"/>
            <a:ext cx="6621462" cy="5081588"/>
          </a:xfrm>
          <a:prstGeom prst="rect">
            <a:avLst/>
          </a:prstGeom>
          <a:noFill/>
          <a:ln w="28575" cap="flat" cmpd="sng" algn="ctr">
            <a:solidFill>
              <a:schemeClr val="tx1"/>
            </a:solidFill>
            <a:prstDash val="solid"/>
            <a:round/>
            <a:headEnd type="none" w="med" len="med"/>
            <a:tailEnd type="none" w="med" len="med"/>
          </a:ln>
          <a:effectLst/>
        </p:spPr>
        <p:txBody>
          <a:bodyPr anchor="ctr"/>
          <a:lstStyle/>
          <a:p>
            <a:pPr algn="ctr" eaLnBrk="0" hangingPunct="0">
              <a:defRPr/>
            </a:pPr>
            <a:endParaRPr lang="en-US" altLang="zh-TW" sz="4800" dirty="0">
              <a:latin typeface="+mn-ea"/>
              <a:ea typeface="+mn-ea"/>
              <a:cs typeface="+mn-cs"/>
            </a:endParaRPr>
          </a:p>
        </p:txBody>
      </p:sp>
      <p:sp>
        <p:nvSpPr>
          <p:cNvPr id="17" name="文字方塊 16"/>
          <p:cNvSpPr txBox="1"/>
          <p:nvPr/>
        </p:nvSpPr>
        <p:spPr>
          <a:xfrm>
            <a:off x="1049338" y="2376488"/>
            <a:ext cx="1189037" cy="461962"/>
          </a:xfrm>
          <a:prstGeom prst="rect">
            <a:avLst/>
          </a:prstGeom>
          <a:solidFill>
            <a:srgbClr val="FFCCCC"/>
          </a:solidFill>
        </p:spPr>
        <p:txBody>
          <a:bodyPr>
            <a:spAutoFit/>
          </a:bodyPr>
          <a:lstStyle/>
          <a:p>
            <a:pPr algn="ctr">
              <a:defRPr/>
            </a:pPr>
            <a:r>
              <a:rPr lang="zh-TW" altLang="en-US" dirty="0">
                <a:latin typeface="+mn-ea"/>
                <a:ea typeface="+mn-ea"/>
                <a:cs typeface="+mn-cs"/>
              </a:rPr>
              <a:t>遗憾</a:t>
            </a:r>
            <a:endParaRPr lang="zh-TW" altLang="en-US" dirty="0">
              <a:latin typeface="+mn-ea"/>
              <a:ea typeface="+mn-ea"/>
              <a:cs typeface="+mn-cs"/>
            </a:endParaRPr>
          </a:p>
        </p:txBody>
      </p:sp>
      <p:sp>
        <p:nvSpPr>
          <p:cNvPr id="18" name="文字方塊 17"/>
          <p:cNvSpPr txBox="1"/>
          <p:nvPr/>
        </p:nvSpPr>
        <p:spPr>
          <a:xfrm>
            <a:off x="5594350" y="5064125"/>
            <a:ext cx="1189038" cy="461963"/>
          </a:xfrm>
          <a:prstGeom prst="rect">
            <a:avLst/>
          </a:prstGeom>
          <a:solidFill>
            <a:srgbClr val="FFCCCC"/>
          </a:solidFill>
        </p:spPr>
        <p:txBody>
          <a:bodyPr>
            <a:spAutoFit/>
          </a:bodyPr>
          <a:lstStyle/>
          <a:p>
            <a:pPr algn="ctr">
              <a:defRPr/>
            </a:pPr>
            <a:r>
              <a:rPr lang="zh-TW" altLang="en-US" dirty="0">
                <a:latin typeface="+mn-ea"/>
                <a:ea typeface="+mn-ea"/>
                <a:cs typeface="+mn-cs"/>
              </a:rPr>
              <a:t>残缺</a:t>
            </a:r>
            <a:endParaRPr lang="zh-TW" altLang="en-US" dirty="0">
              <a:latin typeface="+mn-ea"/>
              <a:ea typeface="+mn-ea"/>
              <a:cs typeface="+mn-cs"/>
            </a:endParaRPr>
          </a:p>
        </p:txBody>
      </p:sp>
      <p:pic>
        <p:nvPicPr>
          <p:cNvPr id="115722" name="Picture 2" descr="“scale-up scale-out”的图片搜索结果"/>
          <p:cNvPicPr>
            <a:picLocks noChangeAspect="1" noChangeArrowheads="1"/>
          </p:cNvPicPr>
          <p:nvPr/>
        </p:nvPicPr>
        <p:blipFill>
          <a:blip r:embed="rId1"/>
          <a:srcRect/>
          <a:stretch>
            <a:fillRect/>
          </a:stretch>
        </p:blipFill>
        <p:spPr bwMode="auto">
          <a:xfrm>
            <a:off x="7092950" y="1628775"/>
            <a:ext cx="1943100" cy="1125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7" name="Picture 2"/>
          <p:cNvPicPr>
            <a:picLocks noChangeAspect="1" noChangeArrowheads="1"/>
          </p:cNvPicPr>
          <p:nvPr/>
        </p:nvPicPr>
        <p:blipFill>
          <a:blip r:embed="rId1"/>
          <a:srcRect/>
          <a:stretch>
            <a:fillRect/>
          </a:stretch>
        </p:blipFill>
        <p:spPr bwMode="auto">
          <a:xfrm>
            <a:off x="323850" y="1268413"/>
            <a:ext cx="7764463" cy="4525962"/>
          </a:xfrm>
          <a:prstGeom prst="rect">
            <a:avLst/>
          </a:prstGeom>
          <a:noFill/>
          <a:ln w="9525">
            <a:noFill/>
            <a:miter lim="800000"/>
            <a:headEnd/>
            <a:tailEnd/>
          </a:ln>
        </p:spPr>
      </p:pic>
      <p:sp>
        <p:nvSpPr>
          <p:cNvPr id="3" name="矩形 2"/>
          <p:cNvSpPr/>
          <p:nvPr/>
        </p:nvSpPr>
        <p:spPr>
          <a:xfrm>
            <a:off x="1258888" y="260350"/>
            <a:ext cx="3673475" cy="461963"/>
          </a:xfrm>
          <a:prstGeom prst="rect">
            <a:avLst/>
          </a:prstGeom>
        </p:spPr>
        <p:txBody>
          <a:bodyPr>
            <a:spAutoFit/>
          </a:bodyPr>
          <a:lstStyle/>
          <a:p>
            <a:pPr>
              <a:defRPr/>
            </a:pPr>
            <a:r>
              <a:rPr lang="zh-CN" altLang="en-US" sz="2400" dirty="0">
                <a:latin typeface="+mj-ea"/>
                <a:ea typeface="+mj-ea"/>
                <a:cs typeface="+mn-cs"/>
              </a:rPr>
              <a:t>大数据硬件平台的选择</a:t>
            </a:r>
            <a:endParaRPr lang="zh-CN" altLang="en-US" sz="2400" dirty="0">
              <a:latin typeface="+mj-ea"/>
              <a:ea typeface="+mj-ea"/>
              <a:cs typeface="+mn-cs"/>
            </a:endParaRPr>
          </a:p>
        </p:txBody>
      </p:sp>
      <p:sp>
        <p:nvSpPr>
          <p:cNvPr id="260099" name="TextBox 3"/>
          <p:cNvSpPr txBox="1">
            <a:spLocks noChangeArrowheads="1"/>
          </p:cNvSpPr>
          <p:nvPr/>
        </p:nvSpPr>
        <p:spPr bwMode="auto">
          <a:xfrm>
            <a:off x="539750" y="5876925"/>
            <a:ext cx="5761038" cy="504825"/>
          </a:xfrm>
          <a:prstGeom prst="rect">
            <a:avLst/>
          </a:prstGeom>
          <a:noFill/>
          <a:ln w="9525">
            <a:noFill/>
            <a:miter lim="800000"/>
          </a:ln>
        </p:spPr>
        <p:txBody>
          <a:bodyPr/>
          <a:lstStyle/>
          <a:p>
            <a:r>
              <a:rPr lang="zh-CN" altLang="en-US"/>
              <a:t>交付时间、按需使用、维护成本</a:t>
            </a:r>
            <a:endParaRPr lang="zh-CN" altLang="en-US"/>
          </a:p>
        </p:txBody>
      </p:sp>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1" name="Picture 3"/>
          <p:cNvPicPr>
            <a:picLocks noChangeAspect="1" noChangeArrowheads="1"/>
          </p:cNvPicPr>
          <p:nvPr/>
        </p:nvPicPr>
        <p:blipFill>
          <a:blip r:embed="rId1"/>
          <a:srcRect/>
          <a:stretch>
            <a:fillRect/>
          </a:stretch>
        </p:blipFill>
        <p:spPr bwMode="auto">
          <a:xfrm>
            <a:off x="179388" y="1125538"/>
            <a:ext cx="8618537" cy="4391025"/>
          </a:xfrm>
          <a:prstGeom prst="rect">
            <a:avLst/>
          </a:prstGeom>
          <a:noFill/>
          <a:ln w="9525">
            <a:noFill/>
            <a:miter lim="800000"/>
            <a:headEnd/>
            <a:tailEnd/>
          </a:ln>
        </p:spPr>
      </p:pic>
      <p:sp>
        <p:nvSpPr>
          <p:cNvPr id="3" name="矩形 2"/>
          <p:cNvSpPr/>
          <p:nvPr/>
        </p:nvSpPr>
        <p:spPr>
          <a:xfrm>
            <a:off x="1116013" y="188913"/>
            <a:ext cx="3671887" cy="461962"/>
          </a:xfrm>
          <a:prstGeom prst="rect">
            <a:avLst/>
          </a:prstGeom>
        </p:spPr>
        <p:txBody>
          <a:bodyPr>
            <a:spAutoFit/>
          </a:bodyPr>
          <a:lstStyle/>
          <a:p>
            <a:pPr>
              <a:defRPr/>
            </a:pPr>
            <a:r>
              <a:rPr lang="zh-CN" altLang="en-US" sz="2400" dirty="0">
                <a:latin typeface="+mj-ea"/>
                <a:ea typeface="+mj-ea"/>
                <a:cs typeface="+mn-cs"/>
              </a:rPr>
              <a:t>大数据</a:t>
            </a:r>
            <a:r>
              <a:rPr lang="en-US" altLang="zh-CN" sz="2400" dirty="0">
                <a:latin typeface="+mj-ea"/>
                <a:ea typeface="+mj-ea"/>
                <a:cs typeface="+mn-cs"/>
              </a:rPr>
              <a:t>+</a:t>
            </a:r>
            <a:r>
              <a:rPr lang="zh-CN" altLang="en-US" sz="2400" dirty="0">
                <a:latin typeface="+mj-ea"/>
                <a:ea typeface="+mj-ea"/>
                <a:cs typeface="+mn-cs"/>
              </a:rPr>
              <a:t>公有云</a:t>
            </a:r>
            <a:endParaRPr lang="zh-CN" altLang="en-US" sz="2400" dirty="0">
              <a:latin typeface="+mj-ea"/>
              <a:ea typeface="+mj-ea"/>
              <a:cs typeface="+mn-cs"/>
            </a:endParaRPr>
          </a:p>
        </p:txBody>
      </p:sp>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31875" y="188913"/>
            <a:ext cx="8147050" cy="527050"/>
          </a:xfrm>
          <a:prstGeom prst="rect">
            <a:avLst/>
          </a:prstGeom>
        </p:spPr>
        <p:txBody>
          <a:bodyPr/>
          <a:lstStyle>
            <a:lvl1pPr algn="l" rtl="0" eaLnBrk="0" fontAlgn="base" hangingPunct="0">
              <a:spcBef>
                <a:spcPct val="0"/>
              </a:spcBef>
              <a:spcAft>
                <a:spcPct val="0"/>
              </a:spcAft>
              <a:defRPr sz="2400" b="1">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b="1">
                <a:solidFill>
                  <a:schemeClr val="tx2"/>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b="1">
                <a:solidFill>
                  <a:schemeClr val="tx2"/>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b="1">
                <a:solidFill>
                  <a:schemeClr val="tx2"/>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b="1">
                <a:solidFill>
                  <a:schemeClr val="tx2"/>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defRPr/>
            </a:pPr>
            <a:r>
              <a:rPr lang="zh-CN" altLang="en-US" b="0" kern="0" dirty="0" smtClean="0">
                <a:latin typeface="+mj-ea"/>
                <a:ea typeface="+mj-ea"/>
              </a:rPr>
              <a:t>互联网环境技术配置架构</a:t>
            </a:r>
            <a:endParaRPr lang="zh-CN" altLang="en-US" b="0" kern="0" dirty="0">
              <a:latin typeface="+mj-ea"/>
              <a:ea typeface="+mj-ea"/>
            </a:endParaRPr>
          </a:p>
        </p:txBody>
      </p:sp>
      <p:sp>
        <p:nvSpPr>
          <p:cNvPr id="3" name="Rectangle 2"/>
          <p:cNvSpPr>
            <a:spLocks noChangeArrowheads="1"/>
          </p:cNvSpPr>
          <p:nvPr/>
        </p:nvSpPr>
        <p:spPr bwMode="auto">
          <a:xfrm>
            <a:off x="206375" y="1082675"/>
            <a:ext cx="919163" cy="292100"/>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小型网站</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grpSp>
        <p:nvGrpSpPr>
          <p:cNvPr id="262147" name="组合 3"/>
          <p:cNvGrpSpPr/>
          <p:nvPr/>
        </p:nvGrpSpPr>
        <p:grpSpPr bwMode="auto">
          <a:xfrm>
            <a:off x="3135313" y="1277938"/>
            <a:ext cx="2835275" cy="1928812"/>
            <a:chOff x="0" y="4517706"/>
            <a:chExt cx="4804475" cy="2277144"/>
          </a:xfrm>
        </p:grpSpPr>
        <p:pic>
          <p:nvPicPr>
            <p:cNvPr id="262190" name="Picture 3"/>
            <p:cNvPicPr>
              <a:picLocks noChangeAspect="1" noChangeArrowheads="1"/>
            </p:cNvPicPr>
            <p:nvPr/>
          </p:nvPicPr>
          <p:blipFill>
            <a:blip r:embed="rId1"/>
            <a:srcRect/>
            <a:stretch>
              <a:fillRect/>
            </a:stretch>
          </p:blipFill>
          <p:spPr bwMode="auto">
            <a:xfrm>
              <a:off x="221349" y="4594904"/>
              <a:ext cx="4460740" cy="2168950"/>
            </a:xfrm>
            <a:prstGeom prst="rect">
              <a:avLst/>
            </a:prstGeom>
            <a:noFill/>
            <a:ln w="9525">
              <a:noFill/>
              <a:miter lim="800000"/>
              <a:headEnd/>
              <a:tailEnd/>
            </a:ln>
          </p:spPr>
        </p:pic>
        <p:sp>
          <p:nvSpPr>
            <p:cNvPr id="6" name="圆角矩形 5"/>
            <p:cNvSpPr/>
            <p:nvPr/>
          </p:nvSpPr>
          <p:spPr>
            <a:xfrm>
              <a:off x="0" y="4517706"/>
              <a:ext cx="4804475" cy="2277144"/>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7" name="Rectangle 2"/>
          <p:cNvSpPr>
            <a:spLocks noChangeArrowheads="1"/>
          </p:cNvSpPr>
          <p:nvPr/>
        </p:nvSpPr>
        <p:spPr bwMode="auto">
          <a:xfrm>
            <a:off x="3392488" y="1082675"/>
            <a:ext cx="920750" cy="293688"/>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中型网站</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pic>
        <p:nvPicPr>
          <p:cNvPr id="262149" name="Picture 15"/>
          <p:cNvPicPr>
            <a:picLocks noChangeArrowheads="1"/>
          </p:cNvPicPr>
          <p:nvPr/>
        </p:nvPicPr>
        <p:blipFill>
          <a:blip r:embed="rId2"/>
          <a:srcRect/>
          <a:stretch>
            <a:fillRect/>
          </a:stretch>
        </p:blipFill>
        <p:spPr bwMode="auto">
          <a:xfrm>
            <a:off x="7773988" y="1457325"/>
            <a:ext cx="1233487" cy="792163"/>
          </a:xfrm>
          <a:prstGeom prst="rect">
            <a:avLst/>
          </a:prstGeom>
          <a:noFill/>
          <a:ln w="9525">
            <a:noFill/>
            <a:miter lim="800000"/>
            <a:headEnd/>
            <a:tailEnd/>
          </a:ln>
        </p:spPr>
      </p:pic>
      <p:pic>
        <p:nvPicPr>
          <p:cNvPr id="262150" name="Picture 12"/>
          <p:cNvPicPr>
            <a:picLocks noChangeArrowheads="1"/>
          </p:cNvPicPr>
          <p:nvPr/>
        </p:nvPicPr>
        <p:blipFill>
          <a:blip r:embed="rId3"/>
          <a:srcRect t="2" b="7979"/>
          <a:stretch>
            <a:fillRect/>
          </a:stretch>
        </p:blipFill>
        <p:spPr bwMode="auto">
          <a:xfrm>
            <a:off x="7778750" y="2319338"/>
            <a:ext cx="1235075" cy="790575"/>
          </a:xfrm>
          <a:prstGeom prst="rect">
            <a:avLst/>
          </a:prstGeom>
          <a:noFill/>
          <a:ln w="9525">
            <a:noFill/>
            <a:miter lim="800000"/>
            <a:headEnd/>
            <a:tailEnd/>
          </a:ln>
        </p:spPr>
      </p:pic>
      <p:pic>
        <p:nvPicPr>
          <p:cNvPr id="262151" name="Picture 14"/>
          <p:cNvPicPr>
            <a:picLocks noChangeArrowheads="1"/>
          </p:cNvPicPr>
          <p:nvPr/>
        </p:nvPicPr>
        <p:blipFill>
          <a:blip r:embed="rId4"/>
          <a:srcRect/>
          <a:stretch>
            <a:fillRect/>
          </a:stretch>
        </p:blipFill>
        <p:spPr bwMode="auto">
          <a:xfrm>
            <a:off x="6413500" y="2319338"/>
            <a:ext cx="1233488" cy="790575"/>
          </a:xfrm>
          <a:prstGeom prst="rect">
            <a:avLst/>
          </a:prstGeom>
          <a:noFill/>
          <a:ln w="9525">
            <a:noFill/>
            <a:miter lim="800000"/>
            <a:headEnd/>
            <a:tailEnd/>
          </a:ln>
        </p:spPr>
      </p:pic>
      <p:sp>
        <p:nvSpPr>
          <p:cNvPr id="11" name="圆角矩形 10"/>
          <p:cNvSpPr/>
          <p:nvPr/>
        </p:nvSpPr>
        <p:spPr>
          <a:xfrm>
            <a:off x="6259513" y="1257300"/>
            <a:ext cx="2835275" cy="1949450"/>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Rectangle 2"/>
          <p:cNvSpPr>
            <a:spLocks noChangeArrowheads="1"/>
          </p:cNvSpPr>
          <p:nvPr/>
        </p:nvSpPr>
        <p:spPr bwMode="auto">
          <a:xfrm>
            <a:off x="6759575" y="1082675"/>
            <a:ext cx="1577975" cy="282575"/>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en-US" altLang="zh-CN" sz="1400" b="1" dirty="0">
                <a:solidFill>
                  <a:schemeClr val="bg1"/>
                </a:solidFill>
                <a:latin typeface="微软雅黑" panose="020B0503020204020204" pitchFamily="34" charset="-122"/>
                <a:ea typeface="微软雅黑" panose="020B0503020204020204" pitchFamily="34" charset="-122"/>
                <a:cs typeface="+mn-cs"/>
              </a:rPr>
              <a:t>OEM</a:t>
            </a:r>
            <a:r>
              <a:rPr lang="zh-CN" altLang="en-US" sz="1400" b="1" dirty="0">
                <a:solidFill>
                  <a:schemeClr val="bg1"/>
                </a:solidFill>
                <a:latin typeface="微软雅黑" panose="020B0503020204020204" pitchFamily="34" charset="-122"/>
                <a:ea typeface="微软雅黑" panose="020B0503020204020204" pitchFamily="34" charset="-122"/>
                <a:cs typeface="+mn-cs"/>
              </a:rPr>
              <a:t>定制化资源</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grpSp>
        <p:nvGrpSpPr>
          <p:cNvPr id="262154" name="组合 12"/>
          <p:cNvGrpSpPr/>
          <p:nvPr/>
        </p:nvGrpSpPr>
        <p:grpSpPr bwMode="auto">
          <a:xfrm>
            <a:off x="2881313" y="3624263"/>
            <a:ext cx="3521075" cy="3194050"/>
            <a:chOff x="2396277" y="2185262"/>
            <a:chExt cx="5709337" cy="3945538"/>
          </a:xfrm>
        </p:grpSpPr>
        <p:pic>
          <p:nvPicPr>
            <p:cNvPr id="262188" name="Picture 2"/>
            <p:cNvPicPr>
              <a:picLocks noChangeAspect="1" noChangeArrowheads="1"/>
            </p:cNvPicPr>
            <p:nvPr/>
          </p:nvPicPr>
          <p:blipFill>
            <a:blip r:embed="rId5"/>
            <a:srcRect/>
            <a:stretch>
              <a:fillRect/>
            </a:stretch>
          </p:blipFill>
          <p:spPr bwMode="auto">
            <a:xfrm>
              <a:off x="2596261" y="2388304"/>
              <a:ext cx="5359046" cy="3639762"/>
            </a:xfrm>
            <a:prstGeom prst="rect">
              <a:avLst/>
            </a:prstGeom>
            <a:noFill/>
            <a:ln w="9525">
              <a:noFill/>
              <a:miter lim="800000"/>
              <a:headEnd/>
              <a:tailEnd/>
            </a:ln>
          </p:spPr>
        </p:pic>
        <p:sp>
          <p:nvSpPr>
            <p:cNvPr id="15" name="圆角矩形 14"/>
            <p:cNvSpPr/>
            <p:nvPr/>
          </p:nvSpPr>
          <p:spPr>
            <a:xfrm>
              <a:off x="2396277" y="2185262"/>
              <a:ext cx="5709337" cy="3945538"/>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Rectangle 2"/>
          <p:cNvSpPr>
            <a:spLocks noChangeArrowheads="1"/>
          </p:cNvSpPr>
          <p:nvPr/>
        </p:nvSpPr>
        <p:spPr bwMode="auto">
          <a:xfrm>
            <a:off x="3384550" y="3459163"/>
            <a:ext cx="928688" cy="280987"/>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大型网站</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pic>
        <p:nvPicPr>
          <p:cNvPr id="262156" name="Picture 2"/>
          <p:cNvPicPr>
            <a:picLocks noChangeAspect="1" noChangeArrowheads="1"/>
          </p:cNvPicPr>
          <p:nvPr/>
        </p:nvPicPr>
        <p:blipFill>
          <a:blip r:embed="rId6"/>
          <a:srcRect r="56239" b="11700"/>
          <a:stretch>
            <a:fillRect/>
          </a:stretch>
        </p:blipFill>
        <p:spPr bwMode="auto">
          <a:xfrm>
            <a:off x="6791325" y="3109913"/>
            <a:ext cx="2198688" cy="3857625"/>
          </a:xfrm>
          <a:prstGeom prst="rect">
            <a:avLst/>
          </a:prstGeom>
          <a:noFill/>
          <a:ln w="9525">
            <a:noFill/>
            <a:miter lim="800000"/>
            <a:headEnd/>
            <a:tailEnd/>
          </a:ln>
        </p:spPr>
      </p:pic>
      <p:sp>
        <p:nvSpPr>
          <p:cNvPr id="18" name="圆角矩形 17"/>
          <p:cNvSpPr/>
          <p:nvPr/>
        </p:nvSpPr>
        <p:spPr>
          <a:xfrm>
            <a:off x="6594475" y="3613150"/>
            <a:ext cx="2516188" cy="3178175"/>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Rectangle 2"/>
          <p:cNvSpPr>
            <a:spLocks noChangeArrowheads="1"/>
          </p:cNvSpPr>
          <p:nvPr/>
        </p:nvSpPr>
        <p:spPr bwMode="auto">
          <a:xfrm>
            <a:off x="6781800" y="3481388"/>
            <a:ext cx="1366838" cy="307975"/>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高效容灾备份</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pic>
        <p:nvPicPr>
          <p:cNvPr id="262159" name="Picture 4"/>
          <p:cNvPicPr>
            <a:picLocks noChangeAspect="1" noChangeArrowheads="1"/>
          </p:cNvPicPr>
          <p:nvPr/>
        </p:nvPicPr>
        <p:blipFill>
          <a:blip r:embed="rId7"/>
          <a:srcRect/>
          <a:stretch>
            <a:fillRect/>
          </a:stretch>
        </p:blipFill>
        <p:spPr bwMode="auto">
          <a:xfrm>
            <a:off x="52388" y="3732213"/>
            <a:ext cx="2557462" cy="1474787"/>
          </a:xfrm>
          <a:prstGeom prst="rect">
            <a:avLst/>
          </a:prstGeom>
          <a:noFill/>
          <a:ln w="9525">
            <a:noFill/>
            <a:miter lim="800000"/>
            <a:headEnd/>
            <a:tailEnd/>
          </a:ln>
        </p:spPr>
      </p:pic>
      <p:sp>
        <p:nvSpPr>
          <p:cNvPr id="21" name="Rectangle 2"/>
          <p:cNvSpPr>
            <a:spLocks noChangeArrowheads="1"/>
          </p:cNvSpPr>
          <p:nvPr/>
        </p:nvSpPr>
        <p:spPr bwMode="auto">
          <a:xfrm>
            <a:off x="206375" y="3419475"/>
            <a:ext cx="995363" cy="277813"/>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视频场景</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sp>
        <p:nvSpPr>
          <p:cNvPr id="22" name="圆角矩形 21"/>
          <p:cNvSpPr/>
          <p:nvPr/>
        </p:nvSpPr>
        <p:spPr>
          <a:xfrm>
            <a:off x="23813" y="5610225"/>
            <a:ext cx="2605087" cy="1208088"/>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Rectangle 2"/>
          <p:cNvSpPr>
            <a:spLocks noChangeArrowheads="1"/>
          </p:cNvSpPr>
          <p:nvPr/>
        </p:nvSpPr>
        <p:spPr bwMode="auto">
          <a:xfrm>
            <a:off x="206375" y="5392738"/>
            <a:ext cx="976313" cy="277812"/>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行业电商</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grpSp>
        <p:nvGrpSpPr>
          <p:cNvPr id="262163" name="组合 23"/>
          <p:cNvGrpSpPr/>
          <p:nvPr/>
        </p:nvGrpSpPr>
        <p:grpSpPr bwMode="auto">
          <a:xfrm>
            <a:off x="42863" y="5705475"/>
            <a:ext cx="2540000" cy="400050"/>
            <a:chOff x="94698" y="5638123"/>
            <a:chExt cx="3453711" cy="420919"/>
          </a:xfrm>
        </p:grpSpPr>
        <p:sp>
          <p:nvSpPr>
            <p:cNvPr id="25" name="矩形 805"/>
            <p:cNvSpPr>
              <a:spLocks noChangeArrowheads="1"/>
            </p:cNvSpPr>
            <p:nvPr/>
          </p:nvSpPr>
          <p:spPr bwMode="auto">
            <a:xfrm>
              <a:off x="94698" y="5638123"/>
              <a:ext cx="1081443" cy="420919"/>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跨境电商</a:t>
              </a:r>
              <a:endPar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805"/>
            <p:cNvSpPr>
              <a:spLocks noChangeArrowheads="1"/>
            </p:cNvSpPr>
            <p:nvPr/>
          </p:nvSpPr>
          <p:spPr bwMode="auto">
            <a:xfrm>
              <a:off x="1279752" y="5638123"/>
              <a:ext cx="1083602" cy="420919"/>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教育电商</a:t>
              </a:r>
              <a:endPar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矩形 805"/>
            <p:cNvSpPr>
              <a:spLocks noChangeArrowheads="1"/>
            </p:cNvSpPr>
            <p:nvPr/>
          </p:nvSpPr>
          <p:spPr bwMode="auto">
            <a:xfrm>
              <a:off x="2466965" y="5638123"/>
              <a:ext cx="1081444" cy="420919"/>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企业服务</a:t>
              </a:r>
              <a:endPar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62164" name="组合 27"/>
          <p:cNvGrpSpPr/>
          <p:nvPr/>
        </p:nvGrpSpPr>
        <p:grpSpPr bwMode="auto">
          <a:xfrm>
            <a:off x="42863" y="6249988"/>
            <a:ext cx="2540000" cy="398462"/>
            <a:chOff x="94698" y="6211442"/>
            <a:chExt cx="3453711" cy="420917"/>
          </a:xfrm>
        </p:grpSpPr>
        <p:sp>
          <p:nvSpPr>
            <p:cNvPr id="29" name="矩形 805"/>
            <p:cNvSpPr>
              <a:spLocks noChangeArrowheads="1"/>
            </p:cNvSpPr>
            <p:nvPr/>
          </p:nvSpPr>
          <p:spPr bwMode="auto">
            <a:xfrm>
              <a:off x="94698" y="6211442"/>
              <a:ext cx="1081443"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医药电商</a:t>
              </a:r>
              <a:endPar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矩形 805"/>
            <p:cNvSpPr>
              <a:spLocks noChangeArrowheads="1"/>
            </p:cNvSpPr>
            <p:nvPr/>
          </p:nvSpPr>
          <p:spPr bwMode="auto">
            <a:xfrm>
              <a:off x="1279752" y="6211442"/>
              <a:ext cx="1083602"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虚拟交易</a:t>
              </a:r>
              <a:endPar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矩形 805"/>
            <p:cNvSpPr>
              <a:spLocks noChangeArrowheads="1"/>
            </p:cNvSpPr>
            <p:nvPr/>
          </p:nvSpPr>
          <p:spPr bwMode="auto">
            <a:xfrm>
              <a:off x="2466965" y="6211442"/>
              <a:ext cx="1081444"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2" name="加号 31"/>
          <p:cNvSpPr/>
          <p:nvPr/>
        </p:nvSpPr>
        <p:spPr>
          <a:xfrm>
            <a:off x="2654300" y="4437063"/>
            <a:ext cx="207963" cy="244475"/>
          </a:xfrm>
          <a:prstGeom prst="mathPlus">
            <a:avLst/>
          </a:prstGeom>
          <a:solidFill>
            <a:srgbClr val="D81D2D"/>
          </a:solidFill>
          <a:ln w="9525">
            <a:solidFill>
              <a:schemeClr val="bg1"/>
            </a:solidFill>
            <a:miter lim="800000"/>
          </a:ln>
          <a:effectLst>
            <a:outerShdw blurRad="76200" dist="101600" dir="2700000" algn="tl" rotWithShape="0">
              <a:srgbClr val="C0C0C0"/>
            </a:outerShdw>
          </a:effectLst>
        </p:spPr>
      </p:sp>
      <p:sp>
        <p:nvSpPr>
          <p:cNvPr id="33" name="加号 32"/>
          <p:cNvSpPr/>
          <p:nvPr/>
        </p:nvSpPr>
        <p:spPr>
          <a:xfrm>
            <a:off x="6381750" y="5099050"/>
            <a:ext cx="207963" cy="244475"/>
          </a:xfrm>
          <a:prstGeom prst="mathPlus">
            <a:avLst/>
          </a:prstGeom>
          <a:solidFill>
            <a:srgbClr val="D81D2D"/>
          </a:solidFill>
          <a:ln w="9525">
            <a:solidFill>
              <a:schemeClr val="bg1"/>
            </a:solidFill>
            <a:miter lim="800000"/>
          </a:ln>
          <a:effectLst>
            <a:outerShdw blurRad="76200" dist="101600" dir="2700000" algn="tl" rotWithShape="0">
              <a:srgbClr val="C0C0C0"/>
            </a:outerShdw>
          </a:effectLst>
        </p:spPr>
      </p:sp>
      <p:sp>
        <p:nvSpPr>
          <p:cNvPr id="34" name="加号 33"/>
          <p:cNvSpPr/>
          <p:nvPr/>
        </p:nvSpPr>
        <p:spPr>
          <a:xfrm>
            <a:off x="2654300" y="6015038"/>
            <a:ext cx="207963" cy="246062"/>
          </a:xfrm>
          <a:prstGeom prst="mathPlus">
            <a:avLst/>
          </a:prstGeom>
          <a:solidFill>
            <a:srgbClr val="D81D2D"/>
          </a:solidFill>
          <a:ln w="9525">
            <a:solidFill>
              <a:schemeClr val="bg1"/>
            </a:solidFill>
            <a:miter lim="800000"/>
          </a:ln>
          <a:effectLst>
            <a:outerShdw blurRad="76200" dist="101600" dir="2700000" algn="tl" rotWithShape="0">
              <a:srgbClr val="C0C0C0"/>
            </a:outerShdw>
          </a:effectLst>
        </p:spPr>
      </p:sp>
      <p:sp>
        <p:nvSpPr>
          <p:cNvPr id="35" name="Striped Right Arrow 91"/>
          <p:cNvSpPr/>
          <p:nvPr/>
        </p:nvSpPr>
        <p:spPr bwMode="auto">
          <a:xfrm>
            <a:off x="2908300" y="1951038"/>
            <a:ext cx="153988" cy="385762"/>
          </a:xfrm>
          <a:prstGeom prst="stripedRightArrow">
            <a:avLst/>
          </a:prstGeom>
          <a:solidFill>
            <a:srgbClr val="C00000"/>
          </a:solidFill>
          <a:ln w="9525" algn="ctr">
            <a:solidFill>
              <a:srgbClr val="C0C0C0"/>
            </a:solidFill>
            <a:miter lim="800000"/>
          </a:ln>
        </p:spPr>
        <p:txBody>
          <a:bodyPr wrap="none" anchor="ctr"/>
          <a:lstStyle/>
          <a:p>
            <a:pPr eaLnBrk="0" hangingPunct="0">
              <a:defRPr/>
            </a:pPr>
            <a:endParaRPr lang="en-US" altLang="en-US" sz="1000" b="1" dirty="0">
              <a:solidFill>
                <a:srgbClr val="C00000"/>
              </a:solidFill>
              <a:latin typeface="微软雅黑" panose="020B0503020204020204" pitchFamily="34" charset="-122"/>
              <a:ea typeface="微软雅黑" panose="020B0503020204020204" pitchFamily="34" charset="-122"/>
              <a:cs typeface="+mn-cs"/>
            </a:endParaRPr>
          </a:p>
        </p:txBody>
      </p:sp>
      <p:sp>
        <p:nvSpPr>
          <p:cNvPr id="36" name="Striped Right Arrow 91"/>
          <p:cNvSpPr/>
          <p:nvPr/>
        </p:nvSpPr>
        <p:spPr bwMode="auto">
          <a:xfrm flipH="1">
            <a:off x="6027738" y="1951038"/>
            <a:ext cx="157162" cy="385762"/>
          </a:xfrm>
          <a:prstGeom prst="stripedRightArrow">
            <a:avLst/>
          </a:prstGeom>
          <a:solidFill>
            <a:srgbClr val="C00000"/>
          </a:solidFill>
          <a:ln w="9525" algn="ctr">
            <a:solidFill>
              <a:srgbClr val="C0C0C0"/>
            </a:solidFill>
            <a:miter lim="800000"/>
          </a:ln>
        </p:spPr>
        <p:txBody>
          <a:bodyPr wrap="none" anchor="ctr"/>
          <a:lstStyle/>
          <a:p>
            <a:pPr eaLnBrk="0" hangingPunct="0">
              <a:defRPr/>
            </a:pPr>
            <a:endParaRPr lang="en-US" altLang="en-US" sz="1000" b="1" dirty="0">
              <a:solidFill>
                <a:srgbClr val="C00000"/>
              </a:solidFill>
              <a:latin typeface="微软雅黑" panose="020B0503020204020204" pitchFamily="34" charset="-122"/>
              <a:ea typeface="微软雅黑" panose="020B0503020204020204" pitchFamily="34" charset="-122"/>
              <a:cs typeface="+mn-cs"/>
            </a:endParaRPr>
          </a:p>
        </p:txBody>
      </p:sp>
      <p:sp>
        <p:nvSpPr>
          <p:cNvPr id="37" name="Striped Right Arrow 91"/>
          <p:cNvSpPr/>
          <p:nvPr/>
        </p:nvSpPr>
        <p:spPr bwMode="auto">
          <a:xfrm rot="16200000" flipH="1">
            <a:off x="4429920" y="3250406"/>
            <a:ext cx="246062" cy="288925"/>
          </a:xfrm>
          <a:prstGeom prst="stripedRightArrow">
            <a:avLst/>
          </a:prstGeom>
          <a:solidFill>
            <a:srgbClr val="C00000"/>
          </a:solidFill>
          <a:ln w="9525" algn="ctr">
            <a:solidFill>
              <a:srgbClr val="C0C0C0"/>
            </a:solidFill>
            <a:miter lim="800000"/>
          </a:ln>
        </p:spPr>
        <p:txBody>
          <a:bodyPr wrap="none" anchor="ctr"/>
          <a:lstStyle/>
          <a:p>
            <a:pPr eaLnBrk="0" hangingPunct="0">
              <a:defRPr/>
            </a:pPr>
            <a:endParaRPr lang="en-US" altLang="en-US" sz="1000" b="1" dirty="0">
              <a:solidFill>
                <a:srgbClr val="C00000"/>
              </a:solidFill>
              <a:latin typeface="微软雅黑" panose="020B0503020204020204" pitchFamily="34" charset="-122"/>
              <a:ea typeface="微软雅黑" panose="020B0503020204020204" pitchFamily="34" charset="-122"/>
              <a:cs typeface="+mn-cs"/>
            </a:endParaRPr>
          </a:p>
        </p:txBody>
      </p:sp>
      <p:sp>
        <p:nvSpPr>
          <p:cNvPr id="262171" name="TextBox 37"/>
          <p:cNvSpPr txBox="1">
            <a:spLocks noChangeArrowheads="1"/>
          </p:cNvSpPr>
          <p:nvPr/>
        </p:nvSpPr>
        <p:spPr bwMode="auto">
          <a:xfrm>
            <a:off x="2870200" y="1587500"/>
            <a:ext cx="153988" cy="400050"/>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升级</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262172" name="TextBox 38"/>
          <p:cNvSpPr txBox="1">
            <a:spLocks noChangeArrowheads="1"/>
          </p:cNvSpPr>
          <p:nvPr/>
        </p:nvSpPr>
        <p:spPr bwMode="auto">
          <a:xfrm>
            <a:off x="6003925" y="1603375"/>
            <a:ext cx="152400" cy="400050"/>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定制</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262173" name="TextBox 39"/>
          <p:cNvSpPr txBox="1">
            <a:spLocks noChangeArrowheads="1"/>
          </p:cNvSpPr>
          <p:nvPr/>
        </p:nvSpPr>
        <p:spPr bwMode="auto">
          <a:xfrm>
            <a:off x="2644775" y="4110038"/>
            <a:ext cx="153988" cy="400050"/>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拼装</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262174" name="TextBox 40"/>
          <p:cNvSpPr txBox="1">
            <a:spLocks noChangeArrowheads="1"/>
          </p:cNvSpPr>
          <p:nvPr/>
        </p:nvSpPr>
        <p:spPr bwMode="auto">
          <a:xfrm>
            <a:off x="2644775" y="5538788"/>
            <a:ext cx="153988" cy="554037"/>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个性化</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262175" name="TextBox 41"/>
          <p:cNvSpPr txBox="1">
            <a:spLocks noChangeArrowheads="1"/>
          </p:cNvSpPr>
          <p:nvPr/>
        </p:nvSpPr>
        <p:spPr bwMode="auto">
          <a:xfrm>
            <a:off x="6383338" y="4719638"/>
            <a:ext cx="153987" cy="400050"/>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增强</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262176" name="TextBox 42"/>
          <p:cNvSpPr txBox="1">
            <a:spLocks noChangeArrowheads="1"/>
          </p:cNvSpPr>
          <p:nvPr/>
        </p:nvSpPr>
        <p:spPr bwMode="auto">
          <a:xfrm>
            <a:off x="4697413" y="3265488"/>
            <a:ext cx="407987" cy="400050"/>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升级</a:t>
            </a:r>
            <a:endParaRPr lang="zh-CN" altLang="en-US" sz="1000" b="1">
              <a:solidFill>
                <a:srgbClr val="C00000"/>
              </a:solidFill>
              <a:latin typeface="微软雅黑" panose="020B0503020204020204" pitchFamily="34" charset="-122"/>
              <a:ea typeface="微软雅黑" panose="020B0503020204020204" pitchFamily="34" charset="-122"/>
            </a:endParaRPr>
          </a:p>
        </p:txBody>
      </p:sp>
      <p:pic>
        <p:nvPicPr>
          <p:cNvPr id="262177" name="Picture 10"/>
          <p:cNvPicPr>
            <a:picLocks noChangeAspect="1" noChangeArrowheads="1"/>
          </p:cNvPicPr>
          <p:nvPr/>
        </p:nvPicPr>
        <p:blipFill>
          <a:blip r:embed="rId8"/>
          <a:srcRect/>
          <a:stretch>
            <a:fillRect/>
          </a:stretch>
        </p:blipFill>
        <p:spPr bwMode="auto">
          <a:xfrm>
            <a:off x="6413500" y="1457325"/>
            <a:ext cx="1235075" cy="803275"/>
          </a:xfrm>
          <a:prstGeom prst="rect">
            <a:avLst/>
          </a:prstGeom>
          <a:noFill/>
          <a:ln w="9525">
            <a:noFill/>
            <a:miter lim="800000"/>
            <a:headEnd/>
            <a:tailEnd/>
          </a:ln>
        </p:spPr>
      </p:pic>
      <p:grpSp>
        <p:nvGrpSpPr>
          <p:cNvPr id="262178" name="组合 44"/>
          <p:cNvGrpSpPr/>
          <p:nvPr/>
        </p:nvGrpSpPr>
        <p:grpSpPr bwMode="auto">
          <a:xfrm>
            <a:off x="0" y="1290638"/>
            <a:ext cx="2835275" cy="1916112"/>
            <a:chOff x="221349" y="1302619"/>
            <a:chExt cx="3358759" cy="2022923"/>
          </a:xfrm>
        </p:grpSpPr>
        <p:pic>
          <p:nvPicPr>
            <p:cNvPr id="262180" name="Picture 2"/>
            <p:cNvPicPr>
              <a:picLocks noChangeAspect="1" noChangeArrowheads="1"/>
            </p:cNvPicPr>
            <p:nvPr/>
          </p:nvPicPr>
          <p:blipFill>
            <a:blip r:embed="rId9"/>
            <a:srcRect/>
            <a:stretch>
              <a:fillRect/>
            </a:stretch>
          </p:blipFill>
          <p:spPr bwMode="auto">
            <a:xfrm>
              <a:off x="330323" y="1454724"/>
              <a:ext cx="3127896" cy="1774171"/>
            </a:xfrm>
            <a:prstGeom prst="rect">
              <a:avLst/>
            </a:prstGeom>
            <a:noFill/>
            <a:ln w="9525">
              <a:noFill/>
              <a:miter lim="800000"/>
              <a:headEnd/>
              <a:tailEnd/>
            </a:ln>
          </p:spPr>
        </p:pic>
        <p:sp>
          <p:nvSpPr>
            <p:cNvPr id="47" name="圆角矩形 46"/>
            <p:cNvSpPr/>
            <p:nvPr/>
          </p:nvSpPr>
          <p:spPr>
            <a:xfrm>
              <a:off x="221349" y="1302619"/>
              <a:ext cx="3358759" cy="2022923"/>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262179" name="Picture 2"/>
          <p:cNvPicPr>
            <a:picLocks noChangeAspect="1" noChangeArrowheads="1"/>
          </p:cNvPicPr>
          <p:nvPr/>
        </p:nvPicPr>
        <p:blipFill>
          <a:blip r:embed="rId10"/>
          <a:srcRect/>
          <a:stretch>
            <a:fillRect/>
          </a:stretch>
        </p:blipFill>
        <p:spPr bwMode="auto">
          <a:xfrm>
            <a:off x="798513" y="2717800"/>
            <a:ext cx="233362" cy="3333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idx="4294967295"/>
          </p:nvPr>
        </p:nvSpPr>
        <p:spPr/>
        <p:txBody>
          <a:bodyPr/>
          <a:lstStyle/>
          <a:p>
            <a:r>
              <a:rPr lang="zh-CN" altLang="en-US" smtClean="0"/>
              <a:t>目录</a:t>
            </a:r>
            <a:endParaRPr lang="zh-CN" altLang="en-US" smtClean="0"/>
          </a:p>
        </p:txBody>
      </p:sp>
      <p:grpSp>
        <p:nvGrpSpPr>
          <p:cNvPr id="312323" name="组合 52"/>
          <p:cNvGrpSpPr/>
          <p:nvPr/>
        </p:nvGrpSpPr>
        <p:grpSpPr bwMode="auto">
          <a:xfrm>
            <a:off x="1476375" y="5027613"/>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12325" name="Rectangle 21"/>
            <p:cNvSpPr>
              <a:spLocks noChangeArrowheads="1"/>
            </p:cNvSpPr>
            <p:nvPr/>
          </p:nvSpPr>
          <p:spPr bwMode="auto">
            <a:xfrm>
              <a:off x="3002617" y="1687538"/>
              <a:ext cx="2575351"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五、大数据的应用与实例</a:t>
              </a:r>
              <a:endParaRPr lang="en-US" altLang="zh-CN" sz="2000" b="1">
                <a:solidFill>
                  <a:srgbClr val="000000"/>
                </a:solidFill>
                <a:latin typeface="微软雅黑" panose="020B0503020204020204" pitchFamily="34" charset="-122"/>
                <a:ea typeface="微软雅黑" panose="020B0503020204020204" pitchFamily="34" charset="-122"/>
              </a:endParaRPr>
            </a:p>
          </p:txBody>
        </p:sp>
      </p:grpSp>
      <p:grpSp>
        <p:nvGrpSpPr>
          <p:cNvPr id="312326" name="组合 55"/>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12328" name="Rectangle 23"/>
            <p:cNvSpPr>
              <a:spLocks noChangeArrowheads="1"/>
            </p:cNvSpPr>
            <p:nvPr/>
          </p:nvSpPr>
          <p:spPr bwMode="auto">
            <a:xfrm>
              <a:off x="3137498" y="3158828"/>
              <a:ext cx="2216429"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一、大数据的由来</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12329" name="组合 8"/>
          <p:cNvGrpSpPr/>
          <p:nvPr/>
        </p:nvGrpSpPr>
        <p:grpSpPr bwMode="auto">
          <a:xfrm>
            <a:off x="1476375" y="3284538"/>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12331"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三、大数据的关键技术</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12332" name="组合 11"/>
          <p:cNvGrpSpPr/>
          <p:nvPr/>
        </p:nvGrpSpPr>
        <p:grpSpPr bwMode="auto">
          <a:xfrm>
            <a:off x="1476375" y="4149725"/>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12334"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四、大数据的系统架构</a:t>
              </a:r>
              <a:endParaRPr lang="en-US" altLang="zh-CN" sz="2000" b="1">
                <a:solidFill>
                  <a:srgbClr val="000000"/>
                </a:solidFill>
                <a:latin typeface="微软雅黑" panose="020B0503020204020204" pitchFamily="34" charset="-122"/>
                <a:ea typeface="微软雅黑" panose="020B0503020204020204" pitchFamily="34" charset="-122"/>
              </a:endParaRPr>
            </a:p>
          </p:txBody>
        </p:sp>
      </p:grpSp>
      <p:grpSp>
        <p:nvGrpSpPr>
          <p:cNvPr id="312335" name="组合 55"/>
          <p:cNvGrpSpPr/>
          <p:nvPr/>
        </p:nvGrpSpPr>
        <p:grpSpPr bwMode="auto">
          <a:xfrm>
            <a:off x="1476375" y="2420938"/>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12337" name="Rectangle 23"/>
            <p:cNvSpPr>
              <a:spLocks noChangeArrowheads="1"/>
            </p:cNvSpPr>
            <p:nvPr/>
          </p:nvSpPr>
          <p:spPr bwMode="auto">
            <a:xfrm>
              <a:off x="3137498" y="3158828"/>
              <a:ext cx="2218017"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二、什么是大数据</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188913"/>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商品零售大数据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65218"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42253236-DB9A-41F8-B299-34E0EEE3D877}" type="slidenum">
              <a:rPr lang="en-US">
                <a:ea typeface="宋体" panose="02010600030101010101" pitchFamily="2" charset="-122"/>
              </a:rPr>
            </a:fld>
            <a:endParaRPr lang="en-US">
              <a:ea typeface="宋体" panose="02010600030101010101" pitchFamily="2" charset="-122"/>
            </a:endParaRPr>
          </a:p>
        </p:txBody>
      </p:sp>
      <p:sp>
        <p:nvSpPr>
          <p:cNvPr id="265219" name="Content Placeholder 4"/>
          <p:cNvSpPr>
            <a:spLocks noGrp="1"/>
          </p:cNvSpPr>
          <p:nvPr>
            <p:ph sz="half" idx="1"/>
          </p:nvPr>
        </p:nvSpPr>
        <p:spPr bwMode="auto">
          <a:xfrm>
            <a:off x="4808538" y="1192213"/>
            <a:ext cx="3846512" cy="5062537"/>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此事经被</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纽约时报</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报道后，塔吉特“大数据”的巨大威力轰动全美</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在美国，有一位父亲怒气冲冲地跑到塔吉特卖场，质问为何将带有婴儿用品优惠券的广告邮件，寄送给他正在念高中的女儿</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然而后来证实，他的女儿果真怀孕了。这名女孩搜寻商品的关键词，以及在社交网站所显露的行为轨迹，使沃尔玛捕捉到了她的怀孕信息。</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模型发现，许多孕妇在第</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个妊娠期的开始会买许多大包装的无香味护手霜；在怀孕的最初</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20</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周大量购买补充钙、镁、锌的善存片之类的保健品。</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最后塔吉特选出了</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25</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种典型商品的消费数据构建了“怀孕预测指数”，通过这个指数，</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Target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能够在很小的误差范围内预测到顾客的怀孕情况，因此</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Target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就能早早地把孕妇优惠广告寄发给顾客。</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65220" name="Picture 3" descr="http://2a.zol-img.com.cn/product/113_500x2000/556/ceR9BLurU7fQ.png"/>
          <p:cNvPicPr>
            <a:picLocks noChangeAspect="1" noChangeArrowheads="1"/>
          </p:cNvPicPr>
          <p:nvPr/>
        </p:nvPicPr>
        <p:blipFill>
          <a:blip r:embed="rId1"/>
          <a:srcRect b="12553"/>
          <a:stretch>
            <a:fillRect/>
          </a:stretch>
        </p:blipFill>
        <p:spPr bwMode="auto">
          <a:xfrm>
            <a:off x="446088" y="1052513"/>
            <a:ext cx="4202112" cy="2713037"/>
          </a:xfrm>
          <a:prstGeom prst="rect">
            <a:avLst/>
          </a:prstGeom>
          <a:noFill/>
          <a:ln w="9525">
            <a:noFill/>
            <a:miter lim="800000"/>
            <a:headEnd/>
            <a:tailEnd/>
          </a:ln>
        </p:spPr>
      </p:pic>
      <p:pic>
        <p:nvPicPr>
          <p:cNvPr id="265221" name="Picture 5" descr="http://epaper.qingdaonews.com/qdwb/20100704/m_58219.jpg"/>
          <p:cNvPicPr>
            <a:picLocks noChangeAspect="1" noChangeArrowheads="1"/>
          </p:cNvPicPr>
          <p:nvPr/>
        </p:nvPicPr>
        <p:blipFill>
          <a:blip r:embed="rId2"/>
          <a:srcRect/>
          <a:stretch>
            <a:fillRect/>
          </a:stretch>
        </p:blipFill>
        <p:spPr bwMode="auto">
          <a:xfrm>
            <a:off x="446088" y="3965575"/>
            <a:ext cx="4202112"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365125"/>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消费大数据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66242"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F596BACF-F5A1-4510-919F-098C7495CE5B}" type="slidenum">
              <a:rPr lang="en-US">
                <a:ea typeface="宋体" panose="02010600030101010101" pitchFamily="2" charset="-122"/>
              </a:rPr>
            </a:fld>
            <a:endParaRPr lang="en-US">
              <a:ea typeface="宋体" panose="02010600030101010101" pitchFamily="2" charset="-122"/>
            </a:endParaRPr>
          </a:p>
        </p:txBody>
      </p:sp>
      <p:sp>
        <p:nvSpPr>
          <p:cNvPr id="266243" name="Content Placeholder 4"/>
          <p:cNvSpPr>
            <a:spLocks noGrp="1"/>
          </p:cNvSpPr>
          <p:nvPr>
            <p:ph sz="half" idx="1"/>
          </p:nvPr>
        </p:nvSpPr>
        <p:spPr bwMode="auto">
          <a:xfrm>
            <a:off x="4814888" y="1227138"/>
            <a:ext cx="3717925" cy="4525962"/>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亚马逊 “预测式发货”的新专利，可以通过对用户数据的分析，在他们还没有下单购物前，提前发出包裹。</a:t>
            </a:r>
            <a:endPar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这项技术可以缩短发货时间，从而降低消费者前往实体店的冲动。从下单到收货之间的时间延迟可能会降低人们的购物意愿，导致他们放弃网上购物。</a:t>
            </a:r>
            <a:endPar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所以，亚马逊可能会根据之前的订单和其他因素，预测用户的购物习惯，从而在他们实际下单前便将包裹发出。根据该专利文件，虽然包裹会提前从亚马逊发出，但在用户正式下单前，这些包裹仍会暂存在快递公司的转运中心或卡车里。</a:t>
            </a:r>
            <a:endPar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亚马逊为了决定要运送哪些货物，亚马逊可能会参考之前的订单、商品搜索记录、愿望清单、购物车，甚至包括用户的鼠标在某件商品上悬停的时间。</a:t>
            </a:r>
            <a:endPar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66244" name="Picture 2"/>
          <p:cNvPicPr>
            <a:picLocks noChangeAspect="1" noChangeArrowheads="1"/>
          </p:cNvPicPr>
          <p:nvPr/>
        </p:nvPicPr>
        <p:blipFill>
          <a:blip r:embed="rId1"/>
          <a:srcRect/>
          <a:stretch>
            <a:fillRect/>
          </a:stretch>
        </p:blipFill>
        <p:spPr bwMode="auto">
          <a:xfrm>
            <a:off x="407988" y="1227138"/>
            <a:ext cx="4057650" cy="2081212"/>
          </a:xfrm>
          <a:prstGeom prst="rect">
            <a:avLst/>
          </a:prstGeom>
          <a:noFill/>
          <a:ln w="9525">
            <a:noFill/>
            <a:miter lim="800000"/>
            <a:headEnd/>
            <a:tailEnd/>
          </a:ln>
        </p:spPr>
      </p:pic>
      <p:sp>
        <p:nvSpPr>
          <p:cNvPr id="266245" name="AutoShape 4" descr="http://t3.baidu.com/it/u=1088124526,413555230&amp;fm=23&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266246" name="Picture 5"/>
          <p:cNvPicPr>
            <a:picLocks noChangeAspect="1" noChangeArrowheads="1"/>
          </p:cNvPicPr>
          <p:nvPr/>
        </p:nvPicPr>
        <p:blipFill>
          <a:blip r:embed="rId2"/>
          <a:srcRect/>
          <a:stretch>
            <a:fillRect/>
          </a:stretch>
        </p:blipFill>
        <p:spPr bwMode="auto">
          <a:xfrm>
            <a:off x="407988" y="3460750"/>
            <a:ext cx="4057650" cy="2705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350838"/>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大数据</a:t>
            </a:r>
            <a:r>
              <a:rPr lang="en-US" altLang="zh-CN" sz="2400" dirty="0" smtClean="0">
                <a:solidFill>
                  <a:schemeClr val="tx1">
                    <a:lumMod val="65000"/>
                    <a:lumOff val="35000"/>
                  </a:schemeClr>
                </a:solidFill>
                <a:latin typeface="黑体" panose="02010609060101010101" charset="-122"/>
                <a:ea typeface="黑体" panose="02010609060101010101" charset="-122"/>
                <a:cs typeface="+mj-cs"/>
              </a:rPr>
              <a:t>+</a:t>
            </a: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政治</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67266"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B063208A-5749-4E37-AA94-B0E0B48AA2A1}" type="slidenum">
              <a:rPr lang="en-US">
                <a:ea typeface="宋体" panose="02010600030101010101" pitchFamily="2" charset="-122"/>
              </a:rPr>
            </a:fld>
            <a:endParaRPr lang="en-US">
              <a:ea typeface="宋体" panose="02010600030101010101" pitchFamily="2" charset="-122"/>
            </a:endParaRPr>
          </a:p>
        </p:txBody>
      </p:sp>
      <p:sp>
        <p:nvSpPr>
          <p:cNvPr id="5" name="Content Placeholder 4"/>
          <p:cNvSpPr>
            <a:spLocks noGrp="1"/>
          </p:cNvSpPr>
          <p:nvPr>
            <p:ph sz="half" idx="1"/>
          </p:nvPr>
        </p:nvSpPr>
        <p:spPr>
          <a:xfrm>
            <a:off x="4648200" y="1362075"/>
            <a:ext cx="3717925" cy="4525963"/>
          </a:xfrm>
        </p:spPr>
        <p:txBody>
          <a:bodyPr/>
          <a:lstStyle/>
          <a:p>
            <a:pPr>
              <a:defRPr/>
            </a:pPr>
            <a:r>
              <a:rPr lang="en-US" altLang="zh-CN" b="1" dirty="0" smtClean="0">
                <a:solidFill>
                  <a:schemeClr val="tx1"/>
                </a:solidFill>
                <a:latin typeface="+mn-ea"/>
              </a:rPr>
              <a:t> </a:t>
            </a:r>
            <a:endParaRPr lang="zh-CN" altLang="en-US" b="1" dirty="0" smtClean="0">
              <a:solidFill>
                <a:schemeClr val="tx1"/>
              </a:solidFill>
              <a:latin typeface="+mn-ea"/>
            </a:endParaRPr>
          </a:p>
          <a:p>
            <a:pPr>
              <a:defRPr/>
            </a:pPr>
            <a:endParaRPr lang="en-US" dirty="0"/>
          </a:p>
        </p:txBody>
      </p:sp>
      <p:pic>
        <p:nvPicPr>
          <p:cNvPr id="267268" name="Picture 2" descr="http://a.cvimg.cn/UploadFile/UserFiles/2012/11-28/accdb911-feef-45e3-8518-103f35ef3a05.jpg"/>
          <p:cNvPicPr>
            <a:picLocks noChangeAspect="1" noChangeArrowheads="1"/>
          </p:cNvPicPr>
          <p:nvPr/>
        </p:nvPicPr>
        <p:blipFill>
          <a:blip r:embed="rId1"/>
          <a:srcRect/>
          <a:stretch>
            <a:fillRect/>
          </a:stretch>
        </p:blipFill>
        <p:spPr bwMode="auto">
          <a:xfrm>
            <a:off x="382588" y="1362075"/>
            <a:ext cx="4057650" cy="2101850"/>
          </a:xfrm>
          <a:prstGeom prst="rect">
            <a:avLst/>
          </a:prstGeom>
          <a:noFill/>
          <a:ln w="9525">
            <a:noFill/>
            <a:miter lim="800000"/>
            <a:headEnd/>
            <a:tailEnd/>
          </a:ln>
        </p:spPr>
      </p:pic>
      <p:sp>
        <p:nvSpPr>
          <p:cNvPr id="267269" name="矩形 5"/>
          <p:cNvSpPr>
            <a:spLocks noChangeArrowheads="1"/>
          </p:cNvSpPr>
          <p:nvPr/>
        </p:nvSpPr>
        <p:spPr bwMode="auto">
          <a:xfrm>
            <a:off x="4719638" y="1052513"/>
            <a:ext cx="3854450" cy="4802187"/>
          </a:xfrm>
          <a:prstGeom prst="rect">
            <a:avLst/>
          </a:prstGeom>
          <a:noFill/>
          <a:ln w="9525">
            <a:noFill/>
            <a:miter lim="800000"/>
          </a:ln>
        </p:spPr>
        <p:txBody>
          <a:bodyPr>
            <a:spAutoFit/>
          </a:bodyPr>
          <a:lstStyle/>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在筹备过程中，奥巴马背后的数据分析团队一直在收集、存储和分析选民数据。</a:t>
            </a:r>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在这次的大选中，奥巴马竞选阵营的高级助理们决定将参考这一团队所得出的数据分析结果来制定下一步的竞选方案。利用在竞选中可获得的选民行动、行为、支持偏向方面的大量数据。</a:t>
            </a:r>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比如，在东海岸找到一位对女性群体具备相同号召力的名人，从而复制“克鲁尼效应”并为奥巴马筹集竞选资金。</a:t>
            </a:r>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Twitter</a:t>
            </a:r>
            <a:r>
              <a:rPr lang="zh-CN" altLang="en-US">
                <a:latin typeface="微软雅黑" panose="020B0503020204020204" pitchFamily="34" charset="-122"/>
                <a:ea typeface="微软雅黑" panose="020B0503020204020204" pitchFamily="34" charset="-122"/>
              </a:rPr>
              <a:t>的政治指数”提供了一个衡量社会化媒体平台的用户如何评价候选人的方式。奥巴马积极的情绪指数是</a:t>
            </a:r>
            <a:r>
              <a:rPr lang="en-US" altLang="zh-CN">
                <a:latin typeface="微软雅黑" panose="020B0503020204020204" pitchFamily="34" charset="-122"/>
                <a:ea typeface="微软雅黑" panose="020B0503020204020204" pitchFamily="34" charset="-122"/>
              </a:rPr>
              <a:t>59</a:t>
            </a:r>
            <a:r>
              <a:rPr lang="zh-CN" altLang="en-US">
                <a:latin typeface="微软雅黑" panose="020B0503020204020204" pitchFamily="34" charset="-122"/>
                <a:ea typeface="微软雅黑" panose="020B0503020204020204" pitchFamily="34" charset="-122"/>
              </a:rPr>
              <a:t>，而罗姆尼的只有</a:t>
            </a:r>
            <a:r>
              <a:rPr lang="en-US" altLang="zh-CN">
                <a:latin typeface="微软雅黑" panose="020B0503020204020204" pitchFamily="34" charset="-122"/>
                <a:ea typeface="微软雅黑" panose="020B0503020204020204" pitchFamily="34" charset="-122"/>
              </a:rPr>
              <a:t>53</a:t>
            </a:r>
            <a:endParaRPr lang="zh-CN" altLang="en-US">
              <a:latin typeface="微软雅黑" panose="020B0503020204020204" pitchFamily="34" charset="-122"/>
              <a:ea typeface="微软雅黑" panose="020B0503020204020204" pitchFamily="34" charset="-122"/>
            </a:endParaRPr>
          </a:p>
        </p:txBody>
      </p:sp>
      <p:pic>
        <p:nvPicPr>
          <p:cNvPr id="267270" name="Picture 2" descr="http://cms.csdnimg.cn/articlev1/uploads/allimg/121106/145_121106162923_1.jpg"/>
          <p:cNvPicPr>
            <a:picLocks noChangeAspect="1" noChangeArrowheads="1"/>
          </p:cNvPicPr>
          <p:nvPr/>
        </p:nvPicPr>
        <p:blipFill>
          <a:blip r:embed="rId2"/>
          <a:srcRect/>
          <a:stretch>
            <a:fillRect/>
          </a:stretch>
        </p:blipFill>
        <p:spPr bwMode="auto">
          <a:xfrm>
            <a:off x="519113" y="3776663"/>
            <a:ext cx="3921125" cy="2243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27088" y="71438"/>
            <a:ext cx="7921625" cy="620712"/>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证监会大数据</a:t>
            </a:r>
            <a:endParaRPr lang="zh-CN"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68290"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3503688D-1FAB-40CB-8B7C-42E54D77C831}" type="slidenum">
              <a:rPr lang="en-US">
                <a:ea typeface="宋体" panose="02010600030101010101" pitchFamily="2" charset="-122"/>
              </a:rPr>
            </a:fld>
            <a:endParaRPr lang="en-US">
              <a:ea typeface="宋体" panose="02010600030101010101" pitchFamily="2" charset="-122"/>
            </a:endParaRPr>
          </a:p>
        </p:txBody>
      </p:sp>
      <p:sp>
        <p:nvSpPr>
          <p:cNvPr id="268291" name="Content Placeholder 4"/>
          <p:cNvSpPr>
            <a:spLocks noGrp="1"/>
          </p:cNvSpPr>
          <p:nvPr>
            <p:ph sz="half" idx="1"/>
          </p:nvPr>
        </p:nvSpPr>
        <p:spPr bwMode="auto">
          <a:xfrm>
            <a:off x="4905375" y="1187450"/>
            <a:ext cx="3717925" cy="4525963"/>
          </a:xfrm>
          <a:noFill/>
          <a:ln>
            <a:miter lim="800000"/>
          </a:ln>
        </p:spPr>
        <p:txBody>
          <a:bodyPr vert="horz" wrap="square" lIns="91440" tIns="45720" rIns="91440" bIns="45720" numCol="1" anchor="t" anchorCtr="0" compatLnSpc="1"/>
          <a:lstStyle/>
          <a:p>
            <a:pPr fontAlgn="base">
              <a:spcAft>
                <a:spcPct val="0"/>
              </a:spcAft>
              <a:buFontTx/>
              <a:buNone/>
            </a:pP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回顾“老鼠仓”的查处过程，在马乐一案中，“大数据”首次介入。深交所此前通过“大数据”查出的可疑账户高达</a:t>
            </a: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300</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个。</a:t>
            </a:r>
            <a:endPar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实际上，早在</a:t>
            </a: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2009</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年，上交所曾经有过利用“大数据”设置“捕鼠器”的设想。通过建立相关的模型，设定一定的指标预警，即相关指标达到某个预警点时监控系统会自动报警。</a:t>
            </a:r>
            <a:endPar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而此次在马乐案中亮相的深交所的“大数据” 监测系统，更是引起了广泛关注。深交所有几十人的监控室，设置了</a:t>
            </a: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200</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多个指标用于监测估计，一旦出现股价偏离大盘走势，深交所利用大数据查探异动背后是哪些人或机构在参与。</a:t>
            </a:r>
            <a:endPar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endParaRPr 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68292" name="Picture 2" descr="http://jb.sznews.com/res/1/1161/2014-01/28/A14/res01_attpic_brief.jpg"/>
          <p:cNvPicPr>
            <a:picLocks noChangeAspect="1" noChangeArrowheads="1"/>
          </p:cNvPicPr>
          <p:nvPr/>
        </p:nvPicPr>
        <p:blipFill>
          <a:blip r:embed="rId1"/>
          <a:srcRect/>
          <a:stretch>
            <a:fillRect/>
          </a:stretch>
        </p:blipFill>
        <p:spPr bwMode="auto">
          <a:xfrm>
            <a:off x="155575" y="1277938"/>
            <a:ext cx="4356100" cy="36591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900113" y="71438"/>
            <a:ext cx="7848600" cy="620712"/>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金融大数据</a:t>
            </a:r>
            <a:endParaRPr lang="zh-CN"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69314"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540F8976-5ED1-49E0-B2DE-B44F509EB382}" type="slidenum">
              <a:rPr lang="en-US">
                <a:ea typeface="宋体" panose="02010600030101010101" pitchFamily="2" charset="-122"/>
              </a:rPr>
            </a:fld>
            <a:endParaRPr lang="en-US">
              <a:ea typeface="宋体" panose="02010600030101010101" pitchFamily="2" charset="-122"/>
            </a:endParaRPr>
          </a:p>
        </p:txBody>
      </p:sp>
      <p:sp>
        <p:nvSpPr>
          <p:cNvPr id="269315" name="Content Placeholder 4"/>
          <p:cNvSpPr>
            <a:spLocks noGrp="1"/>
          </p:cNvSpPr>
          <p:nvPr>
            <p:ph sz="half" idx="1"/>
          </p:nvPr>
        </p:nvSpPr>
        <p:spPr bwMode="auto">
          <a:xfrm>
            <a:off x="4932363" y="1196975"/>
            <a:ext cx="3890962" cy="4525963"/>
          </a:xfrm>
          <a:noFill/>
          <a:ln>
            <a:miter lim="800000"/>
          </a:ln>
        </p:spPr>
        <p:txBody>
          <a:bodyPr vert="horz" wrap="square" lIns="91440" tIns="45720" rIns="91440" bIns="45720" numCol="1" anchor="t" anchorCtr="0" compatLnSpc="1"/>
          <a:lstStyle/>
          <a:p>
            <a:pPr fontAlgn="base">
              <a:lnSpc>
                <a:spcPct val="20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阿里“水文模型”是按小微企业类目、级别等分别统计一个阿里系商户的相关“水文数据”库。</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lnSpc>
                <a:spcPct val="20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如过往每到某个时点，该店铺销售会进入旺季，销售额就会增长，同时每在这个时段，该客户对外投放的额度就会上升，结合这些水文数据，系统可以判断出该店铺的融资需求；结合该店铺以往资金支用数据及同类店铺资金支用数据，可以判断出该店铺的资金需求额度。</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69316" name="Picture 2" descr="http://jxwdyf.com/UpLoadFiles/image/Product/%E9%98%B2%E6%B1%9B%E6%8C%87%E6%8C%A511.png"/>
          <p:cNvPicPr>
            <a:picLocks noChangeAspect="1" noChangeArrowheads="1"/>
          </p:cNvPicPr>
          <p:nvPr/>
        </p:nvPicPr>
        <p:blipFill>
          <a:blip r:embed="rId1"/>
          <a:srcRect/>
          <a:stretch>
            <a:fillRect/>
          </a:stretch>
        </p:blipFill>
        <p:spPr bwMode="auto">
          <a:xfrm>
            <a:off x="584200" y="1290638"/>
            <a:ext cx="4105275" cy="4389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金融交易大数据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70338"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63110BFD-59C7-4D8B-9EE2-D340CD25C282}" type="slidenum">
              <a:rPr lang="en-US">
                <a:ea typeface="宋体" panose="02010600030101010101" pitchFamily="2" charset="-122"/>
              </a:rPr>
            </a:fld>
            <a:endParaRPr lang="en-US">
              <a:ea typeface="宋体" panose="02010600030101010101" pitchFamily="2" charset="-122"/>
            </a:endParaRPr>
          </a:p>
        </p:txBody>
      </p:sp>
      <p:sp>
        <p:nvSpPr>
          <p:cNvPr id="270339" name="Content Placeholder 4"/>
          <p:cNvSpPr>
            <a:spLocks noGrp="1"/>
          </p:cNvSpPr>
          <p:nvPr>
            <p:ph sz="half" idx="1"/>
          </p:nvPr>
        </p:nvSpPr>
        <p:spPr bwMode="auto">
          <a:xfrm>
            <a:off x="4943475" y="1084263"/>
            <a:ext cx="4110038" cy="4667250"/>
          </a:xfrm>
          <a:noFill/>
          <a:ln>
            <a:miter lim="800000"/>
          </a:ln>
        </p:spPr>
        <p:txBody>
          <a:bodyPr vert="horz" wrap="square" lIns="91440" tIns="45720" rIns="91440" bIns="45720" numCol="1" anchor="t" anchorCtr="0" compatLnSpc="1"/>
          <a:lstStyle/>
          <a:p>
            <a:pPr fontAlgn="base">
              <a:lnSpc>
                <a:spcPct val="15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量化交易，程序化交易，高频交易是大数据应用比较多的领域。</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lnSpc>
                <a:spcPct val="15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全球</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2/3</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的股票交易量是由高频交易所创造的，参与者总收益每年高达</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80</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亿美元。</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lnSpc>
                <a:spcPct val="15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其中，大数据算法被用来作出交易决定。现在，大多数股权交易都是通过大数据算法进行，这些算法越来越多地开始考虑社交媒体网络和新闻网站的信息来在几秒内做出买入和卖出的决定。</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lnSpc>
                <a:spcPct val="15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当一个产品可以在多个交易所交易时，会形成不同的定价，在这当中，谁能够最快地捕捉到同一个产品在不同交易所之间的显著价差，谁就能捕捉到瞬间套利机会，技术成为了重要因素</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sp>
        <p:nvSpPr>
          <p:cNvPr id="270340" name="AutoShape 2" descr="http://t10.baidu.com/it/u=3497650260,552172803&amp;fm=23&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270341" name="Picture 3"/>
          <p:cNvPicPr>
            <a:picLocks noChangeAspect="1" noChangeArrowheads="1"/>
          </p:cNvPicPr>
          <p:nvPr/>
        </p:nvPicPr>
        <p:blipFill>
          <a:blip r:embed="rId1"/>
          <a:srcRect b="17741"/>
          <a:stretch>
            <a:fillRect/>
          </a:stretch>
        </p:blipFill>
        <p:spPr bwMode="auto">
          <a:xfrm>
            <a:off x="425450" y="1290638"/>
            <a:ext cx="4276725" cy="2351087"/>
          </a:xfrm>
          <a:prstGeom prst="rect">
            <a:avLst/>
          </a:prstGeom>
          <a:noFill/>
          <a:ln w="9525">
            <a:noFill/>
            <a:miter lim="800000"/>
            <a:headEnd/>
            <a:tailEnd/>
          </a:ln>
        </p:spPr>
      </p:pic>
      <p:pic>
        <p:nvPicPr>
          <p:cNvPr id="270342" name="Picture 5" descr="http://www.zdqh.cn/upfiles/201301251359103233.bmp"/>
          <p:cNvPicPr>
            <a:picLocks noChangeAspect="1" noChangeArrowheads="1"/>
          </p:cNvPicPr>
          <p:nvPr/>
        </p:nvPicPr>
        <p:blipFill>
          <a:blip r:embed="rId2"/>
          <a:srcRect/>
          <a:stretch>
            <a:fillRect/>
          </a:stretch>
        </p:blipFill>
        <p:spPr bwMode="auto">
          <a:xfrm>
            <a:off x="425450" y="3783013"/>
            <a:ext cx="427672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10800000">
            <a:off x="4552950" y="2309813"/>
            <a:ext cx="484188" cy="271462"/>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63" name="Isosceles Triangle 162"/>
          <p:cNvSpPr/>
          <p:nvPr/>
        </p:nvSpPr>
        <p:spPr>
          <a:xfrm rot="10800000">
            <a:off x="4567238" y="3546475"/>
            <a:ext cx="484187" cy="271463"/>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64" name="Isosceles Triangle 163"/>
          <p:cNvSpPr/>
          <p:nvPr/>
        </p:nvSpPr>
        <p:spPr>
          <a:xfrm rot="10800000">
            <a:off x="4567238" y="4797425"/>
            <a:ext cx="484187" cy="269875"/>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5" name="Rounded Rectangle 4"/>
          <p:cNvSpPr/>
          <p:nvPr/>
        </p:nvSpPr>
        <p:spPr>
          <a:xfrm>
            <a:off x="1826655" y="1439135"/>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Microsoft JhengHei" panose="020B0604030504040204" pitchFamily="34" charset="-120"/>
                <a:cs typeface="Calibri" panose="020F0502020204030204" pitchFamily="34" charset="0"/>
              </a:rPr>
              <a:t>每天几百 </a:t>
            </a:r>
            <a:r>
              <a:rPr lang="en-US" altLang="zh-TW" dirty="0">
                <a:solidFill>
                  <a:schemeClr val="tx1"/>
                </a:solidFill>
                <a:latin typeface="Microsoft JhengHei" panose="020B0604030504040204" pitchFamily="34" charset="-120"/>
                <a:cs typeface="Calibri" panose="020F0502020204030204" pitchFamily="34" charset="0"/>
              </a:rPr>
              <a:t>GB</a:t>
            </a:r>
            <a:r>
              <a:rPr lang="zh-TW" altLang="en-US" dirty="0">
                <a:solidFill>
                  <a:schemeClr val="tx1"/>
                </a:solidFill>
                <a:latin typeface="Microsoft JhengHei" panose="020B0604030504040204" pitchFamily="34" charset="-120"/>
                <a:cs typeface="Calibri" panose="020F0502020204030204" pitchFamily="34" charset="0"/>
              </a:rPr>
              <a:t>、 几 </a:t>
            </a:r>
            <a:r>
              <a:rPr lang="en-US" altLang="zh-TW" dirty="0">
                <a:solidFill>
                  <a:schemeClr val="tx1"/>
                </a:solidFill>
                <a:latin typeface="Microsoft JhengHei" panose="020B0604030504040204" pitchFamily="34" charset="-120"/>
                <a:cs typeface="Calibri" panose="020F0502020204030204" pitchFamily="34" charset="0"/>
              </a:rPr>
              <a:t>TB </a:t>
            </a:r>
            <a:r>
              <a:rPr lang="zh-TW" altLang="en-US" dirty="0">
                <a:solidFill>
                  <a:schemeClr val="tx1"/>
                </a:solidFill>
                <a:latin typeface="Microsoft JhengHei" panose="020B0604030504040204" pitchFamily="34" charset="-120"/>
                <a:cs typeface="Calibri" panose="020F0502020204030204" pitchFamily="34" charset="0"/>
              </a:rPr>
              <a:t>的资料，且持续成长中</a:t>
            </a:r>
            <a:endParaRPr lang="en-US" dirty="0">
              <a:solidFill>
                <a:schemeClr val="tx1"/>
              </a:solidFill>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12" name="Oval 111"/>
          <p:cNvSpPr>
            <a:spLocks noChangeAspect="1" noChangeArrowheads="1"/>
          </p:cNvSpPr>
          <p:nvPr/>
        </p:nvSpPr>
        <p:spPr bwMode="auto">
          <a:xfrm>
            <a:off x="1028700" y="1268413"/>
            <a:ext cx="1139825" cy="1141412"/>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p:txBody>
      </p:sp>
      <p:sp>
        <p:nvSpPr>
          <p:cNvPr id="4" name="Rectangle 3"/>
          <p:cNvSpPr/>
          <p:nvPr/>
        </p:nvSpPr>
        <p:spPr>
          <a:xfrm>
            <a:off x="1001713" y="1420813"/>
            <a:ext cx="1209675" cy="706437"/>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储存</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Storing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p:txBody>
      </p:sp>
      <p:sp>
        <p:nvSpPr>
          <p:cNvPr id="154" name="Rounded Rectangle 153"/>
          <p:cNvSpPr/>
          <p:nvPr/>
        </p:nvSpPr>
        <p:spPr>
          <a:xfrm>
            <a:off x="1822074" y="2676478"/>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Microsoft JhengHei" panose="020B0604030504040204" pitchFamily="34" charset="-120"/>
                <a:cs typeface="Calibri" panose="020F0502020204030204" pitchFamily="34" charset="0"/>
              </a:rPr>
              <a:t>  在收数据的同时做必要的前置处理 </a:t>
            </a:r>
            <a:r>
              <a:rPr lang="en-US" altLang="zh-TW" dirty="0">
                <a:solidFill>
                  <a:schemeClr val="tx1"/>
                </a:solidFill>
                <a:latin typeface="Microsoft JhengHei" panose="020B0604030504040204" pitchFamily="34" charset="-120"/>
                <a:cs typeface="Calibri" panose="020F0502020204030204" pitchFamily="34" charset="0"/>
              </a:rPr>
              <a:t>(pre-processing)</a:t>
            </a:r>
            <a:endParaRPr lang="en-US" altLang="zh-TW" dirty="0">
              <a:solidFill>
                <a:schemeClr val="tx1"/>
              </a:solidFill>
              <a:latin typeface="Microsoft JhengHei" panose="020B0604030504040204" pitchFamily="34" charset="-120"/>
              <a:cs typeface="Calibri" panose="020F0502020204030204" pitchFamily="34" charset="0"/>
            </a:endParaRPr>
          </a:p>
          <a:p>
            <a:pPr algn="ctr">
              <a:defRPr/>
            </a:pPr>
            <a:r>
              <a:rPr lang="zh-TW" altLang="en-US" dirty="0">
                <a:solidFill>
                  <a:schemeClr val="tx1"/>
                </a:solidFill>
                <a:latin typeface="Microsoft JhengHei" panose="020B0604030504040204" pitchFamily="34" charset="-120"/>
                <a:cs typeface="Calibri" panose="020F0502020204030204" pitchFamily="34" charset="0"/>
              </a:rPr>
              <a:t>，并区分数据处理的优先等级 </a:t>
            </a:r>
            <a:r>
              <a:rPr lang="en-US" altLang="zh-TW" dirty="0">
                <a:solidFill>
                  <a:schemeClr val="tx1"/>
                </a:solidFill>
                <a:latin typeface="Microsoft JhengHei" panose="020B0604030504040204" pitchFamily="34" charset="-120"/>
                <a:cs typeface="Calibri" panose="020F0502020204030204" pitchFamily="34" charset="0"/>
              </a:rPr>
              <a:t>(prioritizing)</a:t>
            </a:r>
            <a:endParaRPr lang="en-US" dirty="0">
              <a:solidFill>
                <a:schemeClr val="tx1"/>
              </a:solidFill>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55" name="Oval 154"/>
          <p:cNvSpPr>
            <a:spLocks noChangeAspect="1" noChangeArrowheads="1"/>
          </p:cNvSpPr>
          <p:nvPr/>
        </p:nvSpPr>
        <p:spPr bwMode="auto">
          <a:xfrm>
            <a:off x="1023938" y="2506663"/>
            <a:ext cx="1141412" cy="1139825"/>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56" name="Rectangle 155"/>
          <p:cNvSpPr/>
          <p:nvPr/>
        </p:nvSpPr>
        <p:spPr>
          <a:xfrm>
            <a:off x="925513" y="2671763"/>
            <a:ext cx="1328737" cy="708025"/>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计算</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Processing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p:txBody>
      </p:sp>
      <p:sp>
        <p:nvSpPr>
          <p:cNvPr id="157" name="Rounded Rectangle 156"/>
          <p:cNvSpPr/>
          <p:nvPr/>
        </p:nvSpPr>
        <p:spPr>
          <a:xfrm>
            <a:off x="1815358" y="3931221"/>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Microsoft JhengHei" panose="020B0604030504040204" pitchFamily="34" charset="-120"/>
                <a:cs typeface="Calibri" panose="020F0502020204030204" pitchFamily="34" charset="0"/>
              </a:rPr>
              <a:t>如何有效的避免因硬件毁坏所导致的资料损毁</a:t>
            </a:r>
            <a:endParaRPr lang="en-US" altLang="zh-TW" dirty="0">
              <a:solidFill>
                <a:schemeClr val="tx1"/>
              </a:solidFill>
              <a:latin typeface="Microsoft JhengHei" panose="020B0604030504040204" pitchFamily="34" charset="-120"/>
              <a:cs typeface="Calibri" panose="020F0502020204030204" pitchFamily="34" charset="0"/>
            </a:endParaRPr>
          </a:p>
        </p:txBody>
      </p:sp>
      <p:sp>
        <p:nvSpPr>
          <p:cNvPr id="158" name="Oval 157"/>
          <p:cNvSpPr>
            <a:spLocks noChangeAspect="1" noChangeArrowheads="1"/>
          </p:cNvSpPr>
          <p:nvPr/>
        </p:nvSpPr>
        <p:spPr bwMode="auto">
          <a:xfrm>
            <a:off x="1017588" y="3760788"/>
            <a:ext cx="1139825" cy="1141412"/>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59" name="Rectangle 158"/>
          <p:cNvSpPr/>
          <p:nvPr/>
        </p:nvSpPr>
        <p:spPr>
          <a:xfrm>
            <a:off x="911225" y="3940175"/>
            <a:ext cx="1328738" cy="708025"/>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管理</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Managing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p:txBody>
      </p:sp>
      <p:sp>
        <p:nvSpPr>
          <p:cNvPr id="160" name="Rounded Rectangle 159"/>
          <p:cNvSpPr/>
          <p:nvPr/>
        </p:nvSpPr>
        <p:spPr>
          <a:xfrm>
            <a:off x="1810777" y="5182334"/>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Microsoft JhengHei" panose="020B0604030504040204" pitchFamily="34" charset="-120"/>
                <a:cs typeface="Calibri" panose="020F0502020204030204" pitchFamily="34" charset="0"/>
              </a:rPr>
              <a:t>如何从中挖掘出所关注事件的 </a:t>
            </a:r>
            <a:r>
              <a:rPr lang="en-US" altLang="zh-TW" dirty="0">
                <a:solidFill>
                  <a:schemeClr val="tx1"/>
                </a:solidFill>
                <a:latin typeface="Microsoft JhengHei" panose="020B0604030504040204" pitchFamily="34" charset="-120"/>
                <a:cs typeface="Calibri" panose="020F0502020204030204" pitchFamily="34" charset="0"/>
              </a:rPr>
              <a:t>pattern </a:t>
            </a:r>
            <a:r>
              <a:rPr lang="zh-TW" altLang="en-US" dirty="0">
                <a:solidFill>
                  <a:schemeClr val="tx1"/>
                </a:solidFill>
                <a:latin typeface="Microsoft JhengHei" panose="020B0604030504040204" pitchFamily="34" charset="-120"/>
                <a:cs typeface="Calibri" panose="020F0502020204030204" pitchFamily="34" charset="0"/>
              </a:rPr>
              <a:t>或 </a:t>
            </a:r>
            <a:r>
              <a:rPr lang="en-US" altLang="zh-TW" dirty="0">
                <a:solidFill>
                  <a:schemeClr val="tx1"/>
                </a:solidFill>
                <a:latin typeface="Microsoft JhengHei" panose="020B0604030504040204" pitchFamily="34" charset="-120"/>
                <a:cs typeface="Calibri" panose="020F0502020204030204" pitchFamily="34" charset="0"/>
              </a:rPr>
              <a:t>behavior</a:t>
            </a:r>
            <a:endParaRPr lang="en-US" altLang="zh-TW" dirty="0">
              <a:solidFill>
                <a:schemeClr val="tx1"/>
              </a:solidFill>
              <a:latin typeface="Microsoft JhengHei" panose="020B0604030504040204" pitchFamily="34" charset="-120"/>
              <a:cs typeface="Calibri" panose="020F0502020204030204" pitchFamily="34" charset="0"/>
            </a:endParaRPr>
          </a:p>
        </p:txBody>
      </p:sp>
      <p:sp>
        <p:nvSpPr>
          <p:cNvPr id="161" name="Oval 160"/>
          <p:cNvSpPr>
            <a:spLocks noChangeAspect="1" noChangeArrowheads="1"/>
          </p:cNvSpPr>
          <p:nvPr/>
        </p:nvSpPr>
        <p:spPr bwMode="auto">
          <a:xfrm>
            <a:off x="1012825" y="5011738"/>
            <a:ext cx="1139825" cy="1141412"/>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62" name="Rectangle 161"/>
          <p:cNvSpPr/>
          <p:nvPr/>
        </p:nvSpPr>
        <p:spPr>
          <a:xfrm>
            <a:off x="985838" y="5162550"/>
            <a:ext cx="1209675" cy="708025"/>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分析</a:t>
            </a:r>
            <a:endPar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Analyzing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p:txBody>
      </p:sp>
      <p:sp>
        <p:nvSpPr>
          <p:cNvPr id="116760" name="Title 1"/>
          <p:cNvSpPr>
            <a:spLocks noGrp="1"/>
          </p:cNvSpPr>
          <p:nvPr>
            <p:ph type="title"/>
          </p:nvPr>
        </p:nvSpPr>
        <p:spPr>
          <a:xfrm>
            <a:off x="827088" y="0"/>
            <a:ext cx="8004175" cy="765175"/>
          </a:xfrm>
        </p:spPr>
        <p:txBody>
          <a:bodyPr/>
          <a:lstStyle/>
          <a:p>
            <a:r>
              <a:rPr lang="zh-TW" altLang="en-US" smtClean="0">
                <a:latin typeface="黑体" panose="02010609060101010101" charset="-122"/>
                <a:ea typeface="黑体" panose="02010609060101010101" charset="-122"/>
              </a:rPr>
              <a:t>超越企业现有 </a:t>
            </a:r>
            <a:r>
              <a:rPr lang="en-US" altLang="zh-TW" smtClean="0">
                <a:latin typeface="黑体" panose="02010609060101010101" charset="-122"/>
                <a:ea typeface="黑体" panose="02010609060101010101" charset="-122"/>
              </a:rPr>
              <a:t>IT </a:t>
            </a:r>
            <a:r>
              <a:rPr lang="zh-TW" altLang="en-US" smtClean="0">
                <a:latin typeface="黑体" panose="02010609060101010101" charset="-122"/>
                <a:ea typeface="黑体" panose="02010609060101010101" charset="-122"/>
              </a:rPr>
              <a:t>的数据解决能量</a:t>
            </a:r>
            <a:endParaRPr lang="en-US" altLang="zh-TW" smtClean="0">
              <a:latin typeface="黑体" panose="02010609060101010101" charset="-122"/>
              <a:ea typeface="黑体" panose="02010609060101010101" charset="-122"/>
            </a:endParaRPr>
          </a:p>
        </p:txBody>
      </p:sp>
      <p:sp>
        <p:nvSpPr>
          <p:cNvPr id="116761" name="Text Box 1"/>
          <p:cNvSpPr txBox="1">
            <a:spLocks noChangeArrowheads="1"/>
          </p:cNvSpPr>
          <p:nvPr/>
        </p:nvSpPr>
        <p:spPr bwMode="auto">
          <a:xfrm>
            <a:off x="7000875" y="6324600"/>
            <a:ext cx="1905000" cy="457200"/>
          </a:xfrm>
          <a:prstGeom prst="rect">
            <a:avLst/>
          </a:prstGeom>
          <a:noFill/>
          <a:ln w="9525">
            <a:noFill/>
            <a:miter lim="800000"/>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8A60194-8020-418C-AE2B-053B318BA322}" type="slidenum">
              <a:rPr lang="en-US" altLang="zh-TW" sz="900">
                <a:solidFill>
                  <a:srgbClr val="000000"/>
                </a:solidFill>
                <a:ea typeface="MS PGothic" panose="020B0600070205080204" pitchFamily="34" charset="-128"/>
              </a:rPr>
            </a:fld>
            <a:endParaRPr lang="en-US" altLang="zh-TW" sz="900">
              <a:solidFill>
                <a:srgbClr val="000000"/>
              </a:solidFill>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制造业大数据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71362"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D0BE0597-5C7F-4BFC-AD34-7F9B23B38D2D}" type="slidenum">
              <a:rPr lang="en-US">
                <a:ea typeface="宋体" panose="02010600030101010101" pitchFamily="2" charset="-122"/>
              </a:rPr>
            </a:fld>
            <a:endParaRPr lang="en-US">
              <a:ea typeface="宋体" panose="02010600030101010101" pitchFamily="2" charset="-122"/>
            </a:endParaRPr>
          </a:p>
        </p:txBody>
      </p:sp>
      <p:sp>
        <p:nvSpPr>
          <p:cNvPr id="271363" name="Content Placeholder 4"/>
          <p:cNvSpPr>
            <a:spLocks noGrp="1"/>
          </p:cNvSpPr>
          <p:nvPr>
            <p:ph sz="half" idx="1"/>
          </p:nvPr>
        </p:nvSpPr>
        <p:spPr bwMode="auto">
          <a:xfrm>
            <a:off x="4875213" y="1185863"/>
            <a:ext cx="3717925" cy="4525962"/>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在摩托车生产厂商哈雷</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戴维森公司位于宾尼法尼亚州约克市新翻新的摩托车制造厂，软件不停的在记录着微小的制造数据，如喷漆室风扇的速度等等。当软件察觉风扇速度、温度、湿度或其它变量脱离规定数值，它就会自动调节机械。哈雷</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戴维森同时还使用软件，还寻找制约公司每</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86</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秒完成一台摩托车制造工作的瓶颈。最近，这家公司的管理者通过研究数据，认为安装后挡泥板的时间过长。通过调整工厂配置，哈雷</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戴维森提高了安装该配件的速度。</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美国一些纺织及化工生产商，根据从不同的百货公司</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POS</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机上收集的产品销售速度信息，将原来的</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18</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周送货速度减少到</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3</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周，这对百货公司分销商来说，能以更快的速度拿到货物，减少仓储。对生产商来说，积攒的材料仓储也能减少很多。</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71364" name="Picture 2" descr="http://image.tianjimedia.com/uploadImages/2013/136/7398GJ5MG66W.jpg"/>
          <p:cNvPicPr>
            <a:picLocks noChangeAspect="1" noChangeArrowheads="1"/>
          </p:cNvPicPr>
          <p:nvPr/>
        </p:nvPicPr>
        <p:blipFill>
          <a:blip r:embed="rId1"/>
          <a:srcRect b="13666"/>
          <a:stretch>
            <a:fillRect/>
          </a:stretch>
        </p:blipFill>
        <p:spPr bwMode="auto">
          <a:xfrm>
            <a:off x="657225" y="1341438"/>
            <a:ext cx="3656013" cy="2106612"/>
          </a:xfrm>
          <a:prstGeom prst="rect">
            <a:avLst/>
          </a:prstGeom>
          <a:noFill/>
          <a:ln w="9525">
            <a:noFill/>
            <a:miter lim="800000"/>
            <a:headEnd/>
            <a:tailEnd/>
          </a:ln>
        </p:spPr>
      </p:pic>
      <p:pic>
        <p:nvPicPr>
          <p:cNvPr id="271365" name="Picture 4" descr="http://photocdn.sohu.com/20131015/Img388198280.jpg"/>
          <p:cNvPicPr>
            <a:picLocks noChangeAspect="1" noChangeArrowheads="1"/>
          </p:cNvPicPr>
          <p:nvPr/>
        </p:nvPicPr>
        <p:blipFill>
          <a:blip r:embed="rId2"/>
          <a:srcRect/>
          <a:stretch>
            <a:fillRect/>
          </a:stretch>
        </p:blipFill>
        <p:spPr bwMode="auto">
          <a:xfrm>
            <a:off x="657225" y="3702050"/>
            <a:ext cx="3656013" cy="2370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899324D9-4CF0-4FFA-89FA-26EA178AB0E7}" type="slidenum">
              <a:rPr lang="en-US">
                <a:ea typeface="宋体" panose="02010600030101010101" pitchFamily="2" charset="-122"/>
              </a:rPr>
            </a:fld>
            <a:endParaRPr lang="en-US">
              <a:ea typeface="宋体" panose="02010600030101010101" pitchFamily="2" charset="-122"/>
            </a:endParaRPr>
          </a:p>
        </p:txBody>
      </p:sp>
      <p:sp>
        <p:nvSpPr>
          <p:cNvPr id="272386" name="Content Placeholder 4"/>
          <p:cNvSpPr>
            <a:spLocks noGrp="1"/>
          </p:cNvSpPr>
          <p:nvPr>
            <p:ph sz="half" idx="1"/>
          </p:nvPr>
        </p:nvSpPr>
        <p:spPr bwMode="auto">
          <a:xfrm>
            <a:off x="4648200" y="1238250"/>
            <a:ext cx="3717925" cy="4525963"/>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谷歌基于每天来自全球的</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30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多亿条搜索指令设立了一个系统，这个系统在</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2009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年甲流爆发之前就开始对美国各地区进行“流感预报”，并推出了“谷歌流感趋势”服务。</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谷歌在这项服务的产品介绍中写道：搜索流感相关主题的人数与实际患有流感症状的人数之间存在着密切的关系。虽然并非每个搜索“流感”的人都患有流感，但谷歌发现了一些检索词条的组合并用特定的数学模型对其进行分析后发现，这些分析结果与传统流感监测系统监测结果的相关性高达</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97%</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这也就表示，谷歌公司能做出与疾控部门同样准确的传染源位置判断，并且在时间上提前了一到两周。”</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sp>
        <p:nvSpPr>
          <p:cNvPr id="272387" name="AutoShape 2" descr="http://t11.baidu.com/it/u=387125758,2343873354&amp;fm=23&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272388" name="Picture 3"/>
          <p:cNvPicPr>
            <a:picLocks noChangeAspect="1" noChangeArrowheads="1"/>
          </p:cNvPicPr>
          <p:nvPr/>
        </p:nvPicPr>
        <p:blipFill>
          <a:blip r:embed="rId1"/>
          <a:srcRect/>
          <a:stretch>
            <a:fillRect/>
          </a:stretch>
        </p:blipFill>
        <p:spPr bwMode="auto">
          <a:xfrm>
            <a:off x="604838" y="1187450"/>
            <a:ext cx="3827462" cy="2524125"/>
          </a:xfrm>
          <a:prstGeom prst="rect">
            <a:avLst/>
          </a:prstGeom>
          <a:noFill/>
          <a:ln w="9525">
            <a:noFill/>
            <a:miter lim="800000"/>
            <a:headEnd/>
            <a:tailEnd/>
          </a:ln>
        </p:spPr>
      </p:pic>
      <p:pic>
        <p:nvPicPr>
          <p:cNvPr id="272389" name="Picture 5" descr="http://c.hiphotos.bdimg.com/album/w%3D2048/sign=fb31bf27838ba61edfeecf2f750c960a/0ff41bd5ad6eddc41bde0d1638dbb6fd52663325.jpg"/>
          <p:cNvPicPr>
            <a:picLocks noChangeAspect="1" noChangeArrowheads="1"/>
          </p:cNvPicPr>
          <p:nvPr/>
        </p:nvPicPr>
        <p:blipFill>
          <a:blip r:embed="rId2"/>
          <a:srcRect/>
          <a:stretch>
            <a:fillRect/>
          </a:stretch>
        </p:blipFill>
        <p:spPr bwMode="auto">
          <a:xfrm>
            <a:off x="622300" y="3925888"/>
            <a:ext cx="3810000" cy="1592262"/>
          </a:xfrm>
          <a:prstGeom prst="rect">
            <a:avLst/>
          </a:prstGeom>
          <a:noFill/>
          <a:ln w="9525">
            <a:noFill/>
            <a:miter lim="800000"/>
            <a:headEnd/>
            <a:tailEnd/>
          </a:ln>
        </p:spPr>
      </p:pic>
      <p:sp>
        <p:nvSpPr>
          <p:cNvPr id="9" name="Title 1"/>
          <p:cNvSpPr txBox="1"/>
          <p:nvPr/>
        </p:nvSpPr>
        <p:spPr>
          <a:xfrm>
            <a:off x="871538" y="38100"/>
            <a:ext cx="7545387" cy="673100"/>
          </a:xfrm>
          <a:prstGeom prst="rect">
            <a:avLst/>
          </a:prstGeom>
        </p:spPr>
        <p:txBody>
          <a:bodyPr>
            <a:normAutofit/>
          </a:bodyPr>
          <a:lstStyle>
            <a:lvl1pPr algn="l" defTabSz="457200" rtl="0" eaLnBrk="1" latinLnBrk="0" hangingPunct="1">
              <a:spcBef>
                <a:spcPct val="0"/>
              </a:spcBef>
              <a:buNone/>
              <a:defRPr sz="2000" b="1" kern="1200" cap="all">
                <a:solidFill>
                  <a:schemeClr val="tx1">
                    <a:lumMod val="85000"/>
                    <a:lumOff val="15000"/>
                  </a:schemeClr>
                </a:solidFill>
                <a:latin typeface="黑体" panose="02010609060101010101" charset="-122"/>
                <a:ea typeface="黑体" panose="02010609060101010101" charset="-122"/>
                <a:cs typeface="黑体" panose="02010609060101010101" charset="-122"/>
              </a:defRPr>
            </a:lvl1pPr>
          </a:lstStyle>
          <a:p>
            <a:pPr>
              <a:defRPr/>
            </a:pPr>
            <a:r>
              <a:rPr lang="zh-CN" altLang="en-US" sz="2400" kern="0" dirty="0">
                <a:solidFill>
                  <a:schemeClr val="tx1">
                    <a:lumMod val="65000"/>
                    <a:lumOff val="35000"/>
                  </a:schemeClr>
                </a:solidFill>
                <a:latin typeface="黑体" panose="02010609060101010101" charset="-122"/>
                <a:ea typeface="黑体" panose="02010609060101010101" charset="-122"/>
                <a:cs typeface="+mj-cs"/>
              </a:rPr>
              <a:t>医疗</a:t>
            </a:r>
            <a:r>
              <a:rPr lang="zh-CN" altLang="en-US" sz="2400" kern="0" dirty="0" smtClean="0">
                <a:solidFill>
                  <a:schemeClr val="tx1">
                    <a:lumMod val="65000"/>
                    <a:lumOff val="35000"/>
                  </a:schemeClr>
                </a:solidFill>
                <a:latin typeface="黑体" panose="02010609060101010101" charset="-122"/>
                <a:ea typeface="黑体" panose="02010609060101010101" charset="-122"/>
                <a:cs typeface="+mj-cs"/>
              </a:rPr>
              <a:t>大数据</a:t>
            </a:r>
            <a:endParaRPr lang="en-US" altLang="en-US" sz="2400" kern="0" dirty="0" smtClean="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能源大数据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73410"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37B68F97-17EB-4C33-84E1-71857EF5EBA6}" type="slidenum">
              <a:rPr lang="en-US">
                <a:ea typeface="宋体" panose="02010600030101010101" pitchFamily="2" charset="-122"/>
              </a:rPr>
            </a:fld>
            <a:endParaRPr lang="en-US">
              <a:ea typeface="宋体" panose="02010600030101010101" pitchFamily="2" charset="-122"/>
            </a:endParaRPr>
          </a:p>
        </p:txBody>
      </p:sp>
      <p:sp>
        <p:nvSpPr>
          <p:cNvPr id="5" name="Content Placeholder 4"/>
          <p:cNvSpPr>
            <a:spLocks noGrp="1"/>
          </p:cNvSpPr>
          <p:nvPr>
            <p:ph sz="half" idx="1"/>
          </p:nvPr>
        </p:nvSpPr>
        <p:spPr>
          <a:xfrm>
            <a:off x="4648200" y="1277938"/>
            <a:ext cx="3717925" cy="4835525"/>
          </a:xfrm>
        </p:spPr>
        <p:txBody>
          <a:bodyPr>
            <a:normAutofit lnSpcReduction="10000"/>
          </a:bodyPr>
          <a:lstStyle/>
          <a:p>
            <a:pPr>
              <a:defRPr/>
            </a:pPr>
            <a:r>
              <a:rPr lang="en-US" altLang="zh-CN" dirty="0" smtClean="0">
                <a:solidFill>
                  <a:schemeClr val="tx1"/>
                </a:solidFill>
              </a:rPr>
              <a:t>	</a:t>
            </a:r>
            <a:r>
              <a:rPr lang="zh-CN" altLang="en-US" dirty="0" smtClean="0">
                <a:solidFill>
                  <a:schemeClr val="tx1"/>
                </a:solidFill>
              </a:rPr>
              <a:t>国际大石油公司一直都非常重视数据管理。如雪佛龙公司将</a:t>
            </a:r>
            <a:r>
              <a:rPr lang="en-US" altLang="zh-CN" dirty="0" smtClean="0">
                <a:solidFill>
                  <a:schemeClr val="tx1"/>
                </a:solidFill>
              </a:rPr>
              <a:t>5</a:t>
            </a:r>
            <a:r>
              <a:rPr lang="zh-CN" altLang="en-US" dirty="0" smtClean="0">
                <a:solidFill>
                  <a:schemeClr val="tx1"/>
                </a:solidFill>
              </a:rPr>
              <a:t>万台桌面系统与</a:t>
            </a:r>
            <a:r>
              <a:rPr lang="en-US" altLang="zh-CN" dirty="0" smtClean="0">
                <a:solidFill>
                  <a:schemeClr val="tx1"/>
                </a:solidFill>
              </a:rPr>
              <a:t>1800</a:t>
            </a:r>
            <a:r>
              <a:rPr lang="zh-CN" altLang="en-US" dirty="0" smtClean="0">
                <a:solidFill>
                  <a:schemeClr val="tx1"/>
                </a:solidFill>
              </a:rPr>
              <a:t>个公司站点连接，消除炼油、销售与运输“下游系统”中的重复流程和系统，每年节省</a:t>
            </a:r>
            <a:r>
              <a:rPr lang="en-US" altLang="zh-CN" dirty="0" smtClean="0">
                <a:solidFill>
                  <a:schemeClr val="tx1"/>
                </a:solidFill>
              </a:rPr>
              <a:t>5000</a:t>
            </a:r>
            <a:r>
              <a:rPr lang="zh-CN" altLang="en-US" dirty="0" smtClean="0">
                <a:solidFill>
                  <a:schemeClr val="tx1"/>
                </a:solidFill>
              </a:rPr>
              <a:t>万美元，过去</a:t>
            </a:r>
            <a:r>
              <a:rPr lang="en-US" altLang="zh-CN" dirty="0" smtClean="0">
                <a:solidFill>
                  <a:schemeClr val="tx1"/>
                </a:solidFill>
              </a:rPr>
              <a:t>4</a:t>
            </a:r>
            <a:r>
              <a:rPr lang="zh-CN" altLang="en-US" dirty="0" smtClean="0">
                <a:solidFill>
                  <a:schemeClr val="tx1"/>
                </a:solidFill>
              </a:rPr>
              <a:t>年已获得了净现值约为</a:t>
            </a:r>
            <a:r>
              <a:rPr lang="en-US" altLang="zh-CN" dirty="0" smtClean="0">
                <a:solidFill>
                  <a:schemeClr val="tx1"/>
                </a:solidFill>
              </a:rPr>
              <a:t>2</a:t>
            </a:r>
            <a:r>
              <a:rPr lang="zh-CN" altLang="en-US" dirty="0" smtClean="0">
                <a:solidFill>
                  <a:schemeClr val="tx1"/>
                </a:solidFill>
              </a:rPr>
              <a:t>亿美元的回报。</a:t>
            </a:r>
            <a:endParaRPr lang="en-US" altLang="zh-CN" dirty="0" smtClean="0">
              <a:solidFill>
                <a:schemeClr val="tx1"/>
              </a:solidFill>
            </a:endParaRPr>
          </a:p>
          <a:p>
            <a:pPr>
              <a:defRPr/>
            </a:pPr>
            <a:r>
              <a:rPr lang="en-US" altLang="zh-CN" dirty="0" smtClean="0">
                <a:solidFill>
                  <a:schemeClr val="tx1"/>
                </a:solidFill>
              </a:rPr>
              <a:t>	</a:t>
            </a:r>
            <a:r>
              <a:rPr lang="zh-CN" altLang="en-US" dirty="0" smtClean="0">
                <a:solidFill>
                  <a:schemeClr val="tx1"/>
                </a:solidFill>
              </a:rPr>
              <a:t>准确预测太阳能和风能需要分析大量数据，包括风速、云层等气象数据。丹麦风轮机制造商维斯塔斯</a:t>
            </a:r>
            <a:r>
              <a:rPr lang="en-US" altLang="zh-CN" dirty="0" smtClean="0">
                <a:solidFill>
                  <a:schemeClr val="tx1"/>
                </a:solidFill>
              </a:rPr>
              <a:t>( </a:t>
            </a:r>
            <a:r>
              <a:rPr lang="en-US" altLang="zh-CN" dirty="0" err="1" smtClean="0">
                <a:solidFill>
                  <a:schemeClr val="tx1"/>
                </a:solidFill>
              </a:rPr>
              <a:t>Vestas</a:t>
            </a:r>
            <a:r>
              <a:rPr lang="en-US" altLang="zh-CN" dirty="0" smtClean="0">
                <a:solidFill>
                  <a:schemeClr val="tx1"/>
                </a:solidFill>
              </a:rPr>
              <a:t> Wind Systems)</a:t>
            </a:r>
            <a:r>
              <a:rPr lang="zh-CN" altLang="en-US" dirty="0" smtClean="0">
                <a:solidFill>
                  <a:schemeClr val="tx1"/>
                </a:solidFill>
              </a:rPr>
              <a:t>，通过在世界上最大的超级计算机上部署</a:t>
            </a:r>
            <a:r>
              <a:rPr lang="en-US" altLang="zh-CN" dirty="0" smtClean="0">
                <a:solidFill>
                  <a:schemeClr val="tx1"/>
                </a:solidFill>
              </a:rPr>
              <a:t>IBM</a:t>
            </a:r>
            <a:r>
              <a:rPr lang="zh-CN" altLang="en-US" dirty="0" smtClean="0">
                <a:solidFill>
                  <a:schemeClr val="tx1"/>
                </a:solidFill>
              </a:rPr>
              <a:t>大数据解决方案，得以通过分析包括</a:t>
            </a:r>
            <a:r>
              <a:rPr lang="en-US" altLang="zh-CN" dirty="0" smtClean="0">
                <a:solidFill>
                  <a:schemeClr val="tx1"/>
                </a:solidFill>
              </a:rPr>
              <a:t>PB</a:t>
            </a:r>
            <a:r>
              <a:rPr lang="zh-CN" altLang="en-US" dirty="0" smtClean="0">
                <a:solidFill>
                  <a:schemeClr val="tx1"/>
                </a:solidFill>
              </a:rPr>
              <a:t>量级气象报告＼潮汐相位、地理空间、卫星图像等结构化及非结构化的海量数据，优化风力涡轮机布局，有效提高风力涡轮机的性能，为客户提供精确和优化的风力涡轮机配置方案不但帮助客户降低每千瓦时的成本，并且提高了客户投资回报估计的准确度，同时它将业务用户请求的响应时间从几星期缩短到几小时。</a:t>
            </a:r>
            <a:endParaRPr lang="en-US" dirty="0">
              <a:solidFill>
                <a:schemeClr val="tx1"/>
              </a:solidFill>
            </a:endParaRPr>
          </a:p>
        </p:txBody>
      </p:sp>
      <p:pic>
        <p:nvPicPr>
          <p:cNvPr id="273412" name="Picture 1"/>
          <p:cNvPicPr>
            <a:picLocks noChangeAspect="1" noChangeArrowheads="1"/>
          </p:cNvPicPr>
          <p:nvPr/>
        </p:nvPicPr>
        <p:blipFill>
          <a:blip r:embed="rId1"/>
          <a:srcRect/>
          <a:stretch>
            <a:fillRect/>
          </a:stretch>
        </p:blipFill>
        <p:spPr bwMode="auto">
          <a:xfrm>
            <a:off x="820738" y="1644650"/>
            <a:ext cx="3213100" cy="3422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交通大数据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74434"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482AFB0B-9C9A-4E46-BD81-E881D04E7CEB}" type="slidenum">
              <a:rPr lang="en-US">
                <a:ea typeface="宋体" panose="02010600030101010101" pitchFamily="2" charset="-122"/>
              </a:rPr>
            </a:fld>
            <a:endParaRPr lang="en-US">
              <a:ea typeface="宋体" panose="02010600030101010101" pitchFamily="2" charset="-122"/>
            </a:endParaRPr>
          </a:p>
        </p:txBody>
      </p:sp>
      <p:sp>
        <p:nvSpPr>
          <p:cNvPr id="5" name="Content Placeholder 4"/>
          <p:cNvSpPr>
            <a:spLocks noGrp="1"/>
          </p:cNvSpPr>
          <p:nvPr>
            <p:ph sz="half" idx="1"/>
          </p:nvPr>
        </p:nvSpPr>
        <p:spPr>
          <a:xfrm>
            <a:off x="4983163" y="1133475"/>
            <a:ext cx="3644900" cy="4767263"/>
          </a:xfrm>
        </p:spPr>
        <p:txBody>
          <a:bodyPr>
            <a:normAutofit lnSpcReduction="10000"/>
          </a:bodyPr>
          <a:lstStyle/>
          <a:p>
            <a:pPr>
              <a:lnSpc>
                <a:spcPct val="150000"/>
              </a:lnSpc>
              <a:defRPr/>
            </a:pPr>
            <a:r>
              <a:rPr lang="en-US" altLang="zh-CN" sz="1800" dirty="0" smtClean="0">
                <a:solidFill>
                  <a:schemeClr val="tx1"/>
                </a:solidFill>
                <a:latin typeface="微软雅黑" panose="020B0503020204020204" pitchFamily="34" charset="-122"/>
                <a:ea typeface="微软雅黑" panose="020B0503020204020204" pitchFamily="34" charset="-122"/>
              </a:rPr>
              <a:t>	UPS</a:t>
            </a:r>
            <a:r>
              <a:rPr lang="zh-CN" altLang="en-US" sz="1800" dirty="0" smtClean="0">
                <a:solidFill>
                  <a:schemeClr val="tx1"/>
                </a:solidFill>
                <a:latin typeface="微软雅黑" panose="020B0503020204020204" pitchFamily="34" charset="-122"/>
                <a:ea typeface="微软雅黑" panose="020B0503020204020204" pitchFamily="34" charset="-122"/>
              </a:rPr>
              <a:t>最新的大数据来源是安装在公司</a:t>
            </a:r>
            <a:r>
              <a:rPr lang="en-US" altLang="zh-CN" sz="1800" dirty="0" smtClean="0">
                <a:solidFill>
                  <a:schemeClr val="tx1"/>
                </a:solidFill>
                <a:latin typeface="微软雅黑" panose="020B0503020204020204" pitchFamily="34" charset="-122"/>
                <a:ea typeface="微软雅黑" panose="020B0503020204020204" pitchFamily="34" charset="-122"/>
              </a:rPr>
              <a:t>4.6</a:t>
            </a:r>
            <a:r>
              <a:rPr lang="zh-CN" altLang="en-US" sz="1800" dirty="0" smtClean="0">
                <a:solidFill>
                  <a:schemeClr val="tx1"/>
                </a:solidFill>
                <a:latin typeface="微软雅黑" panose="020B0503020204020204" pitchFamily="34" charset="-122"/>
                <a:ea typeface="微软雅黑" panose="020B0503020204020204" pitchFamily="34" charset="-122"/>
              </a:rPr>
              <a:t>万多辆卡车上的远程通信传感器，这些传感器能够传回车速、方向、刹车和动力性能等方面的数据。收集到的数据流不仅能说明车辆的日常性能，还能帮助公司重新设计物流路线。</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nSpc>
                <a:spcPct val="150000"/>
              </a:lnSpc>
              <a:defRPr/>
            </a:pPr>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大量的在线地图数据和优化算法，最终能帮助</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实时地调配驾驶员的收货和配送路线。该系统为</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减少了</a:t>
            </a:r>
            <a:r>
              <a:rPr lang="en-US" altLang="zh-CN" sz="1800" dirty="0" smtClean="0">
                <a:solidFill>
                  <a:schemeClr val="tx1"/>
                </a:solidFill>
                <a:latin typeface="微软雅黑" panose="020B0503020204020204" pitchFamily="34" charset="-122"/>
                <a:ea typeface="微软雅黑" panose="020B0503020204020204" pitchFamily="34" charset="-122"/>
              </a:rPr>
              <a:t>8500</a:t>
            </a:r>
            <a:r>
              <a:rPr lang="zh-CN" altLang="en-US" sz="1800" dirty="0" smtClean="0">
                <a:solidFill>
                  <a:schemeClr val="tx1"/>
                </a:solidFill>
                <a:latin typeface="微软雅黑" panose="020B0503020204020204" pitchFamily="34" charset="-122"/>
                <a:ea typeface="微软雅黑" panose="020B0503020204020204" pitchFamily="34" charset="-122"/>
              </a:rPr>
              <a:t>万英里的物流里程，由此节约了</a:t>
            </a:r>
            <a:r>
              <a:rPr lang="en-US" altLang="zh-CN" sz="1800" dirty="0" smtClean="0">
                <a:solidFill>
                  <a:schemeClr val="tx1"/>
                </a:solidFill>
                <a:latin typeface="微软雅黑" panose="020B0503020204020204" pitchFamily="34" charset="-122"/>
                <a:ea typeface="微软雅黑" panose="020B0503020204020204" pitchFamily="34" charset="-122"/>
              </a:rPr>
              <a:t>840</a:t>
            </a:r>
            <a:r>
              <a:rPr lang="zh-CN" altLang="en-US" sz="1800" dirty="0" smtClean="0">
                <a:solidFill>
                  <a:schemeClr val="tx1"/>
                </a:solidFill>
                <a:latin typeface="微软雅黑" panose="020B0503020204020204" pitchFamily="34" charset="-122"/>
                <a:ea typeface="微软雅黑" panose="020B0503020204020204" pitchFamily="34" charset="-122"/>
              </a:rPr>
              <a:t>万加仑的汽油。</a:t>
            </a:r>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274436" name="Picture 2" descr="http://z1.dfcfw.com/2013/6/26/2013062613020862210313.jpg"/>
          <p:cNvPicPr>
            <a:picLocks noChangeAspect="1" noChangeArrowheads="1"/>
          </p:cNvPicPr>
          <p:nvPr/>
        </p:nvPicPr>
        <p:blipFill>
          <a:blip r:embed="rId1"/>
          <a:srcRect/>
          <a:stretch>
            <a:fillRect/>
          </a:stretch>
        </p:blipFill>
        <p:spPr bwMode="auto">
          <a:xfrm>
            <a:off x="588963" y="1162050"/>
            <a:ext cx="3916362" cy="2211388"/>
          </a:xfrm>
          <a:prstGeom prst="rect">
            <a:avLst/>
          </a:prstGeom>
          <a:noFill/>
          <a:ln w="9525">
            <a:noFill/>
            <a:miter lim="800000"/>
            <a:headEnd/>
            <a:tailEnd/>
          </a:ln>
        </p:spPr>
      </p:pic>
      <p:sp>
        <p:nvSpPr>
          <p:cNvPr id="274437" name="AutoShape 4" descr="http://t10.baidu.com/it/u=3381890118,2482130389&amp;fm=23&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sp>
        <p:nvSpPr>
          <p:cNvPr id="274438" name="AutoShape 6" descr="http://t10.baidu.com/it/u=3381890118,2482130389&amp;fm=23&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274439" name="Picture 7"/>
          <p:cNvPicPr>
            <a:picLocks noChangeAspect="1" noChangeArrowheads="1"/>
          </p:cNvPicPr>
          <p:nvPr/>
        </p:nvPicPr>
        <p:blipFill>
          <a:blip r:embed="rId2"/>
          <a:srcRect/>
          <a:stretch>
            <a:fillRect/>
          </a:stretch>
        </p:blipFill>
        <p:spPr bwMode="auto">
          <a:xfrm>
            <a:off x="682625" y="3533775"/>
            <a:ext cx="3822700" cy="2301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1538" y="38100"/>
            <a:ext cx="7545387" cy="673100"/>
          </a:xfrm>
        </p:spPr>
        <p:txBody>
          <a:bodyPr/>
          <a:lstStyle/>
          <a:p>
            <a:pPr>
              <a:defRPr/>
            </a:pPr>
            <a:r>
              <a:rPr lang="zh-CN" altLang="en-US" sz="2400" dirty="0">
                <a:solidFill>
                  <a:schemeClr val="tx1">
                    <a:lumMod val="65000"/>
                    <a:lumOff val="35000"/>
                  </a:schemeClr>
                </a:solidFill>
                <a:latin typeface="黑体" panose="02010609060101010101" charset="-122"/>
                <a:ea typeface="黑体" panose="02010609060101010101" charset="-122"/>
                <a:cs typeface="+mj-cs"/>
              </a:rPr>
              <a:t>公安</a:t>
            </a: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大数据</a:t>
            </a:r>
            <a:endParaRPr lang="en-US" altLang="en-US" sz="2400" dirty="0" smtClean="0">
              <a:solidFill>
                <a:schemeClr val="tx1">
                  <a:lumMod val="65000"/>
                  <a:lumOff val="35000"/>
                </a:schemeClr>
              </a:solidFill>
              <a:latin typeface="黑体" panose="02010609060101010101" charset="-122"/>
              <a:ea typeface="黑体" panose="02010609060101010101" charset="-122"/>
              <a:cs typeface="+mj-cs"/>
            </a:endParaRPr>
          </a:p>
        </p:txBody>
      </p:sp>
      <p:sp>
        <p:nvSpPr>
          <p:cNvPr id="275458"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5AEB11E4-BA95-4099-81D3-17BECD8F1858}" type="slidenum">
              <a:rPr lang="en-US">
                <a:ea typeface="宋体" panose="02010600030101010101" pitchFamily="2" charset="-122"/>
              </a:rPr>
            </a:fld>
            <a:endParaRPr lang="en-US">
              <a:ea typeface="宋体" panose="02010600030101010101" pitchFamily="2" charset="-122"/>
            </a:endParaRPr>
          </a:p>
        </p:txBody>
      </p:sp>
      <p:sp>
        <p:nvSpPr>
          <p:cNvPr id="275459" name="Content Placeholder 4"/>
          <p:cNvSpPr>
            <a:spLocks noGrp="1"/>
          </p:cNvSpPr>
          <p:nvPr>
            <p:ph sz="half" idx="1"/>
          </p:nvPr>
        </p:nvSpPr>
        <p:spPr bwMode="auto">
          <a:xfrm>
            <a:off x="4867275" y="1354138"/>
            <a:ext cx="3717925" cy="4527550"/>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大数据挖掘技术的底层技术最早是英国军情六处研发用来追踪恐怖分子的技术。</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中国大数据的概念其实源于最早公安部抓法轮功分子。</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大数据筛选犯罪团伙，与锁定的罪犯乘坐同一班列车，住同一酒店的两个人可能是同伙，过去，刑侦人员要证明这一点，需要通过把不同线索拼凑起来排查疑犯。</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通过对越来越多数据的挖掘分析，某一片区域的犯罪率以及犯罪模式都将清晰可见。大数据可以帮助警方定位最易受到不法分子侵扰的区域，创建一张犯罪高发地区热点图和时间表。不但有利于警方精准分配警力，预防打击犯罪，也能帮助市民了解情况，提高警惕。</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75460" name="Picture 2" descr="http://image.tianjimedia.com/uploadImages/2013/255/19NK0V9FE96H.jpg"/>
          <p:cNvPicPr>
            <a:picLocks noChangeAspect="1" noChangeArrowheads="1"/>
          </p:cNvPicPr>
          <p:nvPr/>
        </p:nvPicPr>
        <p:blipFill>
          <a:blip r:embed="rId1"/>
          <a:srcRect b="17229"/>
          <a:stretch>
            <a:fillRect/>
          </a:stretch>
        </p:blipFill>
        <p:spPr bwMode="auto">
          <a:xfrm>
            <a:off x="563563" y="1355725"/>
            <a:ext cx="4005262" cy="2392363"/>
          </a:xfrm>
          <a:prstGeom prst="rect">
            <a:avLst/>
          </a:prstGeom>
          <a:noFill/>
          <a:ln w="9525">
            <a:noFill/>
            <a:miter lim="800000"/>
            <a:headEnd/>
            <a:tailEnd/>
          </a:ln>
        </p:spPr>
      </p:pic>
      <p:pic>
        <p:nvPicPr>
          <p:cNvPr id="275461" name="Picture 4" descr="http://pic4.nipic.com/20091117/704257_163325077732_2.jpg"/>
          <p:cNvPicPr>
            <a:picLocks noChangeAspect="1" noChangeArrowheads="1"/>
          </p:cNvPicPr>
          <p:nvPr/>
        </p:nvPicPr>
        <p:blipFill>
          <a:blip r:embed="rId2"/>
          <a:srcRect b="21904"/>
          <a:stretch>
            <a:fillRect/>
          </a:stretch>
        </p:blipFill>
        <p:spPr bwMode="auto">
          <a:xfrm>
            <a:off x="601663" y="3649663"/>
            <a:ext cx="4005262" cy="2211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文化传媒大数据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76482"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4E0F1237-EEFC-451C-9AFD-D135F206151E}" type="slidenum">
              <a:rPr lang="en-US">
                <a:ea typeface="宋体" panose="02010600030101010101" pitchFamily="2" charset="-122"/>
              </a:rPr>
            </a:fld>
            <a:endParaRPr lang="en-US">
              <a:ea typeface="宋体" panose="02010600030101010101" pitchFamily="2" charset="-122"/>
            </a:endParaRPr>
          </a:p>
        </p:txBody>
      </p:sp>
      <p:sp>
        <p:nvSpPr>
          <p:cNvPr id="5" name="Content Placeholder 4"/>
          <p:cNvSpPr>
            <a:spLocks noGrp="1"/>
          </p:cNvSpPr>
          <p:nvPr>
            <p:ph sz="half" idx="1"/>
          </p:nvPr>
        </p:nvSpPr>
        <p:spPr>
          <a:xfrm>
            <a:off x="4414838" y="1149350"/>
            <a:ext cx="4105275" cy="4959350"/>
          </a:xfrm>
        </p:spPr>
        <p:txBody>
          <a:bodyPr>
            <a:normAutofit fontScale="92500" lnSpcReduction="10000"/>
          </a:bodyPr>
          <a:lstStyle/>
          <a:p>
            <a:pPr>
              <a:defRPr/>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与传统电视剧有别，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是一部根据“大数据”制作的作品。制作方</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是美国最具影响力的影视网站之一，在美国本土有约</a:t>
            </a:r>
            <a:r>
              <a:rPr lang="en-US" altLang="zh-CN" dirty="0" smtClean="0">
                <a:solidFill>
                  <a:schemeClr val="tx1"/>
                </a:solidFill>
                <a:latin typeface="微软雅黑" panose="020B0503020204020204" pitchFamily="34" charset="-122"/>
                <a:ea typeface="微软雅黑" panose="020B0503020204020204" pitchFamily="34" charset="-122"/>
              </a:rPr>
              <a:t>2900</a:t>
            </a:r>
            <a:r>
              <a:rPr lang="zh-CN" altLang="en-US" dirty="0" smtClean="0">
                <a:solidFill>
                  <a:schemeClr val="tx1"/>
                </a:solidFill>
                <a:latin typeface="微软雅黑" panose="020B0503020204020204" pitchFamily="34" charset="-122"/>
                <a:ea typeface="微软雅黑" panose="020B0503020204020204" pitchFamily="34" charset="-122"/>
              </a:rPr>
              <a:t>万的订阅用户。</a:t>
            </a:r>
            <a:endParaRPr lang="en-US" altLang="zh-CN" dirty="0" smtClean="0">
              <a:solidFill>
                <a:schemeClr val="tx1"/>
              </a:solidFill>
              <a:latin typeface="微软雅黑" panose="020B0503020204020204" pitchFamily="34" charset="-122"/>
              <a:ea typeface="微软雅黑" panose="020B0503020204020204" pitchFamily="34" charset="-122"/>
            </a:endParaRPr>
          </a:p>
          <a:p>
            <a:pPr>
              <a:defRPr/>
            </a:pPr>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成功之处在于其强大的推荐系统</a:t>
            </a:r>
            <a:r>
              <a:rPr lang="en-US" altLang="zh-CN" dirty="0" err="1" smtClean="0">
                <a:solidFill>
                  <a:schemeClr val="tx1"/>
                </a:solidFill>
                <a:latin typeface="微软雅黑" panose="020B0503020204020204" pitchFamily="34" charset="-122"/>
                <a:ea typeface="微软雅黑" panose="020B0503020204020204" pitchFamily="34" charset="-122"/>
              </a:rPr>
              <a:t>Cinematch</a:t>
            </a:r>
            <a:r>
              <a:rPr lang="zh-CN" altLang="en-US" dirty="0" smtClean="0">
                <a:solidFill>
                  <a:schemeClr val="tx1"/>
                </a:solidFill>
                <a:latin typeface="微软雅黑" panose="020B0503020204020204" pitchFamily="34" charset="-122"/>
                <a:ea typeface="微软雅黑" panose="020B0503020204020204" pitchFamily="34" charset="-122"/>
              </a:rPr>
              <a:t>，该系统基于用户视频点播的基础数据如评分、播放、快进、时间、地点、终端等，储存在数据库后通过数据分析，计算出用户可能喜爱的影片，并为他提供定制化的推荐。</a:t>
            </a:r>
            <a:endParaRPr lang="zh-CN" altLang="en-US" dirty="0" smtClean="0">
              <a:solidFill>
                <a:schemeClr val="tx1"/>
              </a:solidFill>
              <a:latin typeface="微软雅黑" panose="020B0503020204020204" pitchFamily="34" charset="-122"/>
              <a:ea typeface="微软雅黑" panose="020B0503020204020204" pitchFamily="34" charset="-122"/>
            </a:endParaRPr>
          </a:p>
          <a:p>
            <a:pPr>
              <a:defRPr/>
            </a:pP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发布的数据显示，用户在</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上每天产生</a:t>
            </a:r>
            <a:r>
              <a:rPr lang="en-US" altLang="zh-CN" dirty="0" smtClean="0">
                <a:solidFill>
                  <a:schemeClr val="tx1"/>
                </a:solidFill>
                <a:latin typeface="微软雅黑" panose="020B0503020204020204" pitchFamily="34" charset="-122"/>
                <a:ea typeface="微软雅黑" panose="020B0503020204020204" pitchFamily="34" charset="-122"/>
              </a:rPr>
              <a:t>3000</a:t>
            </a:r>
            <a:r>
              <a:rPr lang="zh-CN" altLang="en-US" dirty="0" smtClean="0">
                <a:solidFill>
                  <a:schemeClr val="tx1"/>
                </a:solidFill>
                <a:latin typeface="微软雅黑" panose="020B0503020204020204" pitchFamily="34" charset="-122"/>
                <a:ea typeface="微软雅黑" panose="020B0503020204020204" pitchFamily="34" charset="-122"/>
              </a:rPr>
              <a:t>多万个行为，比如暂停、回放或者快进，同时，用户每天还会给出</a:t>
            </a:r>
            <a:r>
              <a:rPr lang="en-US" altLang="zh-CN" dirty="0" smtClean="0">
                <a:solidFill>
                  <a:schemeClr val="tx1"/>
                </a:solidFill>
                <a:latin typeface="微软雅黑" panose="020B0503020204020204" pitchFamily="34" charset="-122"/>
                <a:ea typeface="微软雅黑" panose="020B0503020204020204" pitchFamily="34" charset="-122"/>
              </a:rPr>
              <a:t>400</a:t>
            </a:r>
            <a:r>
              <a:rPr lang="zh-CN" altLang="en-US" dirty="0" smtClean="0">
                <a:solidFill>
                  <a:schemeClr val="tx1"/>
                </a:solidFill>
                <a:latin typeface="微软雅黑" panose="020B0503020204020204" pitchFamily="34" charset="-122"/>
                <a:ea typeface="微软雅黑" panose="020B0503020204020204" pitchFamily="34" charset="-122"/>
              </a:rPr>
              <a:t>万个评分，以及</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万次搜索请求。</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遂决定用这些数据来制作一部电视剧，投资过亿美元制作出</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pPr>
              <a:defRPr/>
            </a:pPr>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发现，其用户中有很多人仍在点播</a:t>
            </a:r>
            <a:r>
              <a:rPr lang="en-US" altLang="zh-CN" dirty="0" smtClean="0">
                <a:solidFill>
                  <a:schemeClr val="tx1"/>
                </a:solidFill>
                <a:latin typeface="微软雅黑" panose="020B0503020204020204" pitchFamily="34" charset="-122"/>
                <a:ea typeface="微软雅黑" panose="020B0503020204020204" pitchFamily="34" charset="-122"/>
              </a:rPr>
              <a:t>1991</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BBC</a:t>
            </a:r>
            <a:r>
              <a:rPr lang="zh-CN" altLang="en-US" dirty="0" smtClean="0">
                <a:solidFill>
                  <a:schemeClr val="tx1"/>
                </a:solidFill>
                <a:latin typeface="微软雅黑" panose="020B0503020204020204" pitchFamily="34" charset="-122"/>
                <a:ea typeface="微软雅黑" panose="020B0503020204020204" pitchFamily="34" charset="-122"/>
              </a:rPr>
              <a:t>经典老片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，这些观众中许多人喜欢大卫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芬奇，观众大多爱看奥斯卡得主凯文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史派西的电影，由此</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邀请大卫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芬奇为导演，凯文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史派西为主演翻拍了</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这一政治题材剧。</a:t>
            </a:r>
            <a:r>
              <a:rPr lang="en-US" altLang="zh-CN" dirty="0" smtClean="0">
                <a:solidFill>
                  <a:schemeClr val="tx1"/>
                </a:solidFill>
                <a:latin typeface="微软雅黑" panose="020B0503020204020204" pitchFamily="34" charset="-122"/>
                <a:ea typeface="微软雅黑" panose="020B0503020204020204" pitchFamily="34" charset="-122"/>
              </a:rPr>
              <a:t>2013</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月</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上线后，用户数增加了</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万，达到</a:t>
            </a:r>
            <a:r>
              <a:rPr lang="en-US" altLang="zh-CN" dirty="0" smtClean="0">
                <a:solidFill>
                  <a:schemeClr val="tx1"/>
                </a:solidFill>
                <a:latin typeface="微软雅黑" panose="020B0503020204020204" pitchFamily="34" charset="-122"/>
                <a:ea typeface="微软雅黑" panose="020B0503020204020204" pitchFamily="34" charset="-122"/>
              </a:rPr>
              <a:t>2920</a:t>
            </a:r>
            <a:r>
              <a:rPr lang="zh-CN" altLang="en-US" dirty="0" smtClean="0">
                <a:solidFill>
                  <a:schemeClr val="tx1"/>
                </a:solidFill>
                <a:latin typeface="微软雅黑" panose="020B0503020204020204" pitchFamily="34" charset="-122"/>
                <a:ea typeface="微软雅黑" panose="020B0503020204020204" pitchFamily="34" charset="-122"/>
              </a:rPr>
              <a:t>万。</a:t>
            </a:r>
            <a:endParaRPr lang="zh-CN" altLang="en-US" b="1" dirty="0" smtClean="0">
              <a:solidFill>
                <a:schemeClr val="tx1"/>
              </a:solidFill>
              <a:latin typeface="微软雅黑" panose="020B0503020204020204" pitchFamily="34" charset="-122"/>
              <a:ea typeface="微软雅黑" panose="020B0503020204020204" pitchFamily="34" charset="-122"/>
            </a:endParaRPr>
          </a:p>
          <a:p>
            <a:pPr>
              <a:defRPr/>
            </a:pPr>
            <a:endParaRPr lang="en-US" dirty="0">
              <a:solidFill>
                <a:schemeClr val="tx1"/>
              </a:solidFill>
              <a:latin typeface="微软雅黑" panose="020B0503020204020204" pitchFamily="34" charset="-122"/>
              <a:ea typeface="微软雅黑" panose="020B0503020204020204" pitchFamily="34" charset="-122"/>
            </a:endParaRPr>
          </a:p>
        </p:txBody>
      </p:sp>
      <p:pic>
        <p:nvPicPr>
          <p:cNvPr id="276484" name="Picture 2" descr="http://image.datatang.com/news/2014/2/24/130376786033906955.jpg"/>
          <p:cNvPicPr>
            <a:picLocks noChangeAspect="1" noChangeArrowheads="1"/>
          </p:cNvPicPr>
          <p:nvPr/>
        </p:nvPicPr>
        <p:blipFill>
          <a:blip r:embed="rId1"/>
          <a:srcRect/>
          <a:stretch>
            <a:fillRect/>
          </a:stretch>
        </p:blipFill>
        <p:spPr bwMode="auto">
          <a:xfrm>
            <a:off x="539750" y="1149350"/>
            <a:ext cx="3592513" cy="2349500"/>
          </a:xfrm>
          <a:prstGeom prst="rect">
            <a:avLst/>
          </a:prstGeom>
          <a:noFill/>
          <a:ln w="9525">
            <a:noFill/>
            <a:miter lim="800000"/>
            <a:headEnd/>
            <a:tailEnd/>
          </a:ln>
        </p:spPr>
      </p:pic>
      <p:pic>
        <p:nvPicPr>
          <p:cNvPr id="276485" name="Picture 4" descr="http://image11.m1905.cn/uploadfile/2013/0530/20130530090829457.jpg"/>
          <p:cNvPicPr>
            <a:picLocks noChangeAspect="1" noChangeArrowheads="1"/>
          </p:cNvPicPr>
          <p:nvPr/>
        </p:nvPicPr>
        <p:blipFill>
          <a:blip r:embed="rId2"/>
          <a:srcRect l="21211" b="17393"/>
          <a:stretch>
            <a:fillRect/>
          </a:stretch>
        </p:blipFill>
        <p:spPr bwMode="auto">
          <a:xfrm>
            <a:off x="539750" y="3511550"/>
            <a:ext cx="3592513" cy="2601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1538" y="38100"/>
            <a:ext cx="7545387" cy="673100"/>
          </a:xfrm>
        </p:spPr>
        <p:txBody>
          <a:bodyPr/>
          <a:lstStyle/>
          <a:p>
            <a:pPr>
              <a:defRPr/>
            </a:pPr>
            <a:r>
              <a:rPr lang="zh-CN" altLang="en-US" sz="2400" dirty="0">
                <a:solidFill>
                  <a:schemeClr val="tx1">
                    <a:lumMod val="65000"/>
                    <a:lumOff val="35000"/>
                  </a:schemeClr>
                </a:solidFill>
                <a:latin typeface="黑体" panose="02010609060101010101" charset="-122"/>
                <a:ea typeface="黑体" panose="02010609060101010101" charset="-122"/>
                <a:cs typeface="+mj-cs"/>
              </a:rPr>
              <a:t>航空</a:t>
            </a: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大数据</a:t>
            </a:r>
            <a:endParaRPr lang="en-US" altLang="en-US" sz="2400" dirty="0" smtClean="0">
              <a:solidFill>
                <a:schemeClr val="tx1">
                  <a:lumMod val="65000"/>
                  <a:lumOff val="35000"/>
                </a:schemeClr>
              </a:solidFill>
              <a:latin typeface="黑体" panose="02010609060101010101" charset="-122"/>
              <a:ea typeface="黑体" panose="02010609060101010101" charset="-122"/>
              <a:cs typeface="+mj-cs"/>
            </a:endParaRPr>
          </a:p>
        </p:txBody>
      </p:sp>
      <p:sp>
        <p:nvSpPr>
          <p:cNvPr id="277506"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46E45971-0EE4-4C5B-9BA2-20182208DBFA}" type="slidenum">
              <a:rPr lang="en-US">
                <a:ea typeface="宋体" panose="02010600030101010101" pitchFamily="2" charset="-122"/>
              </a:rPr>
            </a:fld>
            <a:endParaRPr lang="en-US">
              <a:ea typeface="宋体" panose="02010600030101010101" pitchFamily="2" charset="-122"/>
            </a:endParaRPr>
          </a:p>
        </p:txBody>
      </p:sp>
      <p:sp>
        <p:nvSpPr>
          <p:cNvPr id="277507" name="Content Placeholder 4"/>
          <p:cNvSpPr>
            <a:spLocks noGrp="1"/>
          </p:cNvSpPr>
          <p:nvPr>
            <p:ph sz="half" idx="1"/>
          </p:nvPr>
        </p:nvSpPr>
        <p:spPr bwMode="auto">
          <a:xfrm>
            <a:off x="4827588" y="1471613"/>
            <a:ext cx="3717925" cy="4525962"/>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Farecast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已经拥有惊人的约</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2 000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亿条飞行数据记录。用来推测当前网页上的机票价格是否合理。作为一种商品，同一架飞机上每个座位的价格本来不应该有差别。但实际上，价格却千差万别，其中缘由只有航空公司自己清楚。</a:t>
            </a:r>
            <a:b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b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Farecast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预测当前的机票价格在未来一段时间内会上涨还是下降。这个系统需要分析所有特定航线机票的销售价格并确定票价与提前购买天数的关系。</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Farecast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票价预测的准确度已经高达</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75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％，使用</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Farecast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票价预测工具购买机票的旅客，平均每张机票可节省</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50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美元。</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77508" name="Picture 2" descr="http://news.xinhuanet.com/info/2014-02/14/133115099_13923492169701n.jpg"/>
          <p:cNvPicPr>
            <a:picLocks noChangeAspect="1" noChangeArrowheads="1"/>
          </p:cNvPicPr>
          <p:nvPr/>
        </p:nvPicPr>
        <p:blipFill>
          <a:blip r:embed="rId1"/>
          <a:srcRect/>
          <a:stretch>
            <a:fillRect/>
          </a:stretch>
        </p:blipFill>
        <p:spPr bwMode="auto">
          <a:xfrm>
            <a:off x="508000" y="1616075"/>
            <a:ext cx="3762375" cy="3324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29" name="Picture 2"/>
          <p:cNvPicPr>
            <a:picLocks noChangeAspect="1" noChangeArrowheads="1"/>
          </p:cNvPicPr>
          <p:nvPr/>
        </p:nvPicPr>
        <p:blipFill>
          <a:blip r:embed="rId1"/>
          <a:srcRect/>
          <a:stretch>
            <a:fillRect/>
          </a:stretch>
        </p:blipFill>
        <p:spPr bwMode="auto">
          <a:xfrm>
            <a:off x="0" y="0"/>
            <a:ext cx="9136063"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3" name="Picture 2"/>
          <p:cNvPicPr>
            <a:picLocks noChangeAspect="1" noChangeArrowheads="1"/>
          </p:cNvPicPr>
          <p:nvPr/>
        </p:nvPicPr>
        <p:blipFill>
          <a:blip r:embed="rId1"/>
          <a:srcRect/>
          <a:stretch>
            <a:fillRect/>
          </a:stretch>
        </p:blipFill>
        <p:spPr bwMode="auto">
          <a:xfrm>
            <a:off x="323850" y="1341438"/>
            <a:ext cx="3290888" cy="4418012"/>
          </a:xfrm>
          <a:prstGeom prst="rect">
            <a:avLst/>
          </a:prstGeom>
          <a:noFill/>
          <a:ln w="9525">
            <a:noFill/>
            <a:miter lim="800000"/>
            <a:headEnd/>
            <a:tailEnd/>
          </a:ln>
        </p:spPr>
      </p:pic>
      <p:pic>
        <p:nvPicPr>
          <p:cNvPr id="279554" name="Picture 3"/>
          <p:cNvPicPr>
            <a:picLocks noChangeAspect="1" noChangeArrowheads="1"/>
          </p:cNvPicPr>
          <p:nvPr/>
        </p:nvPicPr>
        <p:blipFill>
          <a:blip r:embed="rId2"/>
          <a:srcRect/>
          <a:stretch>
            <a:fillRect/>
          </a:stretch>
        </p:blipFill>
        <p:spPr bwMode="auto">
          <a:xfrm>
            <a:off x="4067175" y="1268413"/>
            <a:ext cx="4608513" cy="4321175"/>
          </a:xfrm>
          <a:prstGeom prst="rect">
            <a:avLst/>
          </a:prstGeom>
          <a:noFill/>
          <a:ln w="9525">
            <a:noFill/>
            <a:miter lim="800000"/>
            <a:headEnd/>
            <a:tailEnd/>
          </a:ln>
        </p:spPr>
      </p:pic>
      <p:sp>
        <p:nvSpPr>
          <p:cNvPr id="279555"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0578" name="Picture 2"/>
          <p:cNvPicPr>
            <a:picLocks noChangeAspect="1" noChangeArrowheads="1"/>
          </p:cNvPicPr>
          <p:nvPr/>
        </p:nvPicPr>
        <p:blipFill>
          <a:blip r:embed="rId1"/>
          <a:srcRect/>
          <a:stretch>
            <a:fillRect/>
          </a:stretch>
        </p:blipFill>
        <p:spPr bwMode="auto">
          <a:xfrm>
            <a:off x="323850" y="1143000"/>
            <a:ext cx="3001963" cy="4511675"/>
          </a:xfrm>
          <a:prstGeom prst="rect">
            <a:avLst/>
          </a:prstGeom>
          <a:noFill/>
          <a:ln w="9525">
            <a:noFill/>
            <a:miter lim="800000"/>
            <a:headEnd/>
            <a:tailEnd/>
          </a:ln>
        </p:spPr>
      </p:pic>
      <p:pic>
        <p:nvPicPr>
          <p:cNvPr id="280579" name="Picture 3"/>
          <p:cNvPicPr>
            <a:picLocks noChangeAspect="1" noChangeArrowheads="1"/>
          </p:cNvPicPr>
          <p:nvPr/>
        </p:nvPicPr>
        <p:blipFill>
          <a:blip r:embed="rId2"/>
          <a:srcRect/>
          <a:stretch>
            <a:fillRect/>
          </a:stretch>
        </p:blipFill>
        <p:spPr bwMode="auto">
          <a:xfrm>
            <a:off x="3492500" y="1338263"/>
            <a:ext cx="5472113" cy="4281487"/>
          </a:xfrm>
          <a:prstGeom prst="rect">
            <a:avLst/>
          </a:prstGeom>
          <a:noFill/>
          <a:ln w="9525">
            <a:noFill/>
            <a:miter lim="800000"/>
            <a:headEnd/>
            <a:tailEnd/>
          </a:ln>
        </p:spPr>
      </p:pic>
      <p:sp>
        <p:nvSpPr>
          <p:cNvPr id="280580" name="TextBox 5"/>
          <p:cNvSpPr txBox="1">
            <a:spLocks noChangeArrowheads="1"/>
          </p:cNvSpPr>
          <p:nvPr/>
        </p:nvSpPr>
        <p:spPr bwMode="auto">
          <a:xfrm>
            <a:off x="395288" y="5805488"/>
            <a:ext cx="4608512" cy="431800"/>
          </a:xfrm>
          <a:prstGeom prst="rect">
            <a:avLst/>
          </a:prstGeom>
          <a:noFill/>
          <a:ln w="9525">
            <a:noFill/>
            <a:miter lim="800000"/>
          </a:ln>
        </p:spPr>
        <p:txBody>
          <a:bodyPr/>
          <a:lstStyle/>
          <a:p>
            <a:r>
              <a:rPr lang="zh-CN" altLang="en-US"/>
              <a:t>用户数据的价值发现</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p:nvPr>
        </p:nvSpPr>
        <p:spPr/>
        <p:txBody>
          <a:bodyPr/>
          <a:lstStyle/>
          <a:p>
            <a:r>
              <a:rPr lang="zh-CN" altLang="en-US" smtClean="0">
                <a:latin typeface="黑体" panose="02010609060101010101" charset="-122"/>
                <a:ea typeface="黑体" panose="02010609060101010101" charset="-122"/>
              </a:rPr>
              <a:t>中央政府对大数据的重视程度</a:t>
            </a:r>
            <a:endParaRPr lang="zh-CN" altLang="en-US" smtClean="0">
              <a:latin typeface="黑体" panose="02010609060101010101" charset="-122"/>
              <a:ea typeface="黑体" panose="02010609060101010101" charset="-122"/>
            </a:endParaRPr>
          </a:p>
        </p:txBody>
      </p:sp>
      <p:sp>
        <p:nvSpPr>
          <p:cNvPr id="117762" name="灯片编号占位符 3"/>
          <p:cNvSpPr>
            <a:spLocks noGrp="1"/>
          </p:cNvSpPr>
          <p:nvPr>
            <p:ph type="sldNum" sz="quarter" idx="12"/>
          </p:nvPr>
        </p:nvSpPr>
        <p:spPr bwMode="auto">
          <a:ln>
            <a:miter lim="800000"/>
          </a:ln>
        </p:spPr>
        <p:txBody>
          <a:bodyPr vert="horz" wrap="square" lIns="91440" tIns="45720" rIns="91440" bIns="45720" numCol="1" anchor="t" anchorCtr="0" compatLnSpc="1"/>
          <a:lstStyle/>
          <a:p>
            <a:pPr>
              <a:defRPr/>
            </a:pPr>
            <a:fld id="{EEA03D3A-B383-4CF3-B71C-8FCA54F34442}" type="slidenum">
              <a:rPr lang="zh-CN" altLang="en-US" smtClean="0">
                <a:ea typeface="宋体" panose="02010600030101010101" pitchFamily="2" charset="-122"/>
              </a:rPr>
            </a:fld>
            <a:endParaRPr lang="zh-CN" altLang="en-US" smtClean="0">
              <a:ea typeface="宋体" panose="02010600030101010101" pitchFamily="2" charset="-122"/>
            </a:endParaRPr>
          </a:p>
        </p:txBody>
      </p:sp>
      <p:graphicFrame>
        <p:nvGraphicFramePr>
          <p:cNvPr id="6" name="表格 5"/>
          <p:cNvGraphicFramePr>
            <a:graphicFrameLocks noGrp="1"/>
          </p:cNvGraphicFramePr>
          <p:nvPr/>
        </p:nvGraphicFramePr>
        <p:xfrm>
          <a:off x="395288" y="939800"/>
          <a:ext cx="8001000" cy="5499100"/>
        </p:xfrm>
        <a:graphic>
          <a:graphicData uri="http://schemas.openxmlformats.org/drawingml/2006/table">
            <a:tbl>
              <a:tblPr/>
              <a:tblGrid>
                <a:gridCol w="1032394"/>
                <a:gridCol w="6968662"/>
              </a:tblGrid>
              <a:tr h="2572908">
                <a:tc>
                  <a:txBody>
                    <a:bodyPr/>
                    <a:lstStyle/>
                    <a:p>
                      <a:pPr algn="just">
                        <a:lnSpc>
                          <a:spcPct val="150000"/>
                        </a:lnSpc>
                        <a:spcAft>
                          <a:spcPts val="0"/>
                        </a:spcAft>
                      </a:pPr>
                      <a:r>
                        <a:rPr lang="zh-CN" sz="2000" b="1" kern="100" dirty="0">
                          <a:latin typeface="+mn-ea"/>
                          <a:ea typeface="+mn-ea"/>
                          <a:cs typeface="Times New Roman" panose="02020603050405020304"/>
                        </a:rPr>
                        <a:t>习近平</a:t>
                      </a:r>
                      <a:endParaRPr lang="zh-CN" sz="2000" b="1" kern="100" dirty="0">
                        <a:latin typeface="+mn-ea"/>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rgbClr val="0070C0"/>
                          </a:solidFill>
                          <a:effectLst/>
                          <a:latin typeface="+mn-lt"/>
                          <a:ea typeface="+mn-ea"/>
                          <a:cs typeface="+mn-cs"/>
                        </a:rPr>
                        <a:t>2015</a:t>
                      </a:r>
                      <a:r>
                        <a:rPr lang="zh-CN" altLang="en-US" sz="1600" b="0" i="0" kern="1200" dirty="0" smtClean="0">
                          <a:solidFill>
                            <a:srgbClr val="0070C0"/>
                          </a:solidFill>
                          <a:effectLst/>
                          <a:latin typeface="+mn-lt"/>
                          <a:ea typeface="+mn-ea"/>
                          <a:cs typeface="+mn-cs"/>
                        </a:rPr>
                        <a:t>年五中全会</a:t>
                      </a:r>
                      <a:r>
                        <a:rPr lang="zh-CN" altLang="en-US" sz="1600" b="0" i="0" kern="1200" dirty="0" smtClean="0">
                          <a:solidFill>
                            <a:schemeClr val="tx1"/>
                          </a:solidFill>
                          <a:effectLst/>
                          <a:latin typeface="+mn-lt"/>
                          <a:ea typeface="+mn-ea"/>
                          <a:cs typeface="+mn-cs"/>
                        </a:rPr>
                        <a:t>的“十三五”规划建议提出：“实施国家</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战略，推进数据资源开放共享。”</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2016</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10</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9</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中共中央政治局实施网络强国战略的第三十六次集体学习会上：“以数据集中和共享为途径，建设全国一体化的国家</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中心。”</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2017</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5</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14</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：在</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一带一路</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论坛开幕式演讲中表示“加强在数字经济、人工智能、纳米技术、量子计算机等前沿领域合作，推动</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、云计算、智慧城市建设，连接成</a:t>
                      </a:r>
                      <a:r>
                        <a:rPr lang="en-US" altLang="zh-CN" sz="1600" b="0" i="0" kern="1200" dirty="0" smtClean="0">
                          <a:solidFill>
                            <a:schemeClr val="tx1"/>
                          </a:solidFill>
                          <a:effectLst/>
                          <a:latin typeface="+mn-lt"/>
                          <a:ea typeface="+mn-ea"/>
                          <a:cs typeface="+mn-cs"/>
                        </a:rPr>
                        <a:t>21</a:t>
                      </a:r>
                      <a:r>
                        <a:rPr lang="zh-CN" altLang="en-US" sz="1600" b="0" i="0" kern="1200" dirty="0" smtClean="0">
                          <a:solidFill>
                            <a:schemeClr val="tx1"/>
                          </a:solidFill>
                          <a:effectLst/>
                          <a:latin typeface="+mn-lt"/>
                          <a:ea typeface="+mn-ea"/>
                          <a:cs typeface="+mn-cs"/>
                        </a:rPr>
                        <a:t>世纪的数字丝绸之路。”</a:t>
                      </a:r>
                      <a:endParaRPr lang="zh-CN" sz="1600" kern="100" dirty="0">
                        <a:latin typeface="+mn-ea"/>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9830">
                <a:tc>
                  <a:txBody>
                    <a:bodyPr/>
                    <a:lstStyle/>
                    <a:p>
                      <a:pPr algn="just">
                        <a:lnSpc>
                          <a:spcPct val="150000"/>
                        </a:lnSpc>
                        <a:spcAft>
                          <a:spcPts val="0"/>
                        </a:spcAft>
                      </a:pPr>
                      <a:r>
                        <a:rPr lang="zh-CN" sz="2000" b="1" kern="100" dirty="0">
                          <a:latin typeface="+mn-ea"/>
                          <a:ea typeface="+mn-ea"/>
                          <a:cs typeface="Times New Roman" panose="02020603050405020304"/>
                        </a:rPr>
                        <a:t>李克</a:t>
                      </a:r>
                      <a:r>
                        <a:rPr lang="zh-CN" sz="2000" b="1" kern="100" dirty="0" smtClean="0">
                          <a:latin typeface="+mn-ea"/>
                          <a:ea typeface="+mn-ea"/>
                          <a:cs typeface="Times New Roman" panose="02020603050405020304"/>
                        </a:rPr>
                        <a:t>强</a:t>
                      </a:r>
                      <a:endParaRPr lang="zh-CN" sz="2000" b="1" kern="100" dirty="0">
                        <a:latin typeface="+mn-ea"/>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rgbClr val="0070C0"/>
                          </a:solidFill>
                          <a:effectLst/>
                          <a:latin typeface="+mn-lt"/>
                          <a:ea typeface="+mn-ea"/>
                          <a:cs typeface="+mn-cs"/>
                        </a:rPr>
                        <a:t>2016</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5</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25</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出席中国大数据产业峰会暨中国电子商务创新发展峰会时指出：“</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等新一代互联网技术深刻改变了世界，也让各国站在科技革命的同一起跑线上。中国曾屡次与世界科技革命失之交臂，今天要把握这一历史机遇，抢占先机，赢得未来。”</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2017</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6</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13</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召开的全国深化“放管服”改革电视电话会议上指出：“鼓励开发利用政府部门及公用事业单位的信息数据，唤醒“沉睡”的</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、释放数据红利</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加快推行“互联网</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政务服务”</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明年</a:t>
                      </a:r>
                      <a:r>
                        <a:rPr lang="en-US" altLang="zh-CN" sz="1600" b="0" i="0" kern="1200" dirty="0" smtClean="0">
                          <a:solidFill>
                            <a:schemeClr val="tx1"/>
                          </a:solidFill>
                          <a:effectLst/>
                          <a:latin typeface="+mn-lt"/>
                          <a:ea typeface="+mn-ea"/>
                          <a:cs typeface="+mn-cs"/>
                        </a:rPr>
                        <a:t>6</a:t>
                      </a:r>
                      <a:r>
                        <a:rPr lang="zh-CN" altLang="en-US" sz="1600" b="0" i="0" kern="1200" dirty="0" smtClean="0">
                          <a:solidFill>
                            <a:schemeClr val="tx1"/>
                          </a:solidFill>
                          <a:effectLst/>
                          <a:latin typeface="+mn-lt"/>
                          <a:ea typeface="+mn-ea"/>
                          <a:cs typeface="+mn-cs"/>
                        </a:rPr>
                        <a:t>月底前实现国务院各部门整合后的政务信息系统统一接入国家共享平台”</a:t>
                      </a:r>
                      <a:endParaRPr lang="zh-CN" sz="1600" kern="100" dirty="0">
                        <a:latin typeface="+mn-ea"/>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京东大数据分析流</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1602" name="Picture 2"/>
          <p:cNvPicPr>
            <a:picLocks noChangeAspect="1" noChangeArrowheads="1"/>
          </p:cNvPicPr>
          <p:nvPr/>
        </p:nvPicPr>
        <p:blipFill>
          <a:blip r:embed="rId1"/>
          <a:srcRect/>
          <a:stretch>
            <a:fillRect/>
          </a:stretch>
        </p:blipFill>
        <p:spPr bwMode="auto">
          <a:xfrm>
            <a:off x="250825" y="1196975"/>
            <a:ext cx="8789988" cy="4824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京东大数据平台结构</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2626" name="Picture 2"/>
          <p:cNvPicPr>
            <a:picLocks noChangeAspect="1" noChangeArrowheads="1"/>
          </p:cNvPicPr>
          <p:nvPr/>
        </p:nvPicPr>
        <p:blipFill>
          <a:blip r:embed="rId1"/>
          <a:srcRect/>
          <a:stretch>
            <a:fillRect/>
          </a:stretch>
        </p:blipFill>
        <p:spPr bwMode="auto">
          <a:xfrm>
            <a:off x="323850" y="1196975"/>
            <a:ext cx="8583613"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京东大数据应用与服务</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3650" name="Picture 2"/>
          <p:cNvPicPr>
            <a:picLocks noChangeAspect="1" noChangeArrowheads="1"/>
          </p:cNvPicPr>
          <p:nvPr/>
        </p:nvPicPr>
        <p:blipFill>
          <a:blip r:embed="rId1"/>
          <a:srcRect/>
          <a:stretch>
            <a:fillRect/>
          </a:stretch>
        </p:blipFill>
        <p:spPr bwMode="auto">
          <a:xfrm>
            <a:off x="157163" y="1412875"/>
            <a:ext cx="8815387" cy="4641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4674" name="Picture 2"/>
          <p:cNvPicPr>
            <a:picLocks noChangeAspect="1" noChangeArrowheads="1"/>
          </p:cNvPicPr>
          <p:nvPr/>
        </p:nvPicPr>
        <p:blipFill>
          <a:blip r:embed="rId1"/>
          <a:srcRect/>
          <a:stretch>
            <a:fillRect/>
          </a:stretch>
        </p:blipFill>
        <p:spPr bwMode="auto">
          <a:xfrm>
            <a:off x="292100" y="836613"/>
            <a:ext cx="8677275" cy="5545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5698" name="Picture 2"/>
          <p:cNvPicPr>
            <a:picLocks noChangeAspect="1" noChangeArrowheads="1"/>
          </p:cNvPicPr>
          <p:nvPr/>
        </p:nvPicPr>
        <p:blipFill>
          <a:blip r:embed="rId1"/>
          <a:srcRect/>
          <a:stretch>
            <a:fillRect/>
          </a:stretch>
        </p:blipFill>
        <p:spPr bwMode="auto">
          <a:xfrm>
            <a:off x="71438" y="836613"/>
            <a:ext cx="8964612" cy="5545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6722" name="Picture 2"/>
          <p:cNvPicPr>
            <a:picLocks noChangeAspect="1" noChangeArrowheads="1"/>
          </p:cNvPicPr>
          <p:nvPr/>
        </p:nvPicPr>
        <p:blipFill>
          <a:blip r:embed="rId1"/>
          <a:srcRect/>
          <a:stretch>
            <a:fillRect/>
          </a:stretch>
        </p:blipFill>
        <p:spPr bwMode="auto">
          <a:xfrm>
            <a:off x="-19050" y="836613"/>
            <a:ext cx="9163050" cy="5400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7746" name="Picture 2"/>
          <p:cNvPicPr>
            <a:picLocks noChangeAspect="1" noChangeArrowheads="1"/>
          </p:cNvPicPr>
          <p:nvPr/>
        </p:nvPicPr>
        <p:blipFill>
          <a:blip r:embed="rId1"/>
          <a:srcRect/>
          <a:stretch>
            <a:fillRect/>
          </a:stretch>
        </p:blipFill>
        <p:spPr bwMode="auto">
          <a:xfrm>
            <a:off x="44450" y="908050"/>
            <a:ext cx="8980488" cy="3889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标题 1"/>
          <p:cNvSpPr>
            <a:spLocks noGrp="1"/>
          </p:cNvSpPr>
          <p:nvPr>
            <p:ph type="title"/>
          </p:nvPr>
        </p:nvSpPr>
        <p:spPr/>
        <p:txBody>
          <a:bodyPr/>
          <a:lstStyle/>
          <a:p>
            <a:r>
              <a:rPr lang="zh-CN" altLang="en-US" smtClean="0"/>
              <a:t>京东大数据</a:t>
            </a:r>
            <a:endParaRPr lang="zh-CN" altLang="en-US" smtClean="0"/>
          </a:p>
        </p:txBody>
      </p:sp>
      <p:pic>
        <p:nvPicPr>
          <p:cNvPr id="288770" name="Picture 3"/>
          <p:cNvPicPr>
            <a:picLocks noGrp="1" noChangeAspect="1" noChangeArrowheads="1"/>
          </p:cNvPicPr>
          <p:nvPr>
            <p:ph idx="1"/>
          </p:nvPr>
        </p:nvPicPr>
        <p:blipFill>
          <a:blip r:embed="rId1"/>
          <a:srcRect/>
          <a:stretch>
            <a:fillRect/>
          </a:stretch>
        </p:blipFill>
        <p:spPr bwMode="auto">
          <a:xfrm>
            <a:off x="614363" y="1600200"/>
            <a:ext cx="7915275" cy="4525963"/>
          </a:xfrm>
          <a:noFill/>
          <a:ln>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标题 1"/>
          <p:cNvSpPr>
            <a:spLocks noGrp="1"/>
          </p:cNvSpPr>
          <p:nvPr>
            <p:ph type="title"/>
          </p:nvPr>
        </p:nvSpPr>
        <p:spPr/>
        <p:txBody>
          <a:bodyPr/>
          <a:lstStyle/>
          <a:p>
            <a:r>
              <a:rPr lang="zh-CN" altLang="en-US" smtClean="0"/>
              <a:t>京东大数据</a:t>
            </a:r>
            <a:endParaRPr lang="zh-CN" altLang="en-US" smtClean="0"/>
          </a:p>
        </p:txBody>
      </p:sp>
      <p:pic>
        <p:nvPicPr>
          <p:cNvPr id="289794" name="Picture 2"/>
          <p:cNvPicPr>
            <a:picLocks noGrp="1" noChangeAspect="1" noChangeArrowheads="1"/>
          </p:cNvPicPr>
          <p:nvPr>
            <p:ph idx="1"/>
          </p:nvPr>
        </p:nvPicPr>
        <p:blipFill>
          <a:blip r:embed="rId1"/>
          <a:srcRect/>
          <a:stretch>
            <a:fillRect/>
          </a:stretch>
        </p:blipFill>
        <p:spPr bwMode="auto">
          <a:xfrm>
            <a:off x="525463" y="1600200"/>
            <a:ext cx="8093075" cy="4525963"/>
          </a:xfrm>
          <a:noFill/>
          <a:ln>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标题 1"/>
          <p:cNvSpPr>
            <a:spLocks noGrp="1"/>
          </p:cNvSpPr>
          <p:nvPr>
            <p:ph type="title"/>
          </p:nvPr>
        </p:nvSpPr>
        <p:spPr/>
        <p:txBody>
          <a:bodyPr/>
          <a:lstStyle/>
          <a:p>
            <a:r>
              <a:rPr lang="zh-CN" altLang="en-US" smtClean="0"/>
              <a:t>京东大数据</a:t>
            </a:r>
            <a:endParaRPr lang="zh-CN" altLang="en-US" smtClean="0"/>
          </a:p>
        </p:txBody>
      </p:sp>
      <p:pic>
        <p:nvPicPr>
          <p:cNvPr id="290818" name="Picture 2"/>
          <p:cNvPicPr>
            <a:picLocks noGrp="1" noChangeAspect="1" noChangeArrowheads="1"/>
          </p:cNvPicPr>
          <p:nvPr>
            <p:ph idx="1"/>
          </p:nvPr>
        </p:nvPicPr>
        <p:blipFill>
          <a:blip r:embed="rId1"/>
          <a:srcRect/>
          <a:stretch>
            <a:fillRect/>
          </a:stretch>
        </p:blipFill>
        <p:spPr bwMode="auto">
          <a:xfrm>
            <a:off x="457200" y="1706563"/>
            <a:ext cx="8229600" cy="4313237"/>
          </a:xfrm>
          <a:noFill/>
          <a:ln>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idx="4294967295"/>
          </p:nvPr>
        </p:nvSpPr>
        <p:spPr/>
        <p:txBody>
          <a:bodyPr/>
          <a:lstStyle/>
          <a:p>
            <a:r>
              <a:rPr lang="zh-CN" altLang="en-US" smtClean="0"/>
              <a:t>目录</a:t>
            </a:r>
            <a:endParaRPr lang="zh-CN" altLang="en-US" smtClean="0"/>
          </a:p>
        </p:txBody>
      </p:sp>
      <p:grpSp>
        <p:nvGrpSpPr>
          <p:cNvPr id="305155" name="组合 52"/>
          <p:cNvGrpSpPr/>
          <p:nvPr/>
        </p:nvGrpSpPr>
        <p:grpSpPr bwMode="auto">
          <a:xfrm>
            <a:off x="1476375" y="2349500"/>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5157" name="Rectangle 21"/>
            <p:cNvSpPr>
              <a:spLocks noChangeArrowheads="1"/>
            </p:cNvSpPr>
            <p:nvPr/>
          </p:nvSpPr>
          <p:spPr bwMode="auto">
            <a:xfrm>
              <a:off x="3002617" y="1687538"/>
              <a:ext cx="1916412"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二、什么是大数据</a:t>
              </a:r>
              <a:endParaRPr lang="en-US" altLang="zh-CN" sz="2000" b="1">
                <a:solidFill>
                  <a:srgbClr val="000000"/>
                </a:solidFill>
                <a:latin typeface="微软雅黑" panose="020B0503020204020204" pitchFamily="34" charset="-122"/>
                <a:ea typeface="微软雅黑" panose="020B0503020204020204" pitchFamily="34" charset="-122"/>
              </a:endParaRPr>
            </a:p>
          </p:txBody>
        </p:sp>
      </p:grpSp>
      <p:grpSp>
        <p:nvGrpSpPr>
          <p:cNvPr id="305158" name="组合 55"/>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5160" name="Rectangle 23"/>
            <p:cNvSpPr>
              <a:spLocks noChangeArrowheads="1"/>
            </p:cNvSpPr>
            <p:nvPr/>
          </p:nvSpPr>
          <p:spPr bwMode="auto">
            <a:xfrm>
              <a:off x="3137498" y="3158828"/>
              <a:ext cx="2216429"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一、大数据的由来</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5161" name="组合 8"/>
          <p:cNvGrpSpPr/>
          <p:nvPr/>
        </p:nvGrpSpPr>
        <p:grpSpPr bwMode="auto">
          <a:xfrm>
            <a:off x="1476375" y="4076700"/>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5163"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四、大数据的系统架构</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5164" name="组合 11"/>
          <p:cNvGrpSpPr/>
          <p:nvPr/>
        </p:nvGrpSpPr>
        <p:grpSpPr bwMode="auto">
          <a:xfrm>
            <a:off x="1476375" y="4941888"/>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5166" name="Rectangle 23"/>
            <p:cNvSpPr>
              <a:spLocks noChangeArrowheads="1"/>
            </p:cNvSpPr>
            <p:nvPr/>
          </p:nvSpPr>
          <p:spPr bwMode="auto">
            <a:xfrm>
              <a:off x="3137498" y="3158828"/>
              <a:ext cx="2978525"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五、大数据的应用与实例</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5167" name="组合 55"/>
          <p:cNvGrpSpPr/>
          <p:nvPr/>
        </p:nvGrpSpPr>
        <p:grpSpPr bwMode="auto">
          <a:xfrm>
            <a:off x="1476375" y="3213100"/>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5169"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三、大数据的关键技术</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91842" name="Picture 2"/>
          <p:cNvPicPr>
            <a:picLocks noChangeAspect="1" noChangeArrowheads="1"/>
          </p:cNvPicPr>
          <p:nvPr/>
        </p:nvPicPr>
        <p:blipFill>
          <a:blip r:embed="rId1"/>
          <a:srcRect/>
          <a:stretch>
            <a:fillRect/>
          </a:stretch>
        </p:blipFill>
        <p:spPr bwMode="auto">
          <a:xfrm>
            <a:off x="250825" y="1700213"/>
            <a:ext cx="3530600" cy="3671887"/>
          </a:xfrm>
          <a:prstGeom prst="rect">
            <a:avLst/>
          </a:prstGeom>
          <a:noFill/>
          <a:ln w="9525">
            <a:noFill/>
            <a:miter lim="800000"/>
            <a:headEnd/>
            <a:tailEnd/>
          </a:ln>
        </p:spPr>
      </p:pic>
      <p:pic>
        <p:nvPicPr>
          <p:cNvPr id="291843" name="Picture 3"/>
          <p:cNvPicPr>
            <a:picLocks noChangeAspect="1" noChangeArrowheads="1"/>
          </p:cNvPicPr>
          <p:nvPr/>
        </p:nvPicPr>
        <p:blipFill>
          <a:blip r:embed="rId2"/>
          <a:srcRect/>
          <a:stretch>
            <a:fillRect/>
          </a:stretch>
        </p:blipFill>
        <p:spPr bwMode="auto">
          <a:xfrm>
            <a:off x="5129213" y="1700213"/>
            <a:ext cx="3779837" cy="3675062"/>
          </a:xfrm>
          <a:prstGeom prst="rect">
            <a:avLst/>
          </a:prstGeom>
          <a:noFill/>
          <a:ln w="9525">
            <a:noFill/>
            <a:miter lim="800000"/>
            <a:headEnd/>
            <a:tailEnd/>
          </a:ln>
        </p:spPr>
      </p:pic>
      <p:pic>
        <p:nvPicPr>
          <p:cNvPr id="291844" name="Picture 4"/>
          <p:cNvPicPr>
            <a:picLocks noChangeAspect="1" noChangeArrowheads="1"/>
          </p:cNvPicPr>
          <p:nvPr/>
        </p:nvPicPr>
        <p:blipFill>
          <a:blip r:embed="rId3"/>
          <a:srcRect/>
          <a:stretch>
            <a:fillRect/>
          </a:stretch>
        </p:blipFill>
        <p:spPr bwMode="auto">
          <a:xfrm>
            <a:off x="3883025" y="3176588"/>
            <a:ext cx="1241425" cy="722312"/>
          </a:xfrm>
          <a:prstGeom prst="rect">
            <a:avLst/>
          </a:prstGeom>
          <a:noFill/>
          <a:ln w="9525">
            <a:noFill/>
            <a:miter lim="800000"/>
            <a:headEnd/>
            <a:tailEnd/>
          </a:ln>
        </p:spPr>
      </p:pic>
      <p:pic>
        <p:nvPicPr>
          <p:cNvPr id="291845" name="Picture 5"/>
          <p:cNvPicPr>
            <a:picLocks noChangeAspect="1" noChangeArrowheads="1"/>
          </p:cNvPicPr>
          <p:nvPr/>
        </p:nvPicPr>
        <p:blipFill>
          <a:blip r:embed="rId4"/>
          <a:srcRect/>
          <a:stretch>
            <a:fillRect/>
          </a:stretch>
        </p:blipFill>
        <p:spPr bwMode="auto">
          <a:xfrm>
            <a:off x="280988" y="5445125"/>
            <a:ext cx="8445500" cy="820738"/>
          </a:xfrm>
          <a:prstGeom prst="rect">
            <a:avLst/>
          </a:prstGeom>
          <a:noFill/>
          <a:ln w="9525">
            <a:noFill/>
            <a:miter lim="800000"/>
            <a:headEnd/>
            <a:tailEnd/>
          </a:ln>
        </p:spPr>
      </p:pic>
      <p:pic>
        <p:nvPicPr>
          <p:cNvPr id="291846" name="Picture 6"/>
          <p:cNvPicPr>
            <a:picLocks noChangeAspect="1" noChangeArrowheads="1"/>
          </p:cNvPicPr>
          <p:nvPr/>
        </p:nvPicPr>
        <p:blipFill>
          <a:blip r:embed="rId5"/>
          <a:srcRect/>
          <a:stretch>
            <a:fillRect/>
          </a:stretch>
        </p:blipFill>
        <p:spPr bwMode="auto">
          <a:xfrm>
            <a:off x="306388" y="981075"/>
            <a:ext cx="4552950" cy="43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标题 1"/>
          <p:cNvSpPr>
            <a:spLocks noGrp="1"/>
          </p:cNvSpPr>
          <p:nvPr>
            <p:ph type="title"/>
          </p:nvPr>
        </p:nvSpPr>
        <p:spPr/>
        <p:txBody>
          <a:bodyPr/>
          <a:lstStyle/>
          <a:p>
            <a:r>
              <a:rPr lang="zh-CN" altLang="en-US" smtClean="0"/>
              <a:t>根据用户兴趣的定制化广告投放</a:t>
            </a:r>
            <a:endParaRPr lang="zh-CN" altLang="en-US" smtClean="0"/>
          </a:p>
        </p:txBody>
      </p:sp>
      <p:pic>
        <p:nvPicPr>
          <p:cNvPr id="292866" name="Picture 2"/>
          <p:cNvPicPr>
            <a:picLocks noGrp="1" noChangeAspect="1" noChangeArrowheads="1"/>
          </p:cNvPicPr>
          <p:nvPr>
            <p:ph idx="1"/>
          </p:nvPr>
        </p:nvPicPr>
        <p:blipFill>
          <a:blip r:embed="rId1"/>
          <a:srcRect/>
          <a:stretch>
            <a:fillRect/>
          </a:stretch>
        </p:blipFill>
        <p:spPr bwMode="auto">
          <a:xfrm>
            <a:off x="457200" y="1601788"/>
            <a:ext cx="8229600" cy="4522787"/>
          </a:xfrm>
          <a:noFill/>
          <a:ln>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93890" name="Picture 2"/>
          <p:cNvPicPr>
            <a:picLocks noChangeAspect="1" noChangeArrowheads="1"/>
          </p:cNvPicPr>
          <p:nvPr/>
        </p:nvPicPr>
        <p:blipFill>
          <a:blip r:embed="rId1"/>
          <a:srcRect/>
          <a:stretch>
            <a:fillRect/>
          </a:stretch>
        </p:blipFill>
        <p:spPr bwMode="auto">
          <a:xfrm>
            <a:off x="15875" y="1628775"/>
            <a:ext cx="3856038" cy="2808288"/>
          </a:xfrm>
          <a:prstGeom prst="rect">
            <a:avLst/>
          </a:prstGeom>
          <a:noFill/>
          <a:ln w="9525">
            <a:noFill/>
            <a:miter lim="800000"/>
            <a:headEnd/>
            <a:tailEnd/>
          </a:ln>
        </p:spPr>
      </p:pic>
      <p:pic>
        <p:nvPicPr>
          <p:cNvPr id="293891" name="Picture 3"/>
          <p:cNvPicPr>
            <a:picLocks noChangeAspect="1" noChangeArrowheads="1"/>
          </p:cNvPicPr>
          <p:nvPr/>
        </p:nvPicPr>
        <p:blipFill>
          <a:blip r:embed="rId2"/>
          <a:srcRect/>
          <a:stretch>
            <a:fillRect/>
          </a:stretch>
        </p:blipFill>
        <p:spPr bwMode="auto">
          <a:xfrm>
            <a:off x="5364163" y="1916113"/>
            <a:ext cx="3678237" cy="2452687"/>
          </a:xfrm>
          <a:prstGeom prst="rect">
            <a:avLst/>
          </a:prstGeom>
          <a:noFill/>
          <a:ln w="9525">
            <a:noFill/>
            <a:miter lim="800000"/>
            <a:headEnd/>
            <a:tailEnd/>
          </a:ln>
        </p:spPr>
      </p:pic>
      <p:pic>
        <p:nvPicPr>
          <p:cNvPr id="293892" name="Picture 4"/>
          <p:cNvPicPr>
            <a:picLocks noChangeAspect="1" noChangeArrowheads="1"/>
          </p:cNvPicPr>
          <p:nvPr/>
        </p:nvPicPr>
        <p:blipFill>
          <a:blip r:embed="rId3"/>
          <a:srcRect/>
          <a:stretch>
            <a:fillRect/>
          </a:stretch>
        </p:blipFill>
        <p:spPr bwMode="auto">
          <a:xfrm>
            <a:off x="4067175" y="2670175"/>
            <a:ext cx="1054100" cy="461963"/>
          </a:xfrm>
          <a:prstGeom prst="rect">
            <a:avLst/>
          </a:prstGeom>
          <a:noFill/>
          <a:ln w="9525">
            <a:noFill/>
            <a:miter lim="800000"/>
            <a:headEnd/>
            <a:tailEnd/>
          </a:ln>
        </p:spPr>
      </p:pic>
      <p:pic>
        <p:nvPicPr>
          <p:cNvPr id="293893" name="Picture 5"/>
          <p:cNvPicPr>
            <a:picLocks noChangeAspect="1" noChangeArrowheads="1"/>
          </p:cNvPicPr>
          <p:nvPr/>
        </p:nvPicPr>
        <p:blipFill>
          <a:blip r:embed="rId4"/>
          <a:srcRect/>
          <a:stretch>
            <a:fillRect/>
          </a:stretch>
        </p:blipFill>
        <p:spPr bwMode="auto">
          <a:xfrm>
            <a:off x="192088" y="4797425"/>
            <a:ext cx="8805862" cy="719138"/>
          </a:xfrm>
          <a:prstGeom prst="rect">
            <a:avLst/>
          </a:prstGeom>
          <a:noFill/>
          <a:ln w="9525">
            <a:noFill/>
            <a:miter lim="800000"/>
            <a:headEnd/>
            <a:tailEnd/>
          </a:ln>
        </p:spPr>
      </p:pic>
      <p:pic>
        <p:nvPicPr>
          <p:cNvPr id="293894" name="Picture 6"/>
          <p:cNvPicPr>
            <a:picLocks noChangeAspect="1" noChangeArrowheads="1"/>
          </p:cNvPicPr>
          <p:nvPr/>
        </p:nvPicPr>
        <p:blipFill>
          <a:blip r:embed="rId5"/>
          <a:srcRect/>
          <a:stretch>
            <a:fillRect/>
          </a:stretch>
        </p:blipFill>
        <p:spPr bwMode="auto">
          <a:xfrm>
            <a:off x="250825" y="1038225"/>
            <a:ext cx="3025775" cy="452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94914" name="Picture 2"/>
          <p:cNvPicPr>
            <a:picLocks noChangeAspect="1" noChangeArrowheads="1"/>
          </p:cNvPicPr>
          <p:nvPr/>
        </p:nvPicPr>
        <p:blipFill>
          <a:blip r:embed="rId1"/>
          <a:srcRect/>
          <a:stretch>
            <a:fillRect/>
          </a:stretch>
        </p:blipFill>
        <p:spPr bwMode="auto">
          <a:xfrm>
            <a:off x="34925" y="1916113"/>
            <a:ext cx="9007475" cy="4251325"/>
          </a:xfrm>
          <a:prstGeom prst="rect">
            <a:avLst/>
          </a:prstGeom>
          <a:noFill/>
          <a:ln w="9525">
            <a:noFill/>
            <a:miter lim="800000"/>
            <a:headEnd/>
            <a:tailEnd/>
          </a:ln>
        </p:spPr>
      </p:pic>
      <p:pic>
        <p:nvPicPr>
          <p:cNvPr id="294915" name="Picture 3"/>
          <p:cNvPicPr>
            <a:picLocks noChangeAspect="1" noChangeArrowheads="1"/>
          </p:cNvPicPr>
          <p:nvPr/>
        </p:nvPicPr>
        <p:blipFill>
          <a:blip r:embed="rId2"/>
          <a:srcRect/>
          <a:stretch>
            <a:fillRect/>
          </a:stretch>
        </p:blipFill>
        <p:spPr bwMode="auto">
          <a:xfrm>
            <a:off x="250825" y="1052513"/>
            <a:ext cx="2233613" cy="40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7" name="Picture 2"/>
          <p:cNvPicPr>
            <a:picLocks noChangeAspect="1" noChangeArrowheads="1"/>
          </p:cNvPicPr>
          <p:nvPr/>
        </p:nvPicPr>
        <p:blipFill>
          <a:blip r:embed="rId1"/>
          <a:srcRect/>
          <a:stretch>
            <a:fillRect/>
          </a:stretch>
        </p:blipFill>
        <p:spPr bwMode="auto">
          <a:xfrm>
            <a:off x="163513" y="1628775"/>
            <a:ext cx="8872537" cy="4316413"/>
          </a:xfrm>
          <a:prstGeom prst="rect">
            <a:avLst/>
          </a:prstGeom>
          <a:noFill/>
          <a:ln w="9525">
            <a:noFill/>
            <a:miter lim="800000"/>
            <a:headEnd/>
            <a:tailEnd/>
          </a:ln>
        </p:spPr>
      </p:pic>
      <p:pic>
        <p:nvPicPr>
          <p:cNvPr id="295938" name="Picture 3"/>
          <p:cNvPicPr>
            <a:picLocks noChangeAspect="1" noChangeArrowheads="1"/>
          </p:cNvPicPr>
          <p:nvPr/>
        </p:nvPicPr>
        <p:blipFill>
          <a:blip r:embed="rId2"/>
          <a:srcRect/>
          <a:stretch>
            <a:fillRect/>
          </a:stretch>
        </p:blipFill>
        <p:spPr bwMode="auto">
          <a:xfrm>
            <a:off x="323850" y="1196975"/>
            <a:ext cx="2017713" cy="354013"/>
          </a:xfrm>
          <a:prstGeom prst="rect">
            <a:avLst/>
          </a:prstGeom>
          <a:noFill/>
          <a:ln w="9525">
            <a:noFill/>
            <a:miter lim="800000"/>
            <a:headEnd/>
            <a:tailEnd/>
          </a:ln>
        </p:spPr>
      </p:pic>
      <p:sp>
        <p:nvSpPr>
          <p:cNvPr id="295939"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矩形 4"/>
          <p:cNvSpPr>
            <a:spLocks noChangeArrowheads="1"/>
          </p:cNvSpPr>
          <p:nvPr/>
        </p:nvSpPr>
        <p:spPr bwMode="auto">
          <a:xfrm>
            <a:off x="3414713" y="2852738"/>
            <a:ext cx="2024062" cy="1077912"/>
          </a:xfrm>
          <a:prstGeom prst="rect">
            <a:avLst/>
          </a:prstGeom>
          <a:noFill/>
          <a:ln w="9525">
            <a:noFill/>
            <a:miter lim="800000"/>
          </a:ln>
        </p:spPr>
        <p:txBody>
          <a:bodyPr wrap="none">
            <a:spAutoFit/>
          </a:bodyPr>
          <a:lstStyle/>
          <a:p>
            <a:pPr algn="ctr"/>
            <a:r>
              <a:rPr lang="en-US" altLang="zh-CN" sz="4800">
                <a:latin typeface="Times New Roman" panose="02020603050405020304" pitchFamily="18" charset="0"/>
                <a:cs typeface="Times New Roman" panose="02020603050405020304" pitchFamily="18" charset="0"/>
              </a:rPr>
              <a:t>Thanks</a:t>
            </a:r>
            <a:endParaRPr lang="en-US" altLang="zh-CN" sz="4800">
              <a:latin typeface="Times New Roman" panose="02020603050405020304" pitchFamily="18" charset="0"/>
              <a:cs typeface="Times New Roman" panose="02020603050405020304" pitchFamily="18" charset="0"/>
            </a:endParaRPr>
          </a:p>
          <a:p>
            <a:pPr algn="ctr"/>
            <a:r>
              <a:rPr lang="zh-CN" altLang="en-US" sz="1600">
                <a:latin typeface="微软雅黑" panose="020B0503020204020204" pitchFamily="34" charset="-122"/>
                <a:ea typeface="微软雅黑" panose="020B0503020204020204" pitchFamily="34" charset="-122"/>
              </a:rPr>
              <a:t>感  谢  您  的  聆  听</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3"/>
          <p:cNvPicPr>
            <a:picLocks noChangeAspect="1" noChangeArrowheads="1"/>
          </p:cNvPicPr>
          <p:nvPr/>
        </p:nvPicPr>
        <p:blipFill>
          <a:blip r:embed="rId1"/>
          <a:srcRect/>
          <a:stretch>
            <a:fillRect/>
          </a:stretch>
        </p:blipFill>
        <p:spPr bwMode="auto">
          <a:xfrm>
            <a:off x="723900" y="1036638"/>
            <a:ext cx="3343275" cy="2665412"/>
          </a:xfrm>
          <a:prstGeom prst="rect">
            <a:avLst/>
          </a:prstGeom>
          <a:noFill/>
          <a:ln w="9525">
            <a:noFill/>
            <a:miter lim="800000"/>
            <a:headEnd/>
            <a:tailEnd/>
          </a:ln>
        </p:spPr>
      </p:pic>
      <p:pic>
        <p:nvPicPr>
          <p:cNvPr id="120834" name="Picture 6" descr="d:\program files\360se6\User Data\temp\u=3041200212,3905919725&amp;fm=21&amp;gp=0.jpg"/>
          <p:cNvPicPr>
            <a:picLocks noChangeAspect="1" noChangeArrowheads="1"/>
          </p:cNvPicPr>
          <p:nvPr/>
        </p:nvPicPr>
        <p:blipFill>
          <a:blip r:embed="rId2"/>
          <a:srcRect/>
          <a:stretch>
            <a:fillRect/>
          </a:stretch>
        </p:blipFill>
        <p:spPr bwMode="auto">
          <a:xfrm rot="620793">
            <a:off x="142875" y="4014788"/>
            <a:ext cx="2681288" cy="1838325"/>
          </a:xfrm>
          <a:prstGeom prst="rect">
            <a:avLst/>
          </a:prstGeom>
          <a:noFill/>
          <a:ln w="9525">
            <a:noFill/>
            <a:miter lim="800000"/>
            <a:headEnd/>
            <a:tailEnd/>
          </a:ln>
        </p:spPr>
      </p:pic>
      <p:pic>
        <p:nvPicPr>
          <p:cNvPr id="120835" name="Picture 8" descr="d:\program files\360se6\User Data\temp\u=987476094,1546030978&amp;fm=21&amp;gp=0.jpg"/>
          <p:cNvPicPr>
            <a:picLocks noChangeAspect="1" noChangeArrowheads="1"/>
          </p:cNvPicPr>
          <p:nvPr/>
        </p:nvPicPr>
        <p:blipFill>
          <a:blip r:embed="rId3"/>
          <a:srcRect/>
          <a:stretch>
            <a:fillRect/>
          </a:stretch>
        </p:blipFill>
        <p:spPr bwMode="auto">
          <a:xfrm rot="-731113">
            <a:off x="5989638" y="3927475"/>
            <a:ext cx="3067050" cy="2033588"/>
          </a:xfrm>
          <a:prstGeom prst="rect">
            <a:avLst/>
          </a:prstGeom>
          <a:noFill/>
          <a:ln w="9525">
            <a:noFill/>
            <a:miter lim="800000"/>
            <a:headEnd/>
            <a:tailEnd/>
          </a:ln>
        </p:spPr>
      </p:pic>
      <p:pic>
        <p:nvPicPr>
          <p:cNvPr id="120836" name="Picture 3"/>
          <p:cNvPicPr>
            <a:picLocks noChangeAspect="1" noChangeArrowheads="1"/>
          </p:cNvPicPr>
          <p:nvPr/>
        </p:nvPicPr>
        <p:blipFill>
          <a:blip r:embed="rId4"/>
          <a:srcRect/>
          <a:stretch>
            <a:fillRect/>
          </a:stretch>
        </p:blipFill>
        <p:spPr bwMode="auto">
          <a:xfrm>
            <a:off x="4859338" y="1006475"/>
            <a:ext cx="3313112" cy="2638425"/>
          </a:xfrm>
          <a:prstGeom prst="rect">
            <a:avLst/>
          </a:prstGeom>
          <a:noFill/>
          <a:ln w="9525">
            <a:noFill/>
            <a:miter lim="800000"/>
            <a:headEnd/>
            <a:tailEnd/>
          </a:ln>
        </p:spPr>
      </p:pic>
      <p:pic>
        <p:nvPicPr>
          <p:cNvPr id="120837" name="Picture 14" descr="d:\program files\360se6\User Data\temp\u=1431249965,2903823119&amp;fm=21&amp;gp=0.jpg"/>
          <p:cNvPicPr>
            <a:picLocks noChangeAspect="1" noChangeArrowheads="1"/>
          </p:cNvPicPr>
          <p:nvPr/>
        </p:nvPicPr>
        <p:blipFill>
          <a:blip r:embed="rId5"/>
          <a:srcRect/>
          <a:stretch>
            <a:fillRect/>
          </a:stretch>
        </p:blipFill>
        <p:spPr bwMode="auto">
          <a:xfrm>
            <a:off x="2627313" y="3068638"/>
            <a:ext cx="3614737" cy="2232025"/>
          </a:xfrm>
          <a:prstGeom prst="rect">
            <a:avLst/>
          </a:prstGeom>
          <a:noFill/>
          <a:ln w="9525">
            <a:noFill/>
            <a:miter lim="800000"/>
            <a:headEnd/>
            <a:tailEnd/>
          </a:ln>
        </p:spPr>
      </p:pic>
      <p:sp>
        <p:nvSpPr>
          <p:cNvPr id="9"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什么是大数据？</a:t>
            </a:r>
            <a:endParaRPr lang="zh-CN"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 Box 2"/>
          <p:cNvSpPr txBox="1">
            <a:spLocks noChangeArrowheads="1"/>
          </p:cNvSpPr>
          <p:nvPr/>
        </p:nvSpPr>
        <p:spPr bwMode="auto">
          <a:xfrm>
            <a:off x="395288" y="115888"/>
            <a:ext cx="8208962" cy="781050"/>
          </a:xfrm>
          <a:prstGeom prst="rect">
            <a:avLst/>
          </a:prstGeom>
          <a:noFill/>
          <a:ln w="9525">
            <a:noFill/>
            <a:miter lim="800000"/>
          </a:ln>
        </p:spPr>
        <p:txBody>
          <a:bodyPr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TW" sz="3600" b="1">
              <a:solidFill>
                <a:srgbClr val="161571"/>
              </a:solidFill>
              <a:latin typeface="文鼎新特黑"/>
              <a:ea typeface="Microsoft JhengHei" panose="020B0604030504040204" pitchFamily="34" charset="-120"/>
              <a:cs typeface="Calibri" panose="020F0502020204030204" pitchFamily="34" charset="0"/>
            </a:endParaRPr>
          </a:p>
        </p:txBody>
      </p:sp>
      <p:sp>
        <p:nvSpPr>
          <p:cNvPr id="121858" name="Text Box 1"/>
          <p:cNvSpPr txBox="1">
            <a:spLocks noChangeArrowheads="1"/>
          </p:cNvSpPr>
          <p:nvPr/>
        </p:nvSpPr>
        <p:spPr bwMode="auto">
          <a:xfrm>
            <a:off x="7000875" y="6324600"/>
            <a:ext cx="1905000" cy="457200"/>
          </a:xfrm>
          <a:prstGeom prst="rect">
            <a:avLst/>
          </a:prstGeom>
          <a:noFill/>
          <a:ln w="9525">
            <a:noFill/>
            <a:miter lim="800000"/>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8F20C8E-6107-4DD9-886B-0EB3A9B25B55}" type="slidenum">
              <a:rPr lang="en-US" altLang="zh-TW" sz="900">
                <a:solidFill>
                  <a:srgbClr val="000000"/>
                </a:solidFill>
                <a:ea typeface="MS PGothic" panose="020B0600070205080204" pitchFamily="34" charset="-128"/>
              </a:rPr>
            </a:fld>
            <a:endParaRPr lang="en-US" altLang="zh-TW" sz="900">
              <a:solidFill>
                <a:srgbClr val="000000"/>
              </a:solidFill>
              <a:ea typeface="MS PGothic" panose="020B0600070205080204" pitchFamily="34" charset="-128"/>
            </a:endParaRPr>
          </a:p>
        </p:txBody>
      </p:sp>
      <p:sp>
        <p:nvSpPr>
          <p:cNvPr id="121859" name="文字方塊 8"/>
          <p:cNvSpPr txBox="1">
            <a:spLocks noChangeArrowheads="1"/>
          </p:cNvSpPr>
          <p:nvPr/>
        </p:nvSpPr>
        <p:spPr bwMode="auto">
          <a:xfrm>
            <a:off x="4572000" y="1495425"/>
            <a:ext cx="1333500" cy="349250"/>
          </a:xfrm>
          <a:prstGeom prst="rect">
            <a:avLst/>
          </a:prstGeom>
          <a:solidFill>
            <a:srgbClr val="FFFFFF">
              <a:alpha val="89803"/>
            </a:srgbClr>
          </a:solidFill>
          <a:ln w="9525">
            <a:noFill/>
            <a:miter lim="800000"/>
          </a:ln>
        </p:spPr>
        <p:txBody>
          <a:bodyPr wrap="none" tIns="0" bIns="72000" anchor="ctr">
            <a:spAutoFit/>
          </a:bodyPr>
          <a:lstStyle/>
          <a:p>
            <a:r>
              <a:rPr lang="en-US" altLang="zh-TW" b="1" u="sng">
                <a:solidFill>
                  <a:srgbClr val="FF0000"/>
                </a:solidFill>
                <a:latin typeface="Arial Narrow" pitchFamily="34" charset="0"/>
                <a:ea typeface="Arial Unicode MS" pitchFamily="34" charset="-122"/>
                <a:cs typeface="Arial Unicode MS" pitchFamily="34" charset="-122"/>
              </a:rPr>
              <a:t>Social Media</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60" name="文字方塊 9"/>
          <p:cNvSpPr txBox="1">
            <a:spLocks noChangeArrowheads="1"/>
          </p:cNvSpPr>
          <p:nvPr/>
        </p:nvSpPr>
        <p:spPr bwMode="auto">
          <a:xfrm>
            <a:off x="6500813" y="1495425"/>
            <a:ext cx="1743075" cy="349250"/>
          </a:xfrm>
          <a:prstGeom prst="rect">
            <a:avLst/>
          </a:prstGeom>
          <a:solidFill>
            <a:srgbClr val="FFFFFF">
              <a:alpha val="89803"/>
            </a:srgbClr>
          </a:solidFill>
          <a:ln w="9525">
            <a:noFill/>
            <a:miter lim="800000"/>
          </a:ln>
        </p:spPr>
        <p:txBody>
          <a:bodyPr wrap="none" tIns="0" bIns="72000" anchor="ctr">
            <a:spAutoFit/>
          </a:bodyPr>
          <a:lstStyle/>
          <a:p>
            <a:r>
              <a:rPr lang="en-US" altLang="zh-TW" b="1" u="sng">
                <a:solidFill>
                  <a:srgbClr val="FF0000"/>
                </a:solidFill>
                <a:latin typeface="Arial Narrow" pitchFamily="34" charset="0"/>
                <a:ea typeface="Arial Unicode MS" pitchFamily="34" charset="-122"/>
                <a:cs typeface="Arial Unicode MS" pitchFamily="34" charset="-122"/>
              </a:rPr>
              <a:t>Machine / Sensor</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61" name="文字方塊 10"/>
          <p:cNvSpPr txBox="1">
            <a:spLocks noChangeArrowheads="1"/>
          </p:cNvSpPr>
          <p:nvPr/>
        </p:nvSpPr>
        <p:spPr bwMode="auto">
          <a:xfrm>
            <a:off x="2584450" y="1495425"/>
            <a:ext cx="1300163" cy="349250"/>
          </a:xfrm>
          <a:prstGeom prst="rect">
            <a:avLst/>
          </a:prstGeom>
          <a:solidFill>
            <a:srgbClr val="FFFFFF">
              <a:alpha val="89803"/>
            </a:srgbClr>
          </a:solidFill>
          <a:ln w="9525">
            <a:noFill/>
            <a:miter lim="800000"/>
          </a:ln>
        </p:spPr>
        <p:txBody>
          <a:bodyPr wrap="none" tIns="0" bIns="72000" anchor="ctr">
            <a:spAutoFit/>
          </a:bodyPr>
          <a:lstStyle/>
          <a:p>
            <a:r>
              <a:rPr lang="en-US" altLang="zh-TW" b="1" u="sng">
                <a:solidFill>
                  <a:srgbClr val="FF0000"/>
                </a:solidFill>
                <a:latin typeface="Arial Narrow" pitchFamily="34" charset="0"/>
                <a:ea typeface="Arial Unicode MS" pitchFamily="34" charset="-122"/>
                <a:cs typeface="Arial Unicode MS" pitchFamily="34" charset="-122"/>
              </a:rPr>
              <a:t>DOC / Media</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62" name="文字方塊 11"/>
          <p:cNvSpPr txBox="1">
            <a:spLocks noChangeArrowheads="1"/>
          </p:cNvSpPr>
          <p:nvPr/>
        </p:nvSpPr>
        <p:spPr bwMode="auto">
          <a:xfrm>
            <a:off x="628650" y="1477963"/>
            <a:ext cx="1536700" cy="625475"/>
          </a:xfrm>
          <a:prstGeom prst="rect">
            <a:avLst/>
          </a:prstGeom>
          <a:solidFill>
            <a:srgbClr val="FFFFFF">
              <a:alpha val="89803"/>
            </a:srgbClr>
          </a:solidFill>
          <a:ln w="9525">
            <a:noFill/>
            <a:miter lim="800000"/>
          </a:ln>
        </p:spPr>
        <p:txBody>
          <a:bodyPr tIns="0" bIns="72000" anchor="ctr">
            <a:spAutoFit/>
          </a:bodyPr>
          <a:lstStyle/>
          <a:p>
            <a:pPr algn="ctr"/>
            <a:r>
              <a:rPr lang="en-US" altLang="zh-TW" b="1" u="sng">
                <a:solidFill>
                  <a:srgbClr val="FF0000"/>
                </a:solidFill>
                <a:latin typeface="Arial Narrow" pitchFamily="34" charset="0"/>
                <a:ea typeface="Arial Unicode MS" pitchFamily="34" charset="-122"/>
                <a:cs typeface="Arial Unicode MS" pitchFamily="34" charset="-122"/>
              </a:rPr>
              <a:t>Web </a:t>
            </a:r>
            <a:endParaRPr lang="en-US" altLang="zh-TW" b="1" u="sng">
              <a:solidFill>
                <a:srgbClr val="FF0000"/>
              </a:solidFill>
              <a:latin typeface="Arial Narrow" pitchFamily="34" charset="0"/>
              <a:ea typeface="Arial Unicode MS" pitchFamily="34" charset="-122"/>
              <a:cs typeface="Arial Unicode MS" pitchFamily="34" charset="-122"/>
            </a:endParaRPr>
          </a:p>
          <a:p>
            <a:pPr algn="ctr"/>
            <a:r>
              <a:rPr lang="en-US" altLang="zh-TW" b="1" u="sng">
                <a:solidFill>
                  <a:srgbClr val="FF0000"/>
                </a:solidFill>
                <a:latin typeface="Arial Narrow" pitchFamily="34" charset="0"/>
                <a:ea typeface="Arial Unicode MS" pitchFamily="34" charset="-122"/>
                <a:cs typeface="Arial Unicode MS" pitchFamily="34" charset="-122"/>
              </a:rPr>
              <a:t>Clickstream</a:t>
            </a:r>
            <a:endParaRPr lang="zh-TW" altLang="en-US" b="1" u="sng">
              <a:solidFill>
                <a:srgbClr val="FF0000"/>
              </a:solidFill>
              <a:latin typeface="Arial Narrow" pitchFamily="34" charset="0"/>
              <a:ea typeface="Arial Unicode MS" pitchFamily="34" charset="-122"/>
              <a:cs typeface="Arial Unicode MS" pitchFamily="34" charset="-122"/>
            </a:endParaRPr>
          </a:p>
        </p:txBody>
      </p:sp>
      <p:pic>
        <p:nvPicPr>
          <p:cNvPr id="121863" name="Picture 29" descr="http://t2.gstatic.com/images?q=tbn:ANd9GcR1L2ZTgHJYDbbzGgdWgY0HF3onTvcLEaeRyEKK8t5ZPnnP0QCL"/>
          <p:cNvPicPr>
            <a:picLocks noChangeAspect="1" noChangeArrowheads="1"/>
          </p:cNvPicPr>
          <p:nvPr/>
        </p:nvPicPr>
        <p:blipFill>
          <a:blip r:embed="rId1"/>
          <a:srcRect/>
          <a:stretch>
            <a:fillRect/>
          </a:stretch>
        </p:blipFill>
        <p:spPr bwMode="auto">
          <a:xfrm>
            <a:off x="4238625" y="2062163"/>
            <a:ext cx="2017713" cy="1377950"/>
          </a:xfrm>
          <a:prstGeom prst="rect">
            <a:avLst/>
          </a:prstGeom>
          <a:noFill/>
          <a:ln w="9525">
            <a:noFill/>
            <a:miter lim="800000"/>
            <a:headEnd/>
            <a:tailEnd/>
          </a:ln>
        </p:spPr>
      </p:pic>
      <p:grpSp>
        <p:nvGrpSpPr>
          <p:cNvPr id="121864" name="群組 13"/>
          <p:cNvGrpSpPr/>
          <p:nvPr/>
        </p:nvGrpSpPr>
        <p:grpSpPr bwMode="auto">
          <a:xfrm>
            <a:off x="4211638" y="3721100"/>
            <a:ext cx="1873250" cy="1474788"/>
            <a:chOff x="7740352" y="5661248"/>
            <a:chExt cx="936103" cy="602776"/>
          </a:xfrm>
        </p:grpSpPr>
        <p:pic>
          <p:nvPicPr>
            <p:cNvPr id="121885" name="Picture 39" descr="http://t0.gstatic.com/images?q=tbn:ANd9GcTd_Pl5QnWEuafcevwj-FmkO0eNsIbEWpQ_4JaB6fuyjIowF39Y-w"/>
            <p:cNvPicPr>
              <a:picLocks noChangeAspect="1" noChangeArrowheads="1"/>
            </p:cNvPicPr>
            <p:nvPr/>
          </p:nvPicPr>
          <p:blipFill>
            <a:blip r:embed="rId2"/>
            <a:srcRect/>
            <a:stretch>
              <a:fillRect/>
            </a:stretch>
          </p:blipFill>
          <p:spPr bwMode="auto">
            <a:xfrm>
              <a:off x="7740352" y="5662943"/>
              <a:ext cx="936103" cy="601081"/>
            </a:xfrm>
            <a:prstGeom prst="rect">
              <a:avLst/>
            </a:prstGeom>
            <a:noFill/>
            <a:ln w="9525">
              <a:noFill/>
              <a:miter lim="800000"/>
              <a:headEnd/>
              <a:tailEnd/>
            </a:ln>
          </p:spPr>
        </p:pic>
        <p:pic>
          <p:nvPicPr>
            <p:cNvPr id="121886" name="Picture 36"/>
            <p:cNvPicPr>
              <a:picLocks noChangeAspect="1" noChangeArrowheads="1"/>
            </p:cNvPicPr>
            <p:nvPr/>
          </p:nvPicPr>
          <p:blipFill>
            <a:blip r:embed="rId3"/>
            <a:srcRect/>
            <a:stretch>
              <a:fillRect/>
            </a:stretch>
          </p:blipFill>
          <p:spPr bwMode="auto">
            <a:xfrm>
              <a:off x="8100392" y="5661248"/>
              <a:ext cx="536683" cy="170728"/>
            </a:xfrm>
            <a:prstGeom prst="rect">
              <a:avLst/>
            </a:prstGeom>
            <a:noFill/>
            <a:ln w="9525">
              <a:noFill/>
              <a:miter lim="800000"/>
              <a:headEnd/>
              <a:tailEnd/>
            </a:ln>
          </p:spPr>
        </p:pic>
      </p:grpSp>
      <p:grpSp>
        <p:nvGrpSpPr>
          <p:cNvPr id="121865" name="群組 1"/>
          <p:cNvGrpSpPr/>
          <p:nvPr/>
        </p:nvGrpSpPr>
        <p:grpSpPr bwMode="auto">
          <a:xfrm>
            <a:off x="2368550" y="2062163"/>
            <a:ext cx="1778000" cy="1468437"/>
            <a:chOff x="2002281" y="2177741"/>
            <a:chExt cx="723546" cy="531179"/>
          </a:xfrm>
        </p:grpSpPr>
        <p:pic>
          <p:nvPicPr>
            <p:cNvPr id="121879" name="Picture 45" descr="http://t1.gstatic.com/images?q=tbn:ANd9GcQgJm8PTapCxhxwkrd-CdGI-UYWlzFgyg8Ssvh99-AO5tyapH5yiQ"/>
            <p:cNvPicPr>
              <a:picLocks noChangeAspect="1" noChangeArrowheads="1"/>
            </p:cNvPicPr>
            <p:nvPr/>
          </p:nvPicPr>
          <p:blipFill>
            <a:blip r:embed="rId4"/>
            <a:srcRect/>
            <a:stretch>
              <a:fillRect/>
            </a:stretch>
          </p:blipFill>
          <p:spPr bwMode="auto">
            <a:xfrm>
              <a:off x="2223988" y="2191611"/>
              <a:ext cx="249487" cy="246967"/>
            </a:xfrm>
            <a:prstGeom prst="rect">
              <a:avLst/>
            </a:prstGeom>
            <a:noFill/>
            <a:ln w="9525">
              <a:noFill/>
              <a:miter lim="800000"/>
              <a:headEnd/>
              <a:tailEnd/>
            </a:ln>
          </p:spPr>
        </p:pic>
        <p:pic>
          <p:nvPicPr>
            <p:cNvPr id="121880" name="Picture 55" descr="http://www.teachers-direct.co.uk/images/PDF_icon.gif"/>
            <p:cNvPicPr>
              <a:picLocks noChangeAspect="1" noChangeArrowheads="1"/>
            </p:cNvPicPr>
            <p:nvPr/>
          </p:nvPicPr>
          <p:blipFill>
            <a:blip r:embed="rId5"/>
            <a:srcRect/>
            <a:stretch>
              <a:fillRect/>
            </a:stretch>
          </p:blipFill>
          <p:spPr bwMode="auto">
            <a:xfrm>
              <a:off x="2443876" y="2177741"/>
              <a:ext cx="281951" cy="281951"/>
            </a:xfrm>
            <a:prstGeom prst="rect">
              <a:avLst/>
            </a:prstGeom>
            <a:noFill/>
            <a:ln w="9525">
              <a:noFill/>
              <a:miter lim="800000"/>
              <a:headEnd/>
              <a:tailEnd/>
            </a:ln>
          </p:spPr>
        </p:pic>
        <p:pic>
          <p:nvPicPr>
            <p:cNvPr id="121881" name="Picture 57" descr="http://t3.gstatic.com/images?q=tbn:ANd9GcQY36eBSojYpqaKZ6Y6RgVJlVCI2vmQYK8LZwOFu2i6fd0y_pCB"/>
            <p:cNvPicPr>
              <a:picLocks noChangeAspect="1" noChangeArrowheads="1"/>
            </p:cNvPicPr>
            <p:nvPr/>
          </p:nvPicPr>
          <p:blipFill>
            <a:blip r:embed="rId6"/>
            <a:srcRect/>
            <a:stretch>
              <a:fillRect/>
            </a:stretch>
          </p:blipFill>
          <p:spPr bwMode="auto">
            <a:xfrm>
              <a:off x="2002281" y="2204240"/>
              <a:ext cx="221707" cy="221707"/>
            </a:xfrm>
            <a:prstGeom prst="rect">
              <a:avLst/>
            </a:prstGeom>
            <a:noFill/>
            <a:ln w="9525">
              <a:noFill/>
              <a:miter lim="800000"/>
              <a:headEnd/>
              <a:tailEnd/>
            </a:ln>
          </p:spPr>
        </p:pic>
        <p:pic>
          <p:nvPicPr>
            <p:cNvPr id="121882" name="Picture 59" descr="http://t2.gstatic.com/images?q=tbn:ANd9GcSXDYVlQEkHHSv1SWpnKCrp0W4ruExlceSueK8hCAJQxa1df0ENzw"/>
            <p:cNvPicPr>
              <a:picLocks noChangeAspect="1" noChangeArrowheads="1"/>
            </p:cNvPicPr>
            <p:nvPr/>
          </p:nvPicPr>
          <p:blipFill>
            <a:blip r:embed="rId7"/>
            <a:srcRect/>
            <a:stretch>
              <a:fillRect/>
            </a:stretch>
          </p:blipFill>
          <p:spPr bwMode="auto">
            <a:xfrm>
              <a:off x="2017829" y="2476409"/>
              <a:ext cx="207111" cy="232511"/>
            </a:xfrm>
            <a:prstGeom prst="rect">
              <a:avLst/>
            </a:prstGeom>
            <a:noFill/>
            <a:ln w="9525">
              <a:noFill/>
              <a:miter lim="800000"/>
              <a:headEnd/>
              <a:tailEnd/>
            </a:ln>
          </p:spPr>
        </p:pic>
        <p:pic>
          <p:nvPicPr>
            <p:cNvPr id="121883" name="Picture 67" descr="http://t3.gstatic.com/images?q=tbn:ANd9GcR2J-AgjY2x4or9vujhfOQsVxbozxu-uBmCzREUNyRh8c12ySxw"/>
            <p:cNvPicPr>
              <a:picLocks noChangeAspect="1" noChangeArrowheads="1"/>
            </p:cNvPicPr>
            <p:nvPr/>
          </p:nvPicPr>
          <p:blipFill>
            <a:blip r:embed="rId8"/>
            <a:srcRect/>
            <a:stretch>
              <a:fillRect/>
            </a:stretch>
          </p:blipFill>
          <p:spPr bwMode="auto">
            <a:xfrm>
              <a:off x="2264849" y="2462172"/>
              <a:ext cx="214478" cy="214478"/>
            </a:xfrm>
            <a:prstGeom prst="rect">
              <a:avLst/>
            </a:prstGeom>
            <a:noFill/>
            <a:ln w="9525">
              <a:noFill/>
              <a:miter lim="800000"/>
              <a:headEnd/>
              <a:tailEnd/>
            </a:ln>
          </p:spPr>
        </p:pic>
        <p:pic>
          <p:nvPicPr>
            <p:cNvPr id="121884" name="Picture 70"/>
            <p:cNvPicPr>
              <a:picLocks noChangeAspect="1" noChangeArrowheads="1"/>
            </p:cNvPicPr>
            <p:nvPr/>
          </p:nvPicPr>
          <p:blipFill>
            <a:blip r:embed="rId9"/>
            <a:srcRect/>
            <a:stretch>
              <a:fillRect/>
            </a:stretch>
          </p:blipFill>
          <p:spPr bwMode="auto">
            <a:xfrm>
              <a:off x="2486335" y="2447613"/>
              <a:ext cx="233647" cy="224544"/>
            </a:xfrm>
            <a:prstGeom prst="rect">
              <a:avLst/>
            </a:prstGeom>
            <a:noFill/>
            <a:ln w="9525">
              <a:noFill/>
              <a:miter lim="800000"/>
              <a:headEnd/>
              <a:tailEnd/>
            </a:ln>
          </p:spPr>
        </p:pic>
      </p:grpSp>
      <p:pic>
        <p:nvPicPr>
          <p:cNvPr id="121866" name="Picture 74" descr="物联网架构示意图"/>
          <p:cNvPicPr>
            <a:picLocks noChangeAspect="1" noChangeArrowheads="1"/>
          </p:cNvPicPr>
          <p:nvPr/>
        </p:nvPicPr>
        <p:blipFill>
          <a:blip r:embed="rId10"/>
          <a:srcRect/>
          <a:stretch>
            <a:fillRect/>
          </a:stretch>
        </p:blipFill>
        <p:spPr bwMode="auto">
          <a:xfrm>
            <a:off x="6445250" y="2135188"/>
            <a:ext cx="2159000" cy="2422525"/>
          </a:xfrm>
          <a:prstGeom prst="rect">
            <a:avLst/>
          </a:prstGeom>
          <a:noFill/>
          <a:ln w="9525">
            <a:noFill/>
            <a:miter lim="800000"/>
            <a:headEnd/>
            <a:tailEnd/>
          </a:ln>
        </p:spPr>
      </p:pic>
      <p:grpSp>
        <p:nvGrpSpPr>
          <p:cNvPr id="121867" name="群組 24"/>
          <p:cNvGrpSpPr/>
          <p:nvPr/>
        </p:nvGrpSpPr>
        <p:grpSpPr bwMode="auto">
          <a:xfrm>
            <a:off x="1252538" y="2349500"/>
            <a:ext cx="927100" cy="987425"/>
            <a:chOff x="5135053" y="1916830"/>
            <a:chExt cx="628153" cy="630958"/>
          </a:xfrm>
        </p:grpSpPr>
        <p:pic>
          <p:nvPicPr>
            <p:cNvPr id="121877" name="Picture 78" descr="http://t1.gstatic.com/images?q=tbn:ANd9GcQ9Z4R2KhjpcCa_6YjGISTegEWWdgCN2fEden8KBPU-1nPG4one"/>
            <p:cNvPicPr>
              <a:picLocks noChangeAspect="1" noChangeArrowheads="1"/>
            </p:cNvPicPr>
            <p:nvPr/>
          </p:nvPicPr>
          <p:blipFill>
            <a:blip r:embed="rId11"/>
            <a:srcRect/>
            <a:stretch>
              <a:fillRect/>
            </a:stretch>
          </p:blipFill>
          <p:spPr bwMode="auto">
            <a:xfrm>
              <a:off x="5135053" y="1916831"/>
              <a:ext cx="628153" cy="630957"/>
            </a:xfrm>
            <a:prstGeom prst="rect">
              <a:avLst/>
            </a:prstGeom>
            <a:noFill/>
            <a:ln w="9525">
              <a:solidFill>
                <a:schemeClr val="bg1"/>
              </a:solidFill>
              <a:miter lim="800000"/>
              <a:headEnd/>
              <a:tailEnd/>
            </a:ln>
          </p:spPr>
        </p:pic>
        <p:sp>
          <p:nvSpPr>
            <p:cNvPr id="121878" name="矩形 26"/>
            <p:cNvSpPr>
              <a:spLocks noChangeArrowheads="1"/>
            </p:cNvSpPr>
            <p:nvPr/>
          </p:nvSpPr>
          <p:spPr bwMode="auto">
            <a:xfrm>
              <a:off x="5135053" y="1916830"/>
              <a:ext cx="628153" cy="630957"/>
            </a:xfrm>
            <a:prstGeom prst="rect">
              <a:avLst/>
            </a:prstGeom>
            <a:noFill/>
            <a:ln w="28575" algn="ctr">
              <a:solidFill>
                <a:schemeClr val="bg1"/>
              </a:solidFill>
              <a:round/>
            </a:ln>
          </p:spPr>
          <p:txBody>
            <a:bodyPr/>
            <a:lstStyle/>
            <a:p>
              <a:pPr defTabSz="448945" eaLnBrk="0" hangingPunct="0">
                <a:buClr>
                  <a:srgbClr val="000000"/>
                </a:buClr>
                <a:buSzPct val="100000"/>
                <a:buFont typeface="Times New Roman" panose="02020603050405020304" pitchFamily="18" charset="0"/>
                <a:buNone/>
              </a:pPr>
              <a:endParaRPr lang="zh-TW" altLang="en-US" sz="2400">
                <a:solidFill>
                  <a:schemeClr val="bg1"/>
                </a:solidFill>
                <a:ea typeface="MS PGothic" panose="020B0600070205080204" pitchFamily="34" charset="-128"/>
              </a:endParaRPr>
            </a:p>
          </p:txBody>
        </p:sp>
      </p:grpSp>
      <p:pic>
        <p:nvPicPr>
          <p:cNvPr id="121868" name="Picture 80" descr="http://t3.gstatic.com/images?q=tbn:ANd9GcSnZTtqhQMDXwITG-tGVq0G77zTqSjraBM1szAhhZ7kzoMfwedqmw"/>
          <p:cNvPicPr>
            <a:picLocks noChangeAspect="1" noChangeArrowheads="1"/>
          </p:cNvPicPr>
          <p:nvPr/>
        </p:nvPicPr>
        <p:blipFill>
          <a:blip r:embed="rId12"/>
          <a:srcRect/>
          <a:stretch>
            <a:fillRect/>
          </a:stretch>
        </p:blipFill>
        <p:spPr bwMode="auto">
          <a:xfrm>
            <a:off x="585788" y="2374900"/>
            <a:ext cx="666750" cy="668338"/>
          </a:xfrm>
          <a:prstGeom prst="rect">
            <a:avLst/>
          </a:prstGeom>
          <a:noFill/>
          <a:ln w="9525">
            <a:noFill/>
            <a:miter lim="800000"/>
            <a:headEnd/>
            <a:tailEnd/>
          </a:ln>
        </p:spPr>
      </p:pic>
      <p:sp>
        <p:nvSpPr>
          <p:cNvPr id="121869" name="文字方塊 28"/>
          <p:cNvSpPr txBox="1">
            <a:spLocks noChangeArrowheads="1"/>
          </p:cNvSpPr>
          <p:nvPr/>
        </p:nvSpPr>
        <p:spPr bwMode="auto">
          <a:xfrm>
            <a:off x="2881313" y="3798888"/>
            <a:ext cx="658812" cy="369887"/>
          </a:xfrm>
          <a:prstGeom prst="rect">
            <a:avLst/>
          </a:prstGeom>
          <a:noFill/>
          <a:ln w="9525">
            <a:noFill/>
            <a:miter lim="800000"/>
          </a:ln>
        </p:spPr>
        <p:txBody>
          <a:bodyPr wrap="none">
            <a:spAutoFit/>
          </a:bodyPr>
          <a:lstStyle/>
          <a:p>
            <a:r>
              <a:rPr lang="en-US" altLang="zh-TW" b="1" u="sng">
                <a:solidFill>
                  <a:srgbClr val="FF0000"/>
                </a:solidFill>
                <a:latin typeface="Arial Narrow" pitchFamily="34" charset="0"/>
                <a:ea typeface="Arial Unicode MS" pitchFamily="34" charset="-122"/>
                <a:cs typeface="Arial Unicode MS" pitchFamily="34" charset="-122"/>
              </a:rPr>
              <a:t>Apps</a:t>
            </a:r>
            <a:endParaRPr lang="zh-TW" altLang="en-US" b="1" u="sng">
              <a:solidFill>
                <a:srgbClr val="FF0000"/>
              </a:solidFill>
              <a:latin typeface="Arial Narrow" pitchFamily="34" charset="0"/>
              <a:ea typeface="Arial Unicode MS" pitchFamily="34" charset="-122"/>
              <a:cs typeface="Arial Unicode MS" pitchFamily="34" charset="-122"/>
            </a:endParaRPr>
          </a:p>
        </p:txBody>
      </p:sp>
      <p:pic>
        <p:nvPicPr>
          <p:cNvPr id="121870" name="Picture 82" descr="http://t0.gstatic.com/images?q=tbn:ANd9GcTgRv2cFs8eSJtUgs5kbwaKKEEFruCFPE2by_rjVZsj_4Yg-qkt"/>
          <p:cNvPicPr>
            <a:picLocks noChangeAspect="1" noChangeArrowheads="1"/>
          </p:cNvPicPr>
          <p:nvPr/>
        </p:nvPicPr>
        <p:blipFill>
          <a:blip r:embed="rId13"/>
          <a:srcRect/>
          <a:stretch>
            <a:fillRect/>
          </a:stretch>
        </p:blipFill>
        <p:spPr bwMode="auto">
          <a:xfrm>
            <a:off x="2370138" y="4213225"/>
            <a:ext cx="1512887" cy="1203325"/>
          </a:xfrm>
          <a:prstGeom prst="rect">
            <a:avLst/>
          </a:prstGeom>
          <a:noFill/>
          <a:ln w="9525">
            <a:noFill/>
            <a:miter lim="800000"/>
            <a:headEnd/>
            <a:tailEnd/>
          </a:ln>
        </p:spPr>
      </p:pic>
      <p:pic>
        <p:nvPicPr>
          <p:cNvPr id="121871" name="Picture 84" descr="http://t2.gstatic.com/images?q=tbn:ANd9GcQuryLxVwt79OguzuUqhbXWzDZesONBz5sFk_OFOcqeEFxqynuP"/>
          <p:cNvPicPr>
            <a:picLocks noChangeAspect="1" noChangeArrowheads="1"/>
          </p:cNvPicPr>
          <p:nvPr/>
        </p:nvPicPr>
        <p:blipFill>
          <a:blip r:embed="rId14"/>
          <a:srcRect/>
          <a:stretch>
            <a:fillRect/>
          </a:stretch>
        </p:blipFill>
        <p:spPr bwMode="auto">
          <a:xfrm>
            <a:off x="684213" y="4316413"/>
            <a:ext cx="762000" cy="679450"/>
          </a:xfrm>
          <a:prstGeom prst="rect">
            <a:avLst/>
          </a:prstGeom>
          <a:noFill/>
          <a:ln w="9525">
            <a:noFill/>
            <a:miter lim="800000"/>
            <a:headEnd/>
            <a:tailEnd/>
          </a:ln>
        </p:spPr>
      </p:pic>
      <p:pic>
        <p:nvPicPr>
          <p:cNvPr id="121872" name="Picture 88" descr="http://t3.gstatic.com/images?q=tbn:ANd9GcRDXS9Nv8ReZ49zCkKDTqwNbt41w7cHYpH6veVr8jFuIlFVAXjpQw"/>
          <p:cNvPicPr>
            <a:picLocks noChangeAspect="1" noChangeArrowheads="1"/>
          </p:cNvPicPr>
          <p:nvPr/>
        </p:nvPicPr>
        <p:blipFill>
          <a:blip r:embed="rId15"/>
          <a:srcRect/>
          <a:stretch>
            <a:fillRect/>
          </a:stretch>
        </p:blipFill>
        <p:spPr bwMode="auto">
          <a:xfrm>
            <a:off x="1427163" y="4340225"/>
            <a:ext cx="558800" cy="646113"/>
          </a:xfrm>
          <a:prstGeom prst="rect">
            <a:avLst/>
          </a:prstGeom>
          <a:noFill/>
          <a:ln w="9525">
            <a:noFill/>
            <a:miter lim="800000"/>
            <a:headEnd/>
            <a:tailEnd/>
          </a:ln>
        </p:spPr>
      </p:pic>
      <p:sp>
        <p:nvSpPr>
          <p:cNvPr id="121873" name="文字方塊 32"/>
          <p:cNvSpPr txBox="1">
            <a:spLocks noChangeArrowheads="1"/>
          </p:cNvSpPr>
          <p:nvPr/>
        </p:nvSpPr>
        <p:spPr bwMode="auto">
          <a:xfrm>
            <a:off x="900113" y="3779838"/>
            <a:ext cx="931862" cy="369887"/>
          </a:xfrm>
          <a:prstGeom prst="rect">
            <a:avLst/>
          </a:prstGeom>
          <a:noFill/>
          <a:ln w="9525">
            <a:noFill/>
            <a:miter lim="800000"/>
          </a:ln>
        </p:spPr>
        <p:txBody>
          <a:bodyPr wrap="none">
            <a:spAutoFit/>
          </a:bodyPr>
          <a:lstStyle/>
          <a:p>
            <a:r>
              <a:rPr lang="en-US" altLang="zh-TW" b="1" u="sng">
                <a:solidFill>
                  <a:srgbClr val="FF0000"/>
                </a:solidFill>
                <a:latin typeface="Arial Narrow" pitchFamily="34" charset="0"/>
                <a:ea typeface="Arial Unicode MS" pitchFamily="34" charset="-122"/>
                <a:cs typeface="Arial Unicode MS" pitchFamily="34" charset="-122"/>
              </a:rPr>
              <a:t>Call Log</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74" name="文字方塊 33"/>
          <p:cNvSpPr txBox="1">
            <a:spLocks noChangeArrowheads="1"/>
          </p:cNvSpPr>
          <p:nvPr/>
        </p:nvSpPr>
        <p:spPr bwMode="auto">
          <a:xfrm>
            <a:off x="1377950" y="4457700"/>
            <a:ext cx="655638" cy="307975"/>
          </a:xfrm>
          <a:prstGeom prst="rect">
            <a:avLst/>
          </a:prstGeom>
          <a:noFill/>
          <a:ln w="9525">
            <a:noFill/>
            <a:miter lim="800000"/>
          </a:ln>
        </p:spPr>
        <p:txBody>
          <a:bodyPr>
            <a:spAutoFit/>
          </a:bodyPr>
          <a:lstStyle/>
          <a:p>
            <a:pPr algn="ctr"/>
            <a:r>
              <a:rPr lang="en-US" altLang="zh-TW" sz="1400" b="1">
                <a:latin typeface="Arial Narrow" pitchFamily="34" charset="0"/>
                <a:ea typeface="Arial Unicode MS" pitchFamily="34" charset="-122"/>
                <a:cs typeface="Arial Unicode MS" pitchFamily="34" charset="-122"/>
              </a:rPr>
              <a:t>Log</a:t>
            </a:r>
            <a:endParaRPr lang="zh-TW" altLang="en-US" sz="1400" b="1">
              <a:latin typeface="Arial Narrow" pitchFamily="34" charset="0"/>
              <a:ea typeface="Arial Unicode MS" pitchFamily="34" charset="-122"/>
              <a:cs typeface="Arial Unicode MS" pitchFamily="34" charset="-122"/>
            </a:endParaRPr>
          </a:p>
        </p:txBody>
      </p:sp>
      <p:sp>
        <p:nvSpPr>
          <p:cNvPr id="121875" name="標題 2"/>
          <p:cNvSpPr>
            <a:spLocks noGrp="1"/>
          </p:cNvSpPr>
          <p:nvPr>
            <p:ph type="title"/>
          </p:nvPr>
        </p:nvSpPr>
        <p:spPr>
          <a:xfrm>
            <a:off x="971550" y="0"/>
            <a:ext cx="7942263" cy="777875"/>
          </a:xfrm>
        </p:spPr>
        <p:txBody>
          <a:bodyPr/>
          <a:lstStyle/>
          <a:p>
            <a:r>
              <a:rPr lang="zh-TW" altLang="en-US" smtClean="0">
                <a:latin typeface="黑体" panose="02010609060101010101" charset="-122"/>
                <a:ea typeface="黑体" panose="02010609060101010101" charset="-122"/>
              </a:rPr>
              <a:t>什么是数据</a:t>
            </a:r>
            <a:r>
              <a:rPr lang="zh-CN" altLang="en-US" smtClean="0">
                <a:latin typeface="黑体" panose="02010609060101010101" charset="-122"/>
                <a:ea typeface="黑体" panose="02010609060101010101" charset="-122"/>
              </a:rPr>
              <a:t>？</a:t>
            </a:r>
            <a:endParaRPr lang="zh-TW" altLang="en-US" smtClean="0">
              <a:latin typeface="黑体" panose="02010609060101010101" charset="-122"/>
              <a:ea typeface="黑体" panose="02010609060101010101" charset="-122"/>
            </a:endParaRPr>
          </a:p>
        </p:txBody>
      </p:sp>
      <p:sp>
        <p:nvSpPr>
          <p:cNvPr id="121876" name="矩形 35"/>
          <p:cNvSpPr>
            <a:spLocks noChangeArrowheads="1"/>
          </p:cNvSpPr>
          <p:nvPr/>
        </p:nvSpPr>
        <p:spPr bwMode="auto">
          <a:xfrm>
            <a:off x="684213" y="981075"/>
            <a:ext cx="4019550" cy="368300"/>
          </a:xfrm>
          <a:prstGeom prst="rect">
            <a:avLst/>
          </a:prstGeom>
          <a:noFill/>
          <a:ln w="9525">
            <a:noFill/>
            <a:miter lim="800000"/>
          </a:ln>
        </p:spPr>
        <p:txBody>
          <a:bodyPr wrap="none">
            <a:spAutoFit/>
          </a:bodyPr>
          <a:lstStyle/>
          <a:p>
            <a:r>
              <a:rPr lang="zh-TW" altLang="en-US" b="1">
                <a:latin typeface="文鼎新特黑"/>
                <a:ea typeface="文鼎新特黑"/>
                <a:cs typeface="Calibri" panose="020F0502020204030204" pitchFamily="34" charset="0"/>
              </a:rPr>
              <a:t>半结构化</a:t>
            </a:r>
            <a:r>
              <a:rPr lang="en-US" altLang="zh-TW" b="1">
                <a:latin typeface="文鼎新特黑"/>
                <a:ea typeface="文鼎新特黑"/>
                <a:cs typeface="Calibri" panose="020F0502020204030204" pitchFamily="34" charset="0"/>
              </a:rPr>
              <a:t>/</a:t>
            </a:r>
            <a:r>
              <a:rPr lang="zh-TW" altLang="en-US" b="1">
                <a:latin typeface="文鼎新特黑"/>
                <a:ea typeface="文鼎新特黑"/>
                <a:cs typeface="Calibri" panose="020F0502020204030204" pitchFamily="34" charset="0"/>
              </a:rPr>
              <a:t>非结构化数据</a:t>
            </a:r>
            <a:r>
              <a:rPr lang="zh-CN" altLang="en-US" b="1">
                <a:latin typeface="文鼎新特黑"/>
                <a:ea typeface="文鼎新特黑"/>
                <a:cs typeface="Calibri" panose="020F0502020204030204" pitchFamily="34" charset="0"/>
              </a:rPr>
              <a:t>爆发式的增长</a:t>
            </a:r>
            <a:endParaRPr lang="zh-CN" altLang="en-US">
              <a:ea typeface="文鼎新特黑"/>
              <a:cs typeface="Calibri" panose="020F050202020403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Box 1"/>
          <p:cNvSpPr txBox="1">
            <a:spLocks noChangeArrowheads="1"/>
          </p:cNvSpPr>
          <p:nvPr/>
        </p:nvSpPr>
        <p:spPr bwMode="auto">
          <a:xfrm>
            <a:off x="468313" y="1125538"/>
            <a:ext cx="8553450" cy="4464050"/>
          </a:xfrm>
          <a:prstGeom prst="rect">
            <a:avLst/>
          </a:prstGeom>
          <a:noFill/>
          <a:ln w="9525">
            <a:noFill/>
            <a:miter lim="800000"/>
          </a:ln>
        </p:spPr>
        <p:txBody>
          <a:bodyPr wrap="none" lIns="0" tIns="0" rIns="0" bIns="40087">
            <a:spAutoFit/>
          </a:bodyPr>
          <a:lstStyle/>
          <a:p>
            <a:pPr>
              <a:lnSpc>
                <a:spcPts val="3340"/>
              </a:lnSpc>
            </a:pPr>
            <a:r>
              <a:rPr lang="en-US" altLang="zh-CN" sz="2500">
                <a:solidFill>
                  <a:srgbClr val="000000"/>
                </a:solidFill>
                <a:latin typeface="华文细黑" pitchFamily="2" charset="-122"/>
                <a:ea typeface="华文细黑" pitchFamily="2" charset="-122"/>
              </a:rPr>
              <a:t>何为大？—数据度量</a:t>
            </a:r>
            <a:endParaRPr lang="en-US" altLang="zh-CN" sz="2500">
              <a:solidFill>
                <a:srgbClr val="000000"/>
              </a:solidFill>
              <a:latin typeface="华文细黑" pitchFamily="2" charset="-122"/>
              <a:ea typeface="华文细黑" pitchFamily="2" charset="-122"/>
            </a:endParaRPr>
          </a:p>
          <a:p>
            <a:pPr>
              <a:lnSpc>
                <a:spcPts val="875"/>
              </a:lnSpc>
            </a:pPr>
            <a:endParaRPr lang="en-US" altLang="zh-CN"/>
          </a:p>
          <a:p>
            <a:pPr>
              <a:lnSpc>
                <a:spcPts val="875"/>
              </a:lnSpc>
            </a:pPr>
            <a:endParaRPr lang="en-US" altLang="zh-CN"/>
          </a:p>
          <a:p>
            <a:pPr>
              <a:lnSpc>
                <a:spcPts val="875"/>
              </a:lnSpc>
            </a:pPr>
            <a:endParaRPr lang="en-US" altLang="zh-CN"/>
          </a:p>
          <a:p>
            <a:pPr>
              <a:lnSpc>
                <a:spcPts val="875"/>
              </a:lnSpc>
            </a:pPr>
            <a:endParaRPr lang="en-US" altLang="zh-CN"/>
          </a:p>
          <a:p>
            <a:pPr>
              <a:lnSpc>
                <a:spcPts val="2540"/>
              </a:lnSpc>
            </a:pPr>
            <a:r>
              <a:rPr lang="en-US" altLang="zh-CN">
                <a:solidFill>
                  <a:srgbClr val="000000"/>
                </a:solidFill>
                <a:latin typeface="华文细黑" pitchFamily="2" charset="-122"/>
                <a:ea typeface="华文细黑" pitchFamily="2" charset="-122"/>
              </a:rPr>
              <a:t>1Byte</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8</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Bit </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字母</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数字</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状态</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1KB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文字</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文本</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1MB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KB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图片</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照片</a:t>
            </a:r>
            <a:endParaRPr lang="en-US" altLang="zh-CN">
              <a:solidFill>
                <a:srgbClr val="0066FF"/>
              </a:solidFill>
              <a:latin typeface="华文细黑" pitchFamily="2" charset="-122"/>
              <a:ea typeface="华文细黑" pitchFamily="2" charset="-122"/>
            </a:endParaRPr>
          </a:p>
          <a:p>
            <a:pPr>
              <a:lnSpc>
                <a:spcPts val="3150"/>
              </a:lnSpc>
            </a:pPr>
            <a:r>
              <a:rPr lang="en-US" altLang="zh-CN">
                <a:solidFill>
                  <a:srgbClr val="000000"/>
                </a:solidFill>
                <a:latin typeface="华文细黑" pitchFamily="2" charset="-122"/>
                <a:ea typeface="华文细黑" pitchFamily="2" charset="-122"/>
              </a:rPr>
              <a:t>1GB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MB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KB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1,073,741,824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视频</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录像</a:t>
            </a:r>
            <a:endParaRPr lang="en-US" altLang="zh-CN">
              <a:solidFill>
                <a:srgbClr val="0066FF"/>
              </a:solidFill>
              <a:latin typeface="华文细黑" pitchFamily="2" charset="-122"/>
              <a:ea typeface="华文细黑" pitchFamily="2" charset="-122"/>
            </a:endParaRPr>
          </a:p>
          <a:p>
            <a:pPr>
              <a:lnSpc>
                <a:spcPts val="3150"/>
              </a:lnSpc>
            </a:pPr>
            <a:r>
              <a:rPr lang="en-US" altLang="zh-CN">
                <a:solidFill>
                  <a:srgbClr val="000000"/>
                </a:solidFill>
                <a:latin typeface="华文细黑" pitchFamily="2" charset="-122"/>
                <a:ea typeface="华文细黑" pitchFamily="2" charset="-122"/>
              </a:rPr>
              <a:t>1TB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GB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MB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1,099,511,627,776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主流硬盘容量</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1PB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TB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GB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=1,125,899,906,842,624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云存储单位</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1EB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PB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TB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1,152,921,504,606,846,976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每天数据量级</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1ZB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EB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1,180,591,620,717,411,303,424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en-US" altLang="zh-CN" b="1">
                <a:solidFill>
                  <a:srgbClr val="0066FF"/>
                </a:solidFill>
                <a:latin typeface="华文细黑" pitchFamily="2" charset="-122"/>
                <a:ea typeface="华文细黑" pitchFamily="2" charset="-122"/>
              </a:rPr>
              <a:t>←</a:t>
            </a:r>
            <a:r>
              <a:rPr lang="zh-CN" altLang="en-US" b="1">
                <a:solidFill>
                  <a:srgbClr val="0066FF"/>
                </a:solidFill>
                <a:latin typeface="华文细黑" pitchFamily="2" charset="-122"/>
                <a:ea typeface="华文细黑" pitchFamily="2" charset="-122"/>
              </a:rPr>
              <a:t>现在</a:t>
            </a:r>
            <a:endParaRPr lang="en-US" altLang="zh-CN" b="1">
              <a:solidFill>
                <a:srgbClr val="0066FF"/>
              </a:solidFill>
              <a:latin typeface="华文细黑" pitchFamily="2" charset="-122"/>
              <a:ea typeface="华文细黑" pitchFamily="2" charset="-122"/>
            </a:endParaRPr>
          </a:p>
          <a:p>
            <a:pPr>
              <a:lnSpc>
                <a:spcPts val="3150"/>
              </a:lnSpc>
            </a:pPr>
            <a:r>
              <a:rPr lang="en-US" altLang="zh-CN">
                <a:solidFill>
                  <a:srgbClr val="000000"/>
                </a:solidFill>
                <a:latin typeface="华文细黑" pitchFamily="2" charset="-122"/>
                <a:ea typeface="华文细黑" pitchFamily="2" charset="-122"/>
              </a:rPr>
              <a:t>1YB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ZB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1,208,925,819,614,629,174,706,176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endParaRPr lang="en-US" altLang="zh-CN">
              <a:solidFill>
                <a:srgbClr val="000000"/>
              </a:solidFill>
              <a:latin typeface="华文细黑" pitchFamily="2" charset="-122"/>
              <a:ea typeface="华文细黑" pitchFamily="2" charset="-122"/>
            </a:endParaRPr>
          </a:p>
        </p:txBody>
      </p:sp>
      <p:sp>
        <p:nvSpPr>
          <p:cNvPr id="122882" name="TextBox 1"/>
          <p:cNvSpPr txBox="1">
            <a:spLocks noChangeArrowheads="1"/>
          </p:cNvSpPr>
          <p:nvPr/>
        </p:nvSpPr>
        <p:spPr bwMode="auto">
          <a:xfrm>
            <a:off x="1128713" y="6200775"/>
            <a:ext cx="654050" cy="169863"/>
          </a:xfrm>
          <a:prstGeom prst="rect">
            <a:avLst/>
          </a:prstGeom>
          <a:noFill/>
          <a:ln w="9525">
            <a:noFill/>
            <a:miter lim="800000"/>
          </a:ln>
        </p:spPr>
        <p:txBody>
          <a:bodyPr wrap="none" lIns="0" tIns="0" rIns="0" bIns="40087">
            <a:spAutoFit/>
          </a:bodyPr>
          <a:lstStyle/>
          <a:p>
            <a:pPr>
              <a:lnSpc>
                <a:spcPts val="965"/>
              </a:lnSpc>
            </a:pPr>
            <a:r>
              <a:rPr lang="en-US" altLang="zh-CN" sz="1100">
                <a:solidFill>
                  <a:srgbClr val="898989"/>
                </a:solidFill>
                <a:latin typeface="Georgia" panose="02040502050405020303" pitchFamily="18" charset="0"/>
              </a:rPr>
              <a:t>3/13/2012</a:t>
            </a:r>
            <a:endParaRPr lang="en-US" altLang="zh-CN" sz="1100">
              <a:solidFill>
                <a:srgbClr val="898989"/>
              </a:solidFill>
              <a:latin typeface="Georgia" panose="02040502050405020303" pitchFamily="18" charset="0"/>
            </a:endParaRPr>
          </a:p>
        </p:txBody>
      </p:sp>
      <p:sp>
        <p:nvSpPr>
          <p:cNvPr id="122883" name="TextBox 1"/>
          <p:cNvSpPr txBox="1">
            <a:spLocks noChangeArrowheads="1"/>
          </p:cNvSpPr>
          <p:nvPr/>
        </p:nvSpPr>
        <p:spPr bwMode="auto">
          <a:xfrm>
            <a:off x="7927975" y="6200775"/>
            <a:ext cx="79375" cy="169863"/>
          </a:xfrm>
          <a:prstGeom prst="rect">
            <a:avLst/>
          </a:prstGeom>
          <a:noFill/>
          <a:ln w="9525">
            <a:noFill/>
            <a:miter lim="800000"/>
          </a:ln>
        </p:spPr>
        <p:txBody>
          <a:bodyPr wrap="none" lIns="0" tIns="0" rIns="0" bIns="40087">
            <a:spAutoFit/>
          </a:bodyPr>
          <a:lstStyle/>
          <a:p>
            <a:pPr>
              <a:lnSpc>
                <a:spcPts val="965"/>
              </a:lnSpc>
            </a:pPr>
            <a:r>
              <a:rPr lang="en-US" altLang="zh-CN" sz="1100">
                <a:solidFill>
                  <a:srgbClr val="898989"/>
                </a:solidFill>
                <a:latin typeface="Georgia" panose="02040502050405020303" pitchFamily="18" charset="0"/>
              </a:rPr>
              <a:t>6</a:t>
            </a:r>
            <a:endParaRPr lang="en-US" altLang="zh-CN" sz="1100">
              <a:solidFill>
                <a:srgbClr val="898989"/>
              </a:solidFill>
              <a:latin typeface="Georgia" panose="02040502050405020303" pitchFamily="18" charset="0"/>
            </a:endParaRPr>
          </a:p>
        </p:txBody>
      </p:sp>
      <p:sp>
        <p:nvSpPr>
          <p:cNvPr id="6"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什么是大数据？</a:t>
            </a:r>
            <a:endParaRPr lang="zh-CN"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extBox 1"/>
          <p:cNvSpPr txBox="1">
            <a:spLocks noChangeArrowheads="1"/>
          </p:cNvSpPr>
          <p:nvPr/>
        </p:nvSpPr>
        <p:spPr bwMode="auto">
          <a:xfrm>
            <a:off x="1042988" y="1989138"/>
            <a:ext cx="7091362" cy="4140200"/>
          </a:xfrm>
          <a:prstGeom prst="rect">
            <a:avLst/>
          </a:prstGeom>
          <a:noFill/>
          <a:ln w="9525">
            <a:noFill/>
            <a:miter lim="800000"/>
          </a:ln>
        </p:spPr>
        <p:txBody>
          <a:bodyPr wrap="none" lIns="0" tIns="0" rIns="0" bIns="40087">
            <a:spAutoFit/>
          </a:bodyPr>
          <a:lstStyle/>
          <a:p>
            <a:pPr>
              <a:lnSpc>
                <a:spcPts val="2275"/>
              </a:lnSpc>
              <a:tabLst>
                <a:tab pos="210820" algn="l"/>
              </a:tabLst>
            </a:pPr>
            <a:r>
              <a:rPr lang="en-US" altLang="zh-CN" sz="1700">
                <a:solidFill>
                  <a:srgbClr val="000000"/>
                </a:solidFill>
                <a:latin typeface="华文细黑" pitchFamily="2" charset="-122"/>
                <a:ea typeface="华文细黑" pitchFamily="2" charset="-122"/>
              </a:rPr>
              <a:t>《红楼梦》含标点87万字（不含标点853509字）</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每个汉字占两个字节：1汉字=16bit</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2*8位=2bytes</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1GB</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约等于</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671部红楼梦</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1TB</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约等于</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631,903</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部</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1PB</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约等于</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647,068,911部</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美国国会图书馆藏书（151,785,778册）（2011年4月：收录数据235TB</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中国国家图书馆：2631万册(2007)</a:t>
            </a:r>
            <a:r>
              <a:rPr lang="zh-CN" altLang="en-US" sz="1700">
                <a:solidFill>
                  <a:srgbClr val="000000"/>
                </a:solidFill>
                <a:latin typeface="华文细黑" pitchFamily="2" charset="-122"/>
                <a:ea typeface="华文细黑" pitchFamily="2" charset="-122"/>
              </a:rPr>
              <a:t>，</a:t>
            </a:r>
            <a:r>
              <a:rPr lang="en-US" altLang="zh-CN" sz="1700">
                <a:solidFill>
                  <a:srgbClr val="000000"/>
                </a:solidFill>
                <a:latin typeface="华文细黑" pitchFamily="2" charset="-122"/>
                <a:ea typeface="华文细黑" pitchFamily="2" charset="-122"/>
              </a:rPr>
              <a:t>3518.15</a:t>
            </a:r>
            <a:r>
              <a:rPr lang="zh-CN" altLang="en-US" sz="1700">
                <a:solidFill>
                  <a:srgbClr val="000000"/>
                </a:solidFill>
                <a:latin typeface="华文细黑" pitchFamily="2" charset="-122"/>
                <a:ea typeface="华文细黑" pitchFamily="2" charset="-122"/>
              </a:rPr>
              <a:t>万册</a:t>
            </a:r>
            <a:r>
              <a:rPr lang="en-US" altLang="zh-CN" sz="1700">
                <a:solidFill>
                  <a:srgbClr val="000000"/>
                </a:solidFill>
                <a:latin typeface="华文细黑" pitchFamily="2" charset="-122"/>
                <a:ea typeface="华文细黑" pitchFamily="2" charset="-122"/>
              </a:rPr>
              <a:t>(2015)</a:t>
            </a:r>
            <a:endParaRPr lang="en-US" altLang="zh-CN" sz="1700">
              <a:solidFill>
                <a:srgbClr val="000000"/>
              </a:solidFill>
              <a:latin typeface="华文细黑" pitchFamily="2" charset="-122"/>
              <a:ea typeface="华文细黑" pitchFamily="2" charset="-122"/>
            </a:endParaRPr>
          </a:p>
          <a:p>
            <a:pPr>
              <a:lnSpc>
                <a:spcPts val="875"/>
              </a:lnSpc>
              <a:tabLst>
                <a:tab pos="210820" algn="l"/>
              </a:tabLst>
            </a:pPr>
            <a:endParaRPr lang="en-US" altLang="zh-CN"/>
          </a:p>
          <a:p>
            <a:pPr>
              <a:lnSpc>
                <a:spcPts val="875"/>
              </a:lnSpc>
              <a:tabLst>
                <a:tab pos="210820" algn="l"/>
              </a:tabLst>
            </a:pPr>
            <a:endParaRPr lang="en-US" altLang="zh-CN"/>
          </a:p>
          <a:p>
            <a:pPr>
              <a:lnSpc>
                <a:spcPts val="875"/>
              </a:lnSpc>
              <a:tabLst>
                <a:tab pos="210820" algn="l"/>
              </a:tabLst>
            </a:pPr>
            <a:endParaRPr lang="en-US" altLang="zh-CN"/>
          </a:p>
          <a:p>
            <a:pPr>
              <a:lnSpc>
                <a:spcPts val="2975"/>
              </a:lnSpc>
              <a:tabLst>
                <a:tab pos="210820" algn="l"/>
              </a:tabLst>
            </a:pPr>
            <a:r>
              <a:rPr lang="en-US" altLang="zh-CN" b="1"/>
              <a:t>	</a:t>
            </a:r>
            <a:r>
              <a:rPr lang="en-US" altLang="zh-CN" sz="1700" b="1">
                <a:solidFill>
                  <a:srgbClr val="000000"/>
                </a:solidFill>
                <a:latin typeface="华文细黑" pitchFamily="2" charset="-122"/>
                <a:ea typeface="华文细黑" pitchFamily="2" charset="-122"/>
              </a:rPr>
              <a:t>1EB</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4000倍</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美国国会图书馆存储的信息量</a:t>
            </a:r>
            <a:endParaRPr lang="en-US" altLang="zh-CN" sz="1700" b="1">
              <a:solidFill>
                <a:srgbClr val="000000"/>
              </a:solidFill>
              <a:latin typeface="华文细黑" pitchFamily="2" charset="-122"/>
              <a:ea typeface="华文细黑" pitchFamily="2" charset="-122"/>
            </a:endParaRPr>
          </a:p>
          <a:p>
            <a:pPr>
              <a:lnSpc>
                <a:spcPts val="2715"/>
              </a:lnSpc>
              <a:tabLst>
                <a:tab pos="210820" algn="l"/>
              </a:tabLst>
            </a:pPr>
            <a:r>
              <a:rPr lang="en-US" altLang="zh-CN" b="1"/>
              <a:t>	</a:t>
            </a:r>
            <a:r>
              <a:rPr lang="en-US" altLang="zh-CN" sz="1700" b="1">
                <a:solidFill>
                  <a:srgbClr val="000000"/>
                </a:solidFill>
                <a:latin typeface="华文细黑" pitchFamily="2" charset="-122"/>
                <a:ea typeface="华文细黑" pitchFamily="2" charset="-122"/>
              </a:rPr>
              <a:t>600美元的硬盘就可以存储全世界所有的歌曲</a:t>
            </a:r>
            <a:endParaRPr lang="en-US" altLang="zh-CN" sz="1700" b="1">
              <a:solidFill>
                <a:srgbClr val="000000"/>
              </a:solidFill>
              <a:latin typeface="华文细黑" pitchFamily="2" charset="-122"/>
              <a:ea typeface="华文细黑" pitchFamily="2" charset="-122"/>
            </a:endParaRPr>
          </a:p>
          <a:p>
            <a:pPr>
              <a:lnSpc>
                <a:spcPts val="2715"/>
              </a:lnSpc>
              <a:tabLst>
                <a:tab pos="210820" algn="l"/>
              </a:tabLst>
            </a:pPr>
            <a:r>
              <a:rPr lang="en-US" altLang="zh-CN" b="1"/>
              <a:t>	</a:t>
            </a:r>
            <a:r>
              <a:rPr lang="en-US" altLang="zh-CN" sz="1700" b="1">
                <a:solidFill>
                  <a:srgbClr val="000000"/>
                </a:solidFill>
                <a:latin typeface="华文细黑" pitchFamily="2" charset="-122"/>
                <a:ea typeface="华文细黑" pitchFamily="2" charset="-122"/>
              </a:rPr>
              <a:t>MGI估计,全球企业</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2010</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年在硬盘上存储了超过</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7EB(1EB</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等于</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10</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亿</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GB)</a:t>
            </a:r>
            <a:endParaRPr lang="en-US" altLang="zh-CN" sz="1700" b="1">
              <a:solidFill>
                <a:srgbClr val="000000"/>
              </a:solidFill>
              <a:latin typeface="华文细黑" pitchFamily="2" charset="-122"/>
              <a:ea typeface="华文细黑" pitchFamily="2" charset="-122"/>
            </a:endParaRPr>
          </a:p>
          <a:p>
            <a:pPr>
              <a:lnSpc>
                <a:spcPts val="2715"/>
              </a:lnSpc>
              <a:tabLst>
                <a:tab pos="210820" algn="l"/>
              </a:tabLst>
            </a:pPr>
            <a:r>
              <a:rPr lang="en-US" altLang="zh-CN" sz="1700" b="1">
                <a:solidFill>
                  <a:srgbClr val="000000"/>
                </a:solidFill>
                <a:latin typeface="华文细黑" pitchFamily="2" charset="-122"/>
                <a:ea typeface="华文细黑" pitchFamily="2" charset="-122"/>
              </a:rPr>
              <a:t>的新数据,同时,消费者在</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PC</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和笔记本等设备上存储了超过</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6EB</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新数据</a:t>
            </a:r>
            <a:endParaRPr lang="en-US" altLang="zh-CN" sz="1700" b="1">
              <a:solidFill>
                <a:srgbClr val="000000"/>
              </a:solidFill>
              <a:latin typeface="华文细黑" pitchFamily="2" charset="-122"/>
              <a:ea typeface="华文细黑" pitchFamily="2" charset="-122"/>
            </a:endParaRPr>
          </a:p>
        </p:txBody>
      </p:sp>
      <p:sp>
        <p:nvSpPr>
          <p:cNvPr id="123906" name="TextBox 1"/>
          <p:cNvSpPr txBox="1">
            <a:spLocks noChangeArrowheads="1"/>
          </p:cNvSpPr>
          <p:nvPr/>
        </p:nvSpPr>
        <p:spPr bwMode="auto">
          <a:xfrm>
            <a:off x="1128713" y="6200775"/>
            <a:ext cx="654050" cy="169863"/>
          </a:xfrm>
          <a:prstGeom prst="rect">
            <a:avLst/>
          </a:prstGeom>
          <a:noFill/>
          <a:ln w="9525">
            <a:noFill/>
            <a:miter lim="800000"/>
          </a:ln>
        </p:spPr>
        <p:txBody>
          <a:bodyPr wrap="none" lIns="0" tIns="0" rIns="0" bIns="40087">
            <a:spAutoFit/>
          </a:bodyPr>
          <a:lstStyle/>
          <a:p>
            <a:pPr>
              <a:lnSpc>
                <a:spcPts val="965"/>
              </a:lnSpc>
            </a:pPr>
            <a:r>
              <a:rPr lang="en-US" altLang="zh-CN" sz="1100">
                <a:solidFill>
                  <a:srgbClr val="898989"/>
                </a:solidFill>
                <a:latin typeface="Georgia" panose="02040502050405020303" pitchFamily="18" charset="0"/>
              </a:rPr>
              <a:t>3/13/2012</a:t>
            </a:r>
            <a:endParaRPr lang="en-US" altLang="zh-CN" sz="1100">
              <a:solidFill>
                <a:srgbClr val="898989"/>
              </a:solidFill>
              <a:latin typeface="Georgia" panose="02040502050405020303" pitchFamily="18" charset="0"/>
            </a:endParaRPr>
          </a:p>
        </p:txBody>
      </p:sp>
      <p:sp>
        <p:nvSpPr>
          <p:cNvPr id="123907" name="TextBox 1"/>
          <p:cNvSpPr txBox="1">
            <a:spLocks noChangeArrowheads="1"/>
          </p:cNvSpPr>
          <p:nvPr/>
        </p:nvSpPr>
        <p:spPr bwMode="auto">
          <a:xfrm>
            <a:off x="7939088" y="6200775"/>
            <a:ext cx="69850" cy="169863"/>
          </a:xfrm>
          <a:prstGeom prst="rect">
            <a:avLst/>
          </a:prstGeom>
          <a:noFill/>
          <a:ln w="9525">
            <a:noFill/>
            <a:miter lim="800000"/>
          </a:ln>
        </p:spPr>
        <p:txBody>
          <a:bodyPr wrap="none" lIns="0" tIns="0" rIns="0" bIns="40087">
            <a:spAutoFit/>
          </a:bodyPr>
          <a:lstStyle/>
          <a:p>
            <a:pPr>
              <a:lnSpc>
                <a:spcPts val="965"/>
              </a:lnSpc>
            </a:pPr>
            <a:r>
              <a:rPr lang="en-US" altLang="zh-CN" sz="1100">
                <a:solidFill>
                  <a:srgbClr val="898989"/>
                </a:solidFill>
                <a:latin typeface="Georgia" panose="02040502050405020303" pitchFamily="18" charset="0"/>
              </a:rPr>
              <a:t>7</a:t>
            </a:r>
            <a:endParaRPr lang="en-US" altLang="zh-CN" sz="1100">
              <a:solidFill>
                <a:srgbClr val="898989"/>
              </a:solidFill>
              <a:latin typeface="Georgia" panose="02040502050405020303" pitchFamily="18" charset="0"/>
            </a:endParaRPr>
          </a:p>
        </p:txBody>
      </p:sp>
      <p:sp>
        <p:nvSpPr>
          <p:cNvPr id="123908" name="矩形 5"/>
          <p:cNvSpPr>
            <a:spLocks noChangeArrowheads="1"/>
          </p:cNvSpPr>
          <p:nvPr/>
        </p:nvSpPr>
        <p:spPr bwMode="auto">
          <a:xfrm>
            <a:off x="755650" y="1125538"/>
            <a:ext cx="7416800" cy="803275"/>
          </a:xfrm>
          <a:prstGeom prst="rect">
            <a:avLst/>
          </a:prstGeom>
          <a:noFill/>
          <a:ln w="9525">
            <a:noFill/>
            <a:miter lim="800000"/>
          </a:ln>
        </p:spPr>
        <p:txBody>
          <a:bodyPr>
            <a:spAutoFit/>
          </a:bodyPr>
          <a:lstStyle/>
          <a:p>
            <a:pPr>
              <a:lnSpc>
                <a:spcPts val="2890"/>
              </a:lnSpc>
              <a:tabLst>
                <a:tab pos="801370" algn="l"/>
              </a:tabLst>
            </a:pPr>
            <a:r>
              <a:rPr lang="en-US" altLang="zh-CN" b="1">
                <a:solidFill>
                  <a:srgbClr val="FF0000"/>
                </a:solidFill>
                <a:latin typeface="方正细圆简体"/>
                <a:ea typeface="方正细圆简体"/>
                <a:cs typeface="华文细黑" pitchFamily="2" charset="-122"/>
              </a:rPr>
              <a:t>数据没有办法在可容忍的时间下使用常规软件方法完成存储、管理和处理任务</a:t>
            </a:r>
            <a:endParaRPr lang="en-US" altLang="zh-CN" b="1">
              <a:solidFill>
                <a:srgbClr val="FF0000"/>
              </a:solidFill>
              <a:latin typeface="方正细圆简体"/>
              <a:ea typeface="方正细圆简体"/>
              <a:cs typeface="华文细黑" pitchFamily="2" charset="-122"/>
            </a:endParaRPr>
          </a:p>
        </p:txBody>
      </p:sp>
      <p:sp>
        <p:nvSpPr>
          <p:cNvPr id="7"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什么是大数据？</a:t>
            </a:r>
            <a:endParaRPr lang="zh-CN"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900113" y="92075"/>
            <a:ext cx="7543800" cy="673100"/>
          </a:xfrm>
        </p:spPr>
        <p:txBody>
          <a:bodyPr/>
          <a:lstStyle/>
          <a:p>
            <a:r>
              <a:rPr lang="zh-CN" altLang="en-US" sz="2400" cap="none" smtClean="0">
                <a:solidFill>
                  <a:srgbClr val="595959"/>
                </a:solidFill>
                <a:latin typeface="黑体" panose="02010609060101010101" charset="-122"/>
                <a:ea typeface="黑体" panose="02010609060101010101" charset="-122"/>
              </a:rPr>
              <a:t>大数据的解释</a:t>
            </a:r>
            <a:endParaRPr lang="en-US" altLang="en-US" sz="2400" cap="none" smtClean="0">
              <a:solidFill>
                <a:srgbClr val="595959"/>
              </a:solidFill>
              <a:latin typeface="黑体" panose="02010609060101010101" charset="-122"/>
              <a:ea typeface="黑体" panose="02010609060101010101" charset="-122"/>
            </a:endParaRPr>
          </a:p>
        </p:txBody>
      </p:sp>
      <p:sp>
        <p:nvSpPr>
          <p:cNvPr id="124930" name="Content Placeholder 4"/>
          <p:cNvSpPr>
            <a:spLocks noGrp="1"/>
          </p:cNvSpPr>
          <p:nvPr>
            <p:ph sz="half" idx="1"/>
          </p:nvPr>
        </p:nvSpPr>
        <p:spPr bwMode="auto">
          <a:xfrm>
            <a:off x="4875213" y="1501775"/>
            <a:ext cx="3717925" cy="4525963"/>
          </a:xfrm>
          <a:noFill/>
          <a:ln>
            <a:miter lim="800000"/>
          </a:ln>
        </p:spPr>
        <p:txBody>
          <a:bodyPr vert="horz" wrap="square" lIns="91440" tIns="45720" rIns="91440" bIns="45720" numCol="1" anchor="t" anchorCtr="0" compatLnSpc="1"/>
          <a:lstStyle/>
          <a:p>
            <a:pPr fontAlgn="base">
              <a:lnSpc>
                <a:spcPct val="200000"/>
              </a:lnSpc>
              <a:spcAft>
                <a:spcPct val="0"/>
              </a:spcAft>
              <a:buFontTx/>
              <a:buNone/>
            </a:pPr>
            <a:r>
              <a:rPr lang="zh-CN" altLang="en-US" sz="2000" smtClean="0">
                <a:solidFill>
                  <a:schemeClr val="tx1"/>
                </a:solidFill>
                <a:latin typeface="微软雅黑" panose="020B0503020204020204" pitchFamily="34" charset="-122"/>
                <a:ea typeface="微软雅黑" panose="020B0503020204020204" pitchFamily="34" charset="-122"/>
                <a:cs typeface="黑体" panose="02010609060101010101" charset="-122"/>
              </a:rPr>
              <a:t>大数据是需要新处理模式才能具有更强的决策力、洞察发现力和流程优化能力的海量、高增长率和多样化的信息资产。</a:t>
            </a:r>
            <a:endParaRPr lang="en-US" altLang="zh-CN" sz="20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lnSpc>
                <a:spcPct val="200000"/>
              </a:lnSpc>
              <a:spcAft>
                <a:spcPct val="0"/>
              </a:spcAft>
              <a:buFontTx/>
              <a:buNone/>
            </a:pPr>
            <a:r>
              <a:rPr lang="zh-CN" altLang="en-US" sz="2000" smtClean="0">
                <a:solidFill>
                  <a:schemeClr val="tx1"/>
                </a:solidFill>
                <a:latin typeface="微软雅黑" panose="020B0503020204020204" pitchFamily="34" charset="-122"/>
                <a:ea typeface="微软雅黑" panose="020B0503020204020204" pitchFamily="34" charset="-122"/>
                <a:cs typeface="黑体" panose="02010609060101010101" charset="-122"/>
              </a:rPr>
              <a:t>大数据就是“未来的新石油”。</a:t>
            </a:r>
            <a:endParaRPr lang="en-US" sz="20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124931" name="Picture 2" descr="http://easyread.ph.126.net/oFfokugx9mhF1Xks_WLQXg==/27487796494338.jpg?param=0x450&amp;type=1.jpg"/>
          <p:cNvPicPr>
            <a:picLocks noChangeAspect="1" noChangeArrowheads="1"/>
          </p:cNvPicPr>
          <p:nvPr/>
        </p:nvPicPr>
        <p:blipFill>
          <a:blip r:embed="rId1"/>
          <a:srcRect/>
          <a:stretch>
            <a:fillRect/>
          </a:stretch>
        </p:blipFill>
        <p:spPr bwMode="auto">
          <a:xfrm>
            <a:off x="769938" y="4062413"/>
            <a:ext cx="3878262" cy="2114550"/>
          </a:xfrm>
          <a:prstGeom prst="rect">
            <a:avLst/>
          </a:prstGeom>
          <a:noFill/>
          <a:ln w="9525">
            <a:noFill/>
            <a:miter lim="800000"/>
            <a:headEnd/>
            <a:tailEnd/>
          </a:ln>
        </p:spPr>
      </p:pic>
      <p:pic>
        <p:nvPicPr>
          <p:cNvPr id="124932" name="Picture 4" descr="http://www.itongji.cn/uploads/allimg/130628/1-13062P94956341.jpg"/>
          <p:cNvPicPr>
            <a:picLocks noChangeAspect="1" noChangeArrowheads="1"/>
          </p:cNvPicPr>
          <p:nvPr/>
        </p:nvPicPr>
        <p:blipFill>
          <a:blip r:embed="rId2"/>
          <a:srcRect/>
          <a:stretch>
            <a:fillRect/>
          </a:stretch>
        </p:blipFill>
        <p:spPr bwMode="auto">
          <a:xfrm>
            <a:off x="666750" y="1328738"/>
            <a:ext cx="3981450" cy="2733675"/>
          </a:xfrm>
          <a:prstGeom prst="rect">
            <a:avLst/>
          </a:prstGeom>
          <a:noFill/>
          <a:ln w="9525">
            <a:noFill/>
            <a:miter lim="800000"/>
            <a:headEnd/>
            <a:tailEnd/>
          </a:ln>
        </p:spPr>
      </p:pic>
      <p:cxnSp>
        <p:nvCxnSpPr>
          <p:cNvPr id="7" name="直接连接符 6"/>
          <p:cNvCxnSpPr/>
          <p:nvPr/>
        </p:nvCxnSpPr>
        <p:spPr>
          <a:xfrm>
            <a:off x="947738" y="915988"/>
            <a:ext cx="7534275" cy="30162"/>
          </a:xfrm>
          <a:prstGeom prst="line">
            <a:avLst/>
          </a:prstGeom>
          <a:ln>
            <a:solidFill>
              <a:srgbClr val="74002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大数据带来的思维变革</a:t>
            </a:r>
            <a:endParaRPr lang="en-US" altLang="en-US" smtClean="0">
              <a:latin typeface="黑体" panose="02010609060101010101" charset="-122"/>
              <a:ea typeface="黑体" panose="02010609060101010101" charset="-122"/>
            </a:endParaRPr>
          </a:p>
        </p:txBody>
      </p:sp>
      <p:sp>
        <p:nvSpPr>
          <p:cNvPr id="5" name="Cloud Callout 8"/>
          <p:cNvSpPr/>
          <p:nvPr/>
        </p:nvSpPr>
        <p:spPr bwMode="auto">
          <a:xfrm>
            <a:off x="5796136" y="1877177"/>
            <a:ext cx="3168352" cy="2017223"/>
          </a:xfrm>
          <a:prstGeom prst="cloudCallout">
            <a:avLst>
              <a:gd name="adj1" fmla="val -91332"/>
              <a:gd name="adj2" fmla="val 6565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8565" rIns="28565" bIns="57125" anchor="ctr"/>
          <a:lstStyle/>
          <a:p>
            <a:pPr algn="ctr">
              <a:lnSpc>
                <a:spcPts val="2400"/>
              </a:lnSpc>
              <a:defRPr/>
            </a:pPr>
            <a:r>
              <a:rPr lang="zh-CN" altLang="en-US"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更好</a:t>
            </a:r>
            <a:endParaRPr lang="en-US" altLang="zh-CN"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algn="ctr">
              <a:lnSpc>
                <a:spcPts val="2400"/>
              </a:lnSpc>
              <a:defRPr/>
            </a:pPr>
            <a:r>
              <a:rPr lang="zh-CN" alt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不是因果关系而是相关关系</a:t>
            </a:r>
            <a:endParaRPr 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sp>
        <p:nvSpPr>
          <p:cNvPr id="6" name="Cloud Callout 9"/>
          <p:cNvSpPr/>
          <p:nvPr/>
        </p:nvSpPr>
        <p:spPr bwMode="auto">
          <a:xfrm>
            <a:off x="391922" y="2870828"/>
            <a:ext cx="3005771" cy="2017223"/>
          </a:xfrm>
          <a:prstGeom prst="cloudCallout">
            <a:avLst>
              <a:gd name="adj1" fmla="val 68799"/>
              <a:gd name="adj2" fmla="val 171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8565" rIns="28565" bIns="57125" anchor="ctr"/>
          <a:lstStyle/>
          <a:p>
            <a:pPr algn="ctr">
              <a:lnSpc>
                <a:spcPts val="2400"/>
              </a:lnSpc>
              <a:defRPr/>
            </a:pPr>
            <a:r>
              <a:rPr lang="zh-CN" altLang="en-US"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更多</a:t>
            </a:r>
            <a:endParaRPr lang="en-US" altLang="zh-CN"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algn="ctr">
              <a:lnSpc>
                <a:spcPts val="2400"/>
              </a:lnSpc>
              <a:defRPr/>
            </a:pPr>
            <a:r>
              <a:rPr lang="zh-CN" alt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不是随机样本而是全部数据</a:t>
            </a:r>
            <a:endParaRPr 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sp>
        <p:nvSpPr>
          <p:cNvPr id="7" name="Freeform 53"/>
          <p:cNvSpPr>
            <a:spLocks noEditPoints="1"/>
          </p:cNvSpPr>
          <p:nvPr/>
        </p:nvSpPr>
        <p:spPr bwMode="black">
          <a:xfrm>
            <a:off x="3660775" y="4071938"/>
            <a:ext cx="1774825" cy="2227262"/>
          </a:xfrm>
          <a:custGeom>
            <a:avLst/>
            <a:gdLst>
              <a:gd name="T0" fmla="*/ 705060677 w 1443"/>
              <a:gd name="T1" fmla="*/ 0 h 1627"/>
              <a:gd name="T2" fmla="*/ 705060677 w 1443"/>
              <a:gd name="T3" fmla="*/ 551246666 h 1627"/>
              <a:gd name="T4" fmla="*/ 0 w 1443"/>
              <a:gd name="T5" fmla="*/ 2147483647 h 1627"/>
              <a:gd name="T6" fmla="*/ 72623915 w 1443"/>
              <a:gd name="T7" fmla="*/ 2147483647 h 1627"/>
              <a:gd name="T8" fmla="*/ 281418595 w 1443"/>
              <a:gd name="T9" fmla="*/ 2147483647 h 1627"/>
              <a:gd name="T10" fmla="*/ 317730543 w 1443"/>
              <a:gd name="T11" fmla="*/ 2147483647 h 1627"/>
              <a:gd name="T12" fmla="*/ 46903106 w 1443"/>
              <a:gd name="T13" fmla="*/ 2147483647 h 1627"/>
              <a:gd name="T14" fmla="*/ 74136759 w 1443"/>
              <a:gd name="T15" fmla="*/ 2147483647 h 1627"/>
              <a:gd name="T16" fmla="*/ 92293367 w 1443"/>
              <a:gd name="T17" fmla="*/ 2147483647 h 1627"/>
              <a:gd name="T18" fmla="*/ 110449956 w 1443"/>
              <a:gd name="T19" fmla="*/ 2147483647 h 1627"/>
              <a:gd name="T20" fmla="*/ 317730543 w 1443"/>
              <a:gd name="T21" fmla="*/ 2147483647 h 1627"/>
              <a:gd name="T22" fmla="*/ 325296070 w 1443"/>
              <a:gd name="T23" fmla="*/ 2147483647 h 1627"/>
              <a:gd name="T24" fmla="*/ 344965503 w 1443"/>
              <a:gd name="T25" fmla="*/ 2147483647 h 1627"/>
              <a:gd name="T26" fmla="*/ 390355746 w 1443"/>
              <a:gd name="T27" fmla="*/ 2147483647 h 1627"/>
              <a:gd name="T28" fmla="*/ 410025179 w 1443"/>
              <a:gd name="T29" fmla="*/ 2147483647 h 1627"/>
              <a:gd name="T30" fmla="*/ 417589399 w 1443"/>
              <a:gd name="T31" fmla="*/ 2147483647 h 1627"/>
              <a:gd name="T32" fmla="*/ 621845489 w 1443"/>
              <a:gd name="T33" fmla="*/ 2147483647 h 1627"/>
              <a:gd name="T34" fmla="*/ 587046386 w 1443"/>
              <a:gd name="T35" fmla="*/ 2147483647 h 1627"/>
              <a:gd name="T36" fmla="*/ 691443851 w 1443"/>
              <a:gd name="T37" fmla="*/ 2147483647 h 1627"/>
              <a:gd name="T38" fmla="*/ 658157591 w 1443"/>
              <a:gd name="T39" fmla="*/ 2147483647 h 1627"/>
              <a:gd name="T40" fmla="*/ 683878400 w 1443"/>
              <a:gd name="T41" fmla="*/ 2147483647 h 1627"/>
              <a:gd name="T42" fmla="*/ 417589399 w 1443"/>
              <a:gd name="T43" fmla="*/ 2147483647 h 1627"/>
              <a:gd name="T44" fmla="*/ 452388503 w 1443"/>
              <a:gd name="T45" fmla="*/ 2147483647 h 1627"/>
              <a:gd name="T46" fmla="*/ 777684573 w 1443"/>
              <a:gd name="T47" fmla="*/ 2147483647 h 1627"/>
              <a:gd name="T48" fmla="*/ 747425231 w 1443"/>
              <a:gd name="T49" fmla="*/ 2126237166 h 1627"/>
              <a:gd name="T50" fmla="*/ 813997751 w 1443"/>
              <a:gd name="T51" fmla="*/ 2147483647 h 1627"/>
              <a:gd name="T52" fmla="*/ 1092390581 w 1443"/>
              <a:gd name="T53" fmla="*/ 2147483647 h 1627"/>
              <a:gd name="T54" fmla="*/ 1234612684 w 1443"/>
              <a:gd name="T55" fmla="*/ 1974363131 h 1627"/>
              <a:gd name="T56" fmla="*/ 1236125528 w 1443"/>
              <a:gd name="T57" fmla="*/ 1972487687 h 1627"/>
              <a:gd name="T58" fmla="*/ 1237638372 w 1443"/>
              <a:gd name="T59" fmla="*/ 1925612529 h 1627"/>
              <a:gd name="T60" fmla="*/ 664208967 w 1443"/>
              <a:gd name="T61" fmla="*/ 1758739046 h 1627"/>
              <a:gd name="T62" fmla="*/ 1240664060 w 1443"/>
              <a:gd name="T63" fmla="*/ 1447490568 h 1627"/>
              <a:gd name="T64" fmla="*/ 1862509703 w 1443"/>
              <a:gd name="T65" fmla="*/ 1424990369 h 1627"/>
              <a:gd name="T66" fmla="*/ 1883691981 w 1443"/>
              <a:gd name="T67" fmla="*/ 1325616457 h 1627"/>
              <a:gd name="T68" fmla="*/ 2147483647 w 1443"/>
              <a:gd name="T69" fmla="*/ 500621988 h 1627"/>
              <a:gd name="T70" fmla="*/ 1868562310 w 1443"/>
              <a:gd name="T71" fmla="*/ 1288117152 h 1627"/>
              <a:gd name="T72" fmla="*/ 1838301738 w 1443"/>
              <a:gd name="T73" fmla="*/ 1312491085 h 1627"/>
              <a:gd name="T74" fmla="*/ 1358679736 w 1443"/>
              <a:gd name="T75" fmla="*/ 1299367081 h 1627"/>
              <a:gd name="T76" fmla="*/ 767093434 w 1443"/>
              <a:gd name="T77" fmla="*/ 1153118011 h 1627"/>
              <a:gd name="T78" fmla="*/ 627896866 w 1443"/>
              <a:gd name="T79" fmla="*/ 663745951 h 1627"/>
              <a:gd name="T80" fmla="*/ 296549496 w 1443"/>
              <a:gd name="T81" fmla="*/ 854994906 h 1627"/>
              <a:gd name="T82" fmla="*/ 208794699 w 1443"/>
              <a:gd name="T83" fmla="*/ 1368740727 h 1627"/>
              <a:gd name="T84" fmla="*/ 136170765 w 1443"/>
              <a:gd name="T85" fmla="*/ 993743568 h 1627"/>
              <a:gd name="T86" fmla="*/ 9078297 w 1443"/>
              <a:gd name="T87" fmla="*/ 1083742995 h 1627"/>
              <a:gd name="T88" fmla="*/ 74136759 w 1443"/>
              <a:gd name="T89" fmla="*/ 1811239168 h 1627"/>
              <a:gd name="T90" fmla="*/ 72623915 w 1443"/>
              <a:gd name="T91" fmla="*/ 2109362273 h 1627"/>
              <a:gd name="T92" fmla="*/ 145249060 w 1443"/>
              <a:gd name="T93" fmla="*/ 2032486849 h 1627"/>
              <a:gd name="T94" fmla="*/ 145249060 w 1443"/>
              <a:gd name="T95" fmla="*/ 2109362273 h 1627"/>
              <a:gd name="T96" fmla="*/ 1640098254 w 1443"/>
              <a:gd name="T97" fmla="*/ 2147483647 h 1627"/>
              <a:gd name="T98" fmla="*/ 1246716667 w 1443"/>
              <a:gd name="T99" fmla="*/ 2147483647 h 1627"/>
              <a:gd name="T100" fmla="*/ 2147483647 w 1443"/>
              <a:gd name="T101" fmla="*/ 2147483647 h 1627"/>
              <a:gd name="T102" fmla="*/ 1956315876 w 1443"/>
              <a:gd name="T103" fmla="*/ 1631240313 h 1627"/>
              <a:gd name="T104" fmla="*/ 2147483647 w 1443"/>
              <a:gd name="T105" fmla="*/ 1447490568 h 1627"/>
              <a:gd name="T106" fmla="*/ 886621646 w 1443"/>
              <a:gd name="T107" fmla="*/ 1631240313 h 1627"/>
              <a:gd name="T108" fmla="*/ 1640098254 w 1443"/>
              <a:gd name="T109" fmla="*/ 2147483647 h 16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43"/>
              <a:gd name="T166" fmla="*/ 0 h 1627"/>
              <a:gd name="T167" fmla="*/ 1443 w 1443"/>
              <a:gd name="T168" fmla="*/ 1627 h 16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1"/>
          </a:solidFill>
          <a:ln w="9525">
            <a:noFill/>
            <a:round/>
          </a:ln>
        </p:spPr>
        <p:txBody>
          <a:bodyPr lIns="57125" tIns="28565" rIns="57125" bIns="28565"/>
          <a:lstStyle/>
          <a:p>
            <a:endParaRPr lang="en-US"/>
          </a:p>
        </p:txBody>
      </p:sp>
      <p:sp>
        <p:nvSpPr>
          <p:cNvPr id="9" name="Cloud Callout 12"/>
          <p:cNvSpPr/>
          <p:nvPr/>
        </p:nvSpPr>
        <p:spPr bwMode="auto">
          <a:xfrm>
            <a:off x="2555776" y="980728"/>
            <a:ext cx="3240360" cy="2017223"/>
          </a:xfrm>
          <a:prstGeom prst="cloudCallout">
            <a:avLst>
              <a:gd name="adj1" fmla="val 1141"/>
              <a:gd name="adj2" fmla="val 10005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28565" rIns="28565" bIns="57125" anchor="ctr"/>
          <a:lstStyle/>
          <a:p>
            <a:pPr algn="ctr">
              <a:lnSpc>
                <a:spcPts val="2400"/>
              </a:lnSpc>
              <a:defRPr/>
            </a:pPr>
            <a:r>
              <a:rPr lang="zh-CN" altLang="en-US"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更杂</a:t>
            </a:r>
            <a:endParaRPr lang="en-US" altLang="zh-CN"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algn="ctr">
              <a:lnSpc>
                <a:spcPts val="2400"/>
              </a:lnSpc>
              <a:defRPr/>
            </a:pPr>
            <a:r>
              <a:rPr lang="zh-CN" alt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不是精确性而是混杂性</a:t>
            </a:r>
            <a:endParaRPr 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a:xfrm>
            <a:off x="1042988" y="117475"/>
            <a:ext cx="7643812" cy="574675"/>
          </a:xfrm>
        </p:spPr>
        <p:txBody>
          <a:bodyPr/>
          <a:lstStyle/>
          <a:p>
            <a:r>
              <a:rPr lang="zh-CN" altLang="en-US" smtClean="0"/>
              <a:t>目录</a:t>
            </a:r>
            <a:endParaRPr lang="zh-CN" altLang="en-US" smtClean="0"/>
          </a:p>
        </p:txBody>
      </p:sp>
      <p:grpSp>
        <p:nvGrpSpPr>
          <p:cNvPr id="104450" name="组合 52"/>
          <p:cNvGrpSpPr/>
          <p:nvPr/>
        </p:nvGrpSpPr>
        <p:grpSpPr bwMode="auto">
          <a:xfrm>
            <a:off x="1476375" y="1484313"/>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104461" name="Rectangle 21"/>
            <p:cNvSpPr>
              <a:spLocks noChangeArrowheads="1"/>
            </p:cNvSpPr>
            <p:nvPr/>
          </p:nvSpPr>
          <p:spPr bwMode="auto">
            <a:xfrm>
              <a:off x="3002617" y="1687538"/>
              <a:ext cx="1916412"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一、大数据的由来</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104451" name="组合 55"/>
          <p:cNvGrpSpPr/>
          <p:nvPr/>
        </p:nvGrpSpPr>
        <p:grpSpPr bwMode="auto">
          <a:xfrm>
            <a:off x="1476375" y="2349500"/>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104459" name="Rectangle 23"/>
            <p:cNvSpPr>
              <a:spLocks noChangeArrowheads="1"/>
            </p:cNvSpPr>
            <p:nvPr/>
          </p:nvSpPr>
          <p:spPr bwMode="auto">
            <a:xfrm>
              <a:off x="3137498" y="3158828"/>
              <a:ext cx="2216429"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二、什么是大数据</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104452" name="组合 8"/>
          <p:cNvGrpSpPr/>
          <p:nvPr/>
        </p:nvGrpSpPr>
        <p:grpSpPr bwMode="auto">
          <a:xfrm>
            <a:off x="1476375" y="4076700"/>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104457"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四、大数据的系统架构</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104453" name="组合 11"/>
          <p:cNvGrpSpPr/>
          <p:nvPr/>
        </p:nvGrpSpPr>
        <p:grpSpPr bwMode="auto">
          <a:xfrm>
            <a:off x="1476375" y="4941888"/>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104455" name="Rectangle 23"/>
            <p:cNvSpPr>
              <a:spLocks noChangeArrowheads="1"/>
            </p:cNvSpPr>
            <p:nvPr/>
          </p:nvSpPr>
          <p:spPr bwMode="auto">
            <a:xfrm>
              <a:off x="3137498" y="3158828"/>
              <a:ext cx="2978525"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五、大数据的应用与实例</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104463" name="组合 55"/>
          <p:cNvGrpSpPr/>
          <p:nvPr/>
        </p:nvGrpSpPr>
        <p:grpSpPr bwMode="auto">
          <a:xfrm>
            <a:off x="1476375" y="3213100"/>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104465"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三、大数据的关键技术</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大数据带来的思维变革（更多）</a:t>
            </a:r>
            <a:endParaRPr lang="en-US" altLang="en-US" smtClean="0">
              <a:latin typeface="黑体" panose="02010609060101010101" charset="-122"/>
              <a:ea typeface="黑体" panose="02010609060101010101" charset="-122"/>
            </a:endParaRPr>
          </a:p>
        </p:txBody>
      </p:sp>
      <p:sp>
        <p:nvSpPr>
          <p:cNvPr id="10" name="Rectangle 391"/>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1" name="Rectangle 391"/>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随机采样</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样本模式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Rectangle 391"/>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大数据应用</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矩形 2"/>
          <p:cNvSpPr/>
          <p:nvPr/>
        </p:nvSpPr>
        <p:spPr bwMode="auto">
          <a:xfrm>
            <a:off x="1021316" y="4101288"/>
            <a:ext cx="7007068" cy="1920000"/>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marL="171450" indent="-1714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是指在国家统一规定的时间内，按照统一的方法、统一的项目、统一的调查表和统一的</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hlinkClick r:id="rId4"/>
              </a:rPr>
              <a:t>标准</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时点，对全国人口普遍地、逐户逐人地进行的一次性调查登记；</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171450" indent="-1714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主要特点是调查组织高度集中性，普查对象的全面完整性；</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171450" indent="-1714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人口大普查耗时耗费，一般来讲是十年一次，新中国成立以来共进行了</a:t>
            </a:r>
            <a:r>
              <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6</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次人口大普查；</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171450" indent="-1714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人口大普查是一种典型的全数据模式；</a:t>
            </a:r>
            <a:endPar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大数据时代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小数据时代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9" presetClass="emph" presetSubtype="0" nodeType="withEffect">
                                  <p:stCondLst>
                                    <p:cond delay="0"/>
                                  </p:stCondLst>
                                  <p:childTnLst>
                                    <p:set>
                                      <p:cBhvr rctx="PPT">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par>
                                <p:cTn id="16" presetID="9" presetClass="emph" presetSubtype="0" nodeType="withEffect">
                                  <p:stCondLst>
                                    <p:cond delay="0"/>
                                  </p:stCondLst>
                                  <p:childTnLst>
                                    <p:set>
                                      <p:cBhvr rctx="PPT">
                                        <p:cTn id="17" dur="indefinite"/>
                                        <p:tgtEl>
                                          <p:spTgt spid="13"/>
                                        </p:tgtEl>
                                        <p:attrNameLst>
                                          <p:attrName>style.opacity</p:attrName>
                                        </p:attrNameLst>
                                      </p:cBhvr>
                                      <p:to>
                                        <p:strVal val="0.5"/>
                                      </p:to>
                                    </p:set>
                                    <p:animEffect filter="image" prLst="opacity: 0.5">
                                      <p:cBhvr rctx="IE">
                                        <p:cTn id="18" dur="indefinite"/>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900113" y="228600"/>
            <a:ext cx="7853362" cy="498475"/>
          </a:xfrm>
        </p:spPr>
        <p:txBody>
          <a:bodyPr/>
          <a:lstStyle/>
          <a:p>
            <a:r>
              <a:rPr lang="zh-CN" altLang="en-US" smtClean="0">
                <a:latin typeface="黑体" panose="02010609060101010101" charset="-122"/>
                <a:ea typeface="黑体" panose="02010609060101010101" charset="-122"/>
              </a:rPr>
              <a:t>大数据带来的思维变革（更多）</a:t>
            </a:r>
            <a:endParaRPr lang="en-US" altLang="en-US" smtClean="0">
              <a:latin typeface="黑体" panose="02010609060101010101" charset="-122"/>
              <a:ea typeface="黑体" panose="02010609060101010101" charset="-122"/>
            </a:endParaRPr>
          </a:p>
        </p:txBody>
      </p:sp>
      <p:sp>
        <p:nvSpPr>
          <p:cNvPr id="10" name="Rectangle 391"/>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1" name="Rectangle 391"/>
          <p:cNvSpPr/>
          <p:nvPr>
            <p:custDataLst>
              <p:tags r:id="rId2"/>
            </p:custDataLst>
          </p:nvPr>
        </p:nvSpPr>
        <p:spPr bwMode="auto">
          <a:xfrm>
            <a:off x="3408726"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随机采样</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样本模式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Rectangle 391"/>
          <p:cNvSpPr/>
          <p:nvPr>
            <p:custDataLst>
              <p:tags r:id="rId3"/>
            </p:custDataLst>
          </p:nvPr>
        </p:nvSpPr>
        <p:spPr bwMode="auto">
          <a:xfrm>
            <a:off x="5796136" y="2545387"/>
            <a:ext cx="2232248"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大数据应用</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矩形 2"/>
          <p:cNvSpPr/>
          <p:nvPr/>
        </p:nvSpPr>
        <p:spPr bwMode="auto">
          <a:xfrm>
            <a:off x="1021316" y="4101288"/>
            <a:ext cx="7007068" cy="1920000"/>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人口大普查是一种耗时耗费的工程，一般是以十年为单位；</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各国每年需要进行几百次的小规模人口调查，采取随机采样分析的方式，这是一种样本模式；</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源于实用并且很好的创新！</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随机采样分析是小数据时代的产物；</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大数据时代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小数据时代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par>
                                <p:cTn id="12" presetID="9" presetClass="emph" presetSubtype="0" nodeType="withEffect">
                                  <p:stCondLst>
                                    <p:cond delay="0"/>
                                  </p:stCondLst>
                                  <p:childTnLst>
                                    <p:set>
                                      <p:cBhvr rctx="PPT">
                                        <p:cTn id="13" dur="indefinite"/>
                                        <p:tgtEl>
                                          <p:spTgt spid="13"/>
                                        </p:tgtEl>
                                        <p:attrNameLst>
                                          <p:attrName>style.opacity</p:attrName>
                                        </p:attrNameLst>
                                      </p:cBhvr>
                                      <p:to>
                                        <p:strVal val="0.5"/>
                                      </p:to>
                                    </p:set>
                                    <p:animEffect filter="image" prLst="opacity: 0.5">
                                      <p:cBhvr rctx="IE">
                                        <p:cTn id="14"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755650" y="228600"/>
            <a:ext cx="7997825" cy="498475"/>
          </a:xfrm>
        </p:spPr>
        <p:txBody>
          <a:bodyPr/>
          <a:lstStyle/>
          <a:p>
            <a:r>
              <a:rPr lang="zh-CN" altLang="en-US" smtClean="0">
                <a:latin typeface="黑体" panose="02010609060101010101" charset="-122"/>
                <a:ea typeface="黑体" panose="02010609060101010101" charset="-122"/>
              </a:rPr>
              <a:t>大数据带来的思维变革（更多）</a:t>
            </a:r>
            <a:endParaRPr lang="en-US" altLang="en-US" smtClean="0">
              <a:latin typeface="黑体" panose="02010609060101010101" charset="-122"/>
              <a:ea typeface="黑体" panose="02010609060101010101" charset="-122"/>
            </a:endParaRPr>
          </a:p>
        </p:txBody>
      </p:sp>
      <p:sp>
        <p:nvSpPr>
          <p:cNvPr id="10" name="Rectangle 391"/>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1" name="Rectangle 391"/>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随机采样</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样本模式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Rectangle 391"/>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大数据应用</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矩形 2"/>
          <p:cNvSpPr/>
          <p:nvPr/>
        </p:nvSpPr>
        <p:spPr bwMode="auto">
          <a:xfrm>
            <a:off x="1021316" y="4101288"/>
            <a:ext cx="7007068" cy="1920000"/>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我们已具备了大数据的各种技术能力，思维需要转换到大数据的全数据模式：样本</a:t>
            </a:r>
            <a:r>
              <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全部；</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大数据不用随机分析法这样的捷径，而采用所有数据的方法；</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这里的“大”是相对的</a:t>
            </a:r>
            <a:r>
              <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相扑比赛所有数据存储还不需要一个</a:t>
            </a:r>
            <a:r>
              <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TB</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，但是是所有的数据！</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在大数据时代采用随机采样法，就像在汽车时代骑马一样，虽然特定情况下仍可采样随机采样法，但是慢慢地我们会放弃它；</a:t>
            </a:r>
            <a:endPar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大数据时代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小数据时代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nodeType="withEffect">
                                  <p:stCondLst>
                                    <p:cond delay="0"/>
                                  </p:stCondLst>
                                  <p:childTnLst>
                                    <p:set>
                                      <p:cBhvr rctx="PPT">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a:xfrm>
            <a:off x="755650" y="228600"/>
            <a:ext cx="7997825" cy="498475"/>
          </a:xfrm>
        </p:spPr>
        <p:txBody>
          <a:bodyPr/>
          <a:lstStyle/>
          <a:p>
            <a:r>
              <a:rPr lang="zh-CN" altLang="en-US" smtClean="0">
                <a:latin typeface="黑体" panose="02010609060101010101" charset="-122"/>
                <a:ea typeface="黑体" panose="02010609060101010101" charset="-122"/>
              </a:rPr>
              <a:t>大数据带来的思维变革（更多）</a:t>
            </a:r>
            <a:endParaRPr lang="en-US" altLang="en-US" smtClean="0">
              <a:latin typeface="黑体" panose="02010609060101010101" charset="-122"/>
              <a:ea typeface="黑体" panose="02010609060101010101" charset="-122"/>
            </a:endParaRPr>
          </a:p>
        </p:txBody>
      </p:sp>
      <p:grpSp>
        <p:nvGrpSpPr>
          <p:cNvPr id="3" name="组合 3"/>
          <p:cNvGrpSpPr/>
          <p:nvPr/>
        </p:nvGrpSpPr>
        <p:grpSpPr bwMode="auto">
          <a:xfrm>
            <a:off x="323850" y="1143000"/>
            <a:ext cx="8424863" cy="5202238"/>
            <a:chOff x="323528" y="856959"/>
            <a:chExt cx="8424936" cy="3902299"/>
          </a:xfrm>
        </p:grpSpPr>
        <p:pic>
          <p:nvPicPr>
            <p:cNvPr id="134152" name="Picture 2"/>
            <p:cNvPicPr>
              <a:picLocks noChangeAspect="1" noChangeArrowheads="1"/>
            </p:cNvPicPr>
            <p:nvPr/>
          </p:nvPicPr>
          <p:blipFill>
            <a:blip r:embed="rId1"/>
            <a:srcRect/>
            <a:stretch>
              <a:fillRect/>
            </a:stretch>
          </p:blipFill>
          <p:spPr bwMode="auto">
            <a:xfrm>
              <a:off x="2987824" y="3089208"/>
              <a:ext cx="2448272" cy="1670050"/>
            </a:xfrm>
            <a:prstGeom prst="rect">
              <a:avLst/>
            </a:prstGeom>
            <a:noFill/>
            <a:ln w="9525">
              <a:noFill/>
              <a:miter lim="800000"/>
              <a:headEnd/>
              <a:tailEnd/>
            </a:ln>
          </p:spPr>
        </p:pic>
        <p:pic>
          <p:nvPicPr>
            <p:cNvPr id="134153" name="Picture 3"/>
            <p:cNvPicPr>
              <a:picLocks noChangeAspect="1" noChangeArrowheads="1"/>
            </p:cNvPicPr>
            <p:nvPr/>
          </p:nvPicPr>
          <p:blipFill>
            <a:blip r:embed="rId2"/>
            <a:srcRect/>
            <a:stretch>
              <a:fillRect/>
            </a:stretch>
          </p:blipFill>
          <p:spPr bwMode="auto">
            <a:xfrm>
              <a:off x="323528" y="3089208"/>
              <a:ext cx="2520279" cy="1670050"/>
            </a:xfrm>
            <a:prstGeom prst="rect">
              <a:avLst/>
            </a:prstGeom>
            <a:noFill/>
            <a:ln w="9525">
              <a:noFill/>
              <a:miter lim="800000"/>
              <a:headEnd/>
              <a:tailEnd/>
            </a:ln>
          </p:spPr>
        </p:pic>
        <p:pic>
          <p:nvPicPr>
            <p:cNvPr id="134154" name="Picture 4"/>
            <p:cNvPicPr>
              <a:picLocks noChangeAspect="1" noChangeArrowheads="1"/>
            </p:cNvPicPr>
            <p:nvPr/>
          </p:nvPicPr>
          <p:blipFill>
            <a:blip r:embed="rId3"/>
            <a:srcRect/>
            <a:stretch>
              <a:fillRect/>
            </a:stretch>
          </p:blipFill>
          <p:spPr bwMode="auto">
            <a:xfrm>
              <a:off x="323529" y="856959"/>
              <a:ext cx="5112568" cy="2088231"/>
            </a:xfrm>
            <a:prstGeom prst="rect">
              <a:avLst/>
            </a:prstGeom>
            <a:noFill/>
            <a:ln w="9525">
              <a:noFill/>
              <a:miter lim="800000"/>
              <a:headEnd/>
              <a:tailEnd/>
            </a:ln>
          </p:spPr>
        </p:pic>
        <p:pic>
          <p:nvPicPr>
            <p:cNvPr id="134155" name="Picture 5"/>
            <p:cNvPicPr>
              <a:picLocks noChangeAspect="1" noChangeArrowheads="1"/>
            </p:cNvPicPr>
            <p:nvPr/>
          </p:nvPicPr>
          <p:blipFill>
            <a:blip r:embed="rId4"/>
            <a:srcRect/>
            <a:stretch>
              <a:fillRect/>
            </a:stretch>
          </p:blipFill>
          <p:spPr bwMode="auto">
            <a:xfrm>
              <a:off x="5652120" y="856960"/>
              <a:ext cx="3096344" cy="3899986"/>
            </a:xfrm>
            <a:prstGeom prst="rect">
              <a:avLst/>
            </a:prstGeom>
            <a:noFill/>
            <a:ln w="9525">
              <a:noFill/>
              <a:miter lim="800000"/>
              <a:headEnd/>
              <a:tailEnd/>
            </a:ln>
          </p:spPr>
        </p:pic>
      </p:grpSp>
      <p:grpSp>
        <p:nvGrpSpPr>
          <p:cNvPr id="4" name="组合 2"/>
          <p:cNvGrpSpPr/>
          <p:nvPr/>
        </p:nvGrpSpPr>
        <p:grpSpPr bwMode="auto">
          <a:xfrm>
            <a:off x="323850" y="3384550"/>
            <a:ext cx="8424863" cy="2751138"/>
            <a:chOff x="323529" y="2538925"/>
            <a:chExt cx="8424935" cy="2063367"/>
          </a:xfrm>
        </p:grpSpPr>
        <p:sp>
          <p:nvSpPr>
            <p:cNvPr id="2" name="TextBox 1"/>
            <p:cNvSpPr txBox="1"/>
            <p:nvPr/>
          </p:nvSpPr>
          <p:spPr>
            <a:xfrm>
              <a:off x="323529" y="2538925"/>
              <a:ext cx="5111794" cy="304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p>
              <a:pPr>
                <a:lnSpc>
                  <a:spcPct val="90000"/>
                </a:lnSpc>
                <a:spcBef>
                  <a:spcPct val="20000"/>
                </a:spcBef>
                <a:buSzPct val="90000"/>
                <a:defRPr/>
              </a:pPr>
              <a:r>
                <a:rPr lang="en-US" altLang="zh-CN" sz="1600" dirty="0">
                  <a:solidFill>
                    <a:schemeClr val="tx1">
                      <a:alpha val="99000"/>
                    </a:schemeClr>
                  </a:solidFill>
                  <a:latin typeface="微软雅黑" panose="020B0503020204020204" pitchFamily="34" charset="-122"/>
                  <a:ea typeface="微软雅黑" panose="020B0503020204020204" pitchFamily="34" charset="-122"/>
                </a:rPr>
                <a:t>Google</a:t>
              </a:r>
              <a:r>
                <a:rPr lang="zh-CN" altLang="en-US" sz="1600" dirty="0">
                  <a:solidFill>
                    <a:schemeClr val="tx1">
                      <a:alpha val="99000"/>
                    </a:schemeClr>
                  </a:solidFill>
                  <a:latin typeface="微软雅黑" panose="020B0503020204020204" pitchFamily="34" charset="-122"/>
                  <a:ea typeface="微软雅黑" panose="020B0503020204020204" pitchFamily="34" charset="-122"/>
                </a:rPr>
                <a:t>利用网络大数据预测流感</a:t>
              </a:r>
              <a:endParaRPr lang="zh-CN" altLang="en-US" sz="1600" dirty="0">
                <a:solidFill>
                  <a:schemeClr val="tx1">
                    <a:alpha val="99000"/>
                  </a:schemeClr>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323529" y="4130801"/>
              <a:ext cx="2520972" cy="4714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p>
              <a:pPr>
                <a:lnSpc>
                  <a:spcPct val="90000"/>
                </a:lnSpc>
                <a:spcBef>
                  <a:spcPct val="20000"/>
                </a:spcBef>
                <a:buSzPct val="90000"/>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rPr>
                <a:t>基于全数据进行相扑比赛的作弊分析</a:t>
              </a:r>
              <a:endParaRPr lang="zh-CN" altLang="en-US" sz="1600" dirty="0">
                <a:solidFill>
                  <a:schemeClr val="tx1">
                    <a:alpha val="99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2987377" y="4130801"/>
              <a:ext cx="2447946" cy="4714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defPPr>
                <a:defRPr lang="zh-CN"/>
              </a:defPPr>
              <a:lvl1pPr>
                <a:lnSpc>
                  <a:spcPct val="90000"/>
                </a:lnSpc>
                <a:spcBef>
                  <a:spcPct val="20000"/>
                </a:spcBef>
                <a:buSzPct val="90000"/>
                <a:defRPr sz="1600">
                  <a:solidFill>
                    <a:schemeClr val="tx1">
                      <a:alpha val="99000"/>
                    </a:schemeClr>
                  </a:solidFill>
                  <a:latin typeface="微软雅黑" panose="020B0503020204020204" pitchFamily="34" charset="-122"/>
                  <a:ea typeface="微软雅黑" panose="020B0503020204020204" pitchFamily="34" charset="-122"/>
                </a:defRPr>
              </a:lvl1pPr>
            </a:lstStyle>
            <a:p>
              <a:pPr>
                <a:defRPr/>
              </a:pPr>
              <a:r>
                <a:rPr lang="zh-CN" altLang="en-US" dirty="0" smtClean="0"/>
                <a:t>埃齐奥尼的</a:t>
              </a:r>
              <a:r>
                <a:rPr lang="en-US" altLang="zh-CN" dirty="0" err="1" smtClean="0"/>
                <a:t>Farecast</a:t>
              </a:r>
              <a:r>
                <a:rPr lang="zh-CN" altLang="en-US" dirty="0"/>
                <a:t>有</a:t>
              </a:r>
              <a:r>
                <a:rPr lang="en-US" altLang="zh-CN" dirty="0" smtClean="0"/>
                <a:t>10</a:t>
              </a:r>
              <a:r>
                <a:rPr lang="zh-CN" altLang="en-US" dirty="0" smtClean="0"/>
                <a:t>万亿条数据预测机票价格</a:t>
              </a:r>
              <a:endParaRPr lang="zh-CN" altLang="en-US" dirty="0"/>
            </a:p>
          </p:txBody>
        </p:sp>
        <p:sp>
          <p:nvSpPr>
            <p:cNvPr id="10" name="TextBox 9"/>
            <p:cNvSpPr txBox="1"/>
            <p:nvPr/>
          </p:nvSpPr>
          <p:spPr>
            <a:xfrm>
              <a:off x="5652813" y="4130801"/>
              <a:ext cx="3095651" cy="4714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p>
              <a:pPr>
                <a:lnSpc>
                  <a:spcPct val="90000"/>
                </a:lnSpc>
                <a:spcBef>
                  <a:spcPct val="20000"/>
                </a:spcBef>
                <a:buSzPct val="90000"/>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rPr>
                <a:t>乔布斯的癌症抗争，自身所有</a:t>
              </a:r>
              <a:r>
                <a:rPr lang="en-US" altLang="zh-CN" sz="1600" dirty="0">
                  <a:solidFill>
                    <a:schemeClr val="tx1">
                      <a:alpha val="99000"/>
                    </a:schemeClr>
                  </a:solidFill>
                  <a:latin typeface="微软雅黑" panose="020B0503020204020204" pitchFamily="34" charset="-122"/>
                  <a:ea typeface="微软雅黑" panose="020B0503020204020204" pitchFamily="34" charset="-122"/>
                </a:rPr>
                <a:t>DNA</a:t>
              </a:r>
              <a:r>
                <a:rPr lang="zh-CN" altLang="en-US" sz="1600" dirty="0">
                  <a:solidFill>
                    <a:schemeClr val="tx1">
                      <a:alpha val="99000"/>
                    </a:schemeClr>
                  </a:solidFill>
                  <a:latin typeface="微软雅黑" panose="020B0503020204020204" pitchFamily="34" charset="-122"/>
                  <a:ea typeface="微软雅黑" panose="020B0503020204020204" pitchFamily="34" charset="-122"/>
                </a:rPr>
                <a:t>和肿瘤</a:t>
              </a:r>
              <a:r>
                <a:rPr lang="en-US" altLang="zh-CN" sz="1600" dirty="0">
                  <a:solidFill>
                    <a:schemeClr val="tx1">
                      <a:alpha val="99000"/>
                    </a:schemeClr>
                  </a:solidFill>
                  <a:latin typeface="微软雅黑" panose="020B0503020204020204" pitchFamily="34" charset="-122"/>
                  <a:ea typeface="微软雅黑" panose="020B0503020204020204" pitchFamily="34" charset="-122"/>
                </a:rPr>
                <a:t>DNA</a:t>
              </a:r>
              <a:r>
                <a:rPr lang="zh-CN" altLang="en-US" sz="1600" dirty="0">
                  <a:solidFill>
                    <a:schemeClr val="tx1">
                      <a:alpha val="99000"/>
                    </a:schemeClr>
                  </a:solidFill>
                  <a:latin typeface="微软雅黑" panose="020B0503020204020204" pitchFamily="34" charset="-122"/>
                  <a:ea typeface="微软雅黑" panose="020B0503020204020204" pitchFamily="34" charset="-122"/>
                </a:rPr>
                <a:t>排序</a:t>
              </a:r>
              <a:endParaRPr lang="zh-CN" altLang="en-US" sz="1600" dirty="0">
                <a:solidFill>
                  <a:schemeClr val="tx1">
                    <a:alpha val="99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大数据带来的思维变革（更杂）</a:t>
            </a:r>
            <a:endParaRPr lang="en-US" altLang="en-US" smtClean="0">
              <a:latin typeface="黑体" panose="02010609060101010101" charset="-122"/>
              <a:ea typeface="黑体" panose="02010609060101010101" charset="-122"/>
            </a:endParaRPr>
          </a:p>
        </p:txBody>
      </p:sp>
      <p:grpSp>
        <p:nvGrpSpPr>
          <p:cNvPr id="3" name="组合 2"/>
          <p:cNvGrpSpPr/>
          <p:nvPr/>
        </p:nvGrpSpPr>
        <p:grpSpPr bwMode="auto">
          <a:xfrm>
            <a:off x="250825" y="1123950"/>
            <a:ext cx="8569325" cy="2400300"/>
            <a:chOff x="251520" y="771550"/>
            <a:chExt cx="8568952" cy="1800201"/>
          </a:xfrm>
        </p:grpSpPr>
        <p:pic>
          <p:nvPicPr>
            <p:cNvPr id="136196" name="Picture 2"/>
            <p:cNvPicPr>
              <a:picLocks noChangeAspect="1" noChangeArrowheads="1"/>
            </p:cNvPicPr>
            <p:nvPr/>
          </p:nvPicPr>
          <p:blipFill>
            <a:blip r:embed="rId1"/>
            <a:srcRect/>
            <a:stretch>
              <a:fillRect/>
            </a:stretch>
          </p:blipFill>
          <p:spPr bwMode="auto">
            <a:xfrm>
              <a:off x="2231860" y="771550"/>
              <a:ext cx="1836084" cy="1800200"/>
            </a:xfrm>
            <a:prstGeom prst="rect">
              <a:avLst/>
            </a:prstGeom>
            <a:noFill/>
            <a:ln w="9525">
              <a:noFill/>
              <a:miter lim="800000"/>
              <a:headEnd/>
              <a:tailEnd/>
            </a:ln>
          </p:spPr>
        </p:pic>
        <p:pic>
          <p:nvPicPr>
            <p:cNvPr id="136197" name="Picture 5"/>
            <p:cNvPicPr>
              <a:picLocks noChangeAspect="1" noChangeArrowheads="1"/>
            </p:cNvPicPr>
            <p:nvPr/>
          </p:nvPicPr>
          <p:blipFill>
            <a:blip r:embed="rId2"/>
            <a:srcRect/>
            <a:stretch>
              <a:fillRect/>
            </a:stretch>
          </p:blipFill>
          <p:spPr bwMode="auto">
            <a:xfrm>
              <a:off x="251520" y="771551"/>
              <a:ext cx="1836084" cy="1800200"/>
            </a:xfrm>
            <a:prstGeom prst="rect">
              <a:avLst/>
            </a:prstGeom>
            <a:noFill/>
            <a:ln w="9525">
              <a:noFill/>
              <a:miter lim="800000"/>
              <a:headEnd/>
              <a:tailEnd/>
            </a:ln>
          </p:spPr>
        </p:pic>
        <p:sp>
          <p:nvSpPr>
            <p:cNvPr id="2" name="矩形 1"/>
            <p:cNvSpPr/>
            <p:nvPr/>
          </p:nvSpPr>
          <p:spPr bwMode="invGray">
            <a:xfrm>
              <a:off x="4211960" y="771551"/>
              <a:ext cx="4608512" cy="1800199"/>
            </a:xfrm>
            <a:prstGeom prst="rect">
              <a:avLst/>
            </a:prstGeom>
            <a:solidFill>
              <a:schemeClr val="tx2">
                <a:lumMod val="75000"/>
              </a:schemeClr>
            </a:solidFill>
            <a:ln w="9525" cap="flat" cmpd="sng" algn="ctr">
              <a:noFill/>
              <a:prstDash val="solid"/>
            </a:ln>
            <a:effectLst/>
          </p:spPr>
          <p:txBody>
            <a:bodyPr lIns="68571" tIns="34286" rIns="68571" bIns="34286" anchor="ctr"/>
            <a:lstStyle/>
            <a:p>
              <a:pPr defTabSz="913765">
                <a:defRPr/>
              </a:pP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从皮尺到哈勃望远镜，人类一直在追求测量的精确性，一方面源于对未知世界的认知；一方面也源于收集信息的有限性；</a:t>
              </a:r>
              <a:endPar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8" name="矩形 7"/>
          <p:cNvSpPr/>
          <p:nvPr/>
        </p:nvSpPr>
        <p:spPr bwMode="invGray">
          <a:xfrm>
            <a:off x="251520" y="3717032"/>
            <a:ext cx="8568952" cy="2688299"/>
          </a:xfrm>
          <a:prstGeom prst="rect">
            <a:avLst/>
          </a:prstGeom>
          <a:solidFill>
            <a:srgbClr val="00B050"/>
          </a:solidFill>
          <a:ln w="9525" cap="flat" cmpd="sng" algn="ctr">
            <a:noFill/>
            <a:prstDash val="solid"/>
          </a:ln>
          <a:effectLst/>
        </p:spPr>
        <p:txBody>
          <a:bodyPr lIns="68571" tIns="34286" rIns="68571" bIns="34286" anchor="ctr"/>
          <a:lstStyle/>
          <a:p>
            <a:pPr marL="285750" indent="-285750" defTabSz="913765">
              <a:buFont typeface="Wingdings" panose="05000000000000000000" pitchFamily="2" charset="2"/>
              <a:buChar char="l"/>
              <a:defRPr/>
            </a:pP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大数据的简单算法比小数据的复杂算法更有效；</a:t>
            </a:r>
            <a:endParaRPr lang="en-US" altLang="zh-CN"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a:p>
            <a:pPr marL="742950" lvl="1" indent="-285750" defTabSz="913765">
              <a:buFont typeface="微软雅黑" panose="020B0503020204020204" pitchFamily="34" charset="-122"/>
              <a:buChar char="−"/>
              <a:defRPr/>
            </a:pPr>
            <a:r>
              <a:rPr lang="en-US" altLang="zh-CN" sz="1400" dirty="0">
                <a:latin typeface="微软雅黑" panose="020B0503020204020204" pitchFamily="34" charset="-122"/>
                <a:ea typeface="微软雅黑" panose="020B0503020204020204" pitchFamily="34" charset="-122"/>
                <a:cs typeface="+mn-cs"/>
              </a:rPr>
              <a:t>IBM</a:t>
            </a:r>
            <a:r>
              <a:rPr lang="zh-CN" altLang="en-US" sz="1400" dirty="0">
                <a:latin typeface="微软雅黑" panose="020B0503020204020204" pitchFamily="34" charset="-122"/>
                <a:ea typeface="微软雅黑" panose="020B0503020204020204" pitchFamily="34" charset="-122"/>
                <a:cs typeface="+mn-cs"/>
              </a:rPr>
              <a:t>的机器翻译 </a:t>
            </a:r>
            <a:r>
              <a:rPr lang="en-US" altLang="zh-CN" sz="1400" dirty="0">
                <a:latin typeface="微软雅黑" panose="020B0503020204020204" pitchFamily="34" charset="-122"/>
                <a:ea typeface="微软雅黑" panose="020B0503020204020204" pitchFamily="34" charset="-122"/>
                <a:cs typeface="+mn-cs"/>
              </a:rPr>
              <a:t>VS Google</a:t>
            </a:r>
            <a:r>
              <a:rPr lang="zh-CN" altLang="en-US" sz="1400" dirty="0">
                <a:latin typeface="微软雅黑" panose="020B0503020204020204" pitchFamily="34" charset="-122"/>
                <a:ea typeface="微软雅黑" panose="020B0503020204020204" pitchFamily="34" charset="-122"/>
                <a:cs typeface="+mn-cs"/>
              </a:rPr>
              <a:t>的机器翻译；</a:t>
            </a:r>
            <a:endParaRPr lang="en-US" altLang="zh-CN" sz="1400" dirty="0">
              <a:latin typeface="微软雅黑" panose="020B0503020204020204" pitchFamily="34" charset="-122"/>
              <a:ea typeface="微软雅黑" panose="020B0503020204020204" pitchFamily="34" charset="-122"/>
              <a:cs typeface="+mn-cs"/>
            </a:endParaRPr>
          </a:p>
          <a:p>
            <a:pPr marL="285750" indent="-285750" defTabSz="913765">
              <a:buFont typeface="Wingdings" panose="05000000000000000000" pitchFamily="2" charset="2"/>
              <a:buChar char="l"/>
              <a:defRPr/>
            </a:pP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纷繁的数据越多越好；</a:t>
            </a:r>
            <a:endParaRPr lang="en-US" altLang="zh-CN"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a:p>
            <a:pPr marL="742950" lvl="1" indent="-285750" defTabSz="913765">
              <a:buFont typeface="微软雅黑" panose="020B0503020204020204" pitchFamily="34" charset="-122"/>
              <a:buChar char="−"/>
              <a:defRPr/>
            </a:pPr>
            <a:r>
              <a:rPr lang="zh-CN" altLang="en-US" sz="1400" dirty="0">
                <a:latin typeface="微软雅黑" panose="020B0503020204020204" pitchFamily="34" charset="-122"/>
                <a:ea typeface="微软雅黑" panose="020B0503020204020204" pitchFamily="34" charset="-122"/>
                <a:cs typeface="+mn-cs"/>
              </a:rPr>
              <a:t>大数据时代要求我们重新审视数据精确性的优劣；</a:t>
            </a:r>
            <a:endParaRPr lang="en-US" altLang="zh-CN" sz="1400" dirty="0">
              <a:latin typeface="微软雅黑" panose="020B0503020204020204" pitchFamily="34" charset="-122"/>
              <a:ea typeface="微软雅黑" panose="020B0503020204020204" pitchFamily="34" charset="-122"/>
              <a:cs typeface="+mn-cs"/>
            </a:endParaRPr>
          </a:p>
          <a:p>
            <a:pPr marL="742950" lvl="1" indent="-285750" defTabSz="913765">
              <a:buFont typeface="微软雅黑" panose="020B0503020204020204" pitchFamily="34" charset="-122"/>
              <a:buChar char="−"/>
              <a:defRPr/>
            </a:pPr>
            <a:r>
              <a:rPr lang="zh-CN" altLang="en-US" sz="1400" dirty="0">
                <a:latin typeface="微软雅黑" panose="020B0503020204020204" pitchFamily="34" charset="-122"/>
                <a:ea typeface="微软雅黑" panose="020B0503020204020204" pitchFamily="34" charset="-122"/>
                <a:cs typeface="+mn-cs"/>
              </a:rPr>
              <a:t>大数据不仅让我们不再期待精确性，也让我们无法实现精确性；</a:t>
            </a:r>
            <a:endParaRPr lang="en-US" altLang="zh-CN" sz="1400" dirty="0">
              <a:latin typeface="微软雅黑" panose="020B0503020204020204" pitchFamily="34" charset="-122"/>
              <a:ea typeface="微软雅黑" panose="020B0503020204020204" pitchFamily="34" charset="-122"/>
              <a:cs typeface="+mn-cs"/>
            </a:endParaRPr>
          </a:p>
          <a:p>
            <a:pPr marL="742950" lvl="1" indent="-285750" defTabSz="913765">
              <a:buFont typeface="微软雅黑" panose="020B0503020204020204" pitchFamily="34" charset="-122"/>
              <a:buChar char="−"/>
              <a:defRPr/>
            </a:pPr>
            <a:r>
              <a:rPr lang="zh-CN" altLang="en-US" sz="1400" dirty="0">
                <a:latin typeface="微软雅黑" panose="020B0503020204020204" pitchFamily="34" charset="-122"/>
                <a:ea typeface="微软雅黑" panose="020B0503020204020204" pitchFamily="34" charset="-122"/>
                <a:cs typeface="+mn-cs"/>
              </a:rPr>
              <a:t>错误不是大数据固有的问题，而是一个需要我们去解决的问题，而且会将长期存在；</a:t>
            </a:r>
            <a:endParaRPr lang="en-US" altLang="zh-CN" sz="1400" dirty="0">
              <a:latin typeface="微软雅黑" panose="020B0503020204020204" pitchFamily="34" charset="-122"/>
              <a:ea typeface="微软雅黑" panose="020B0503020204020204" pitchFamily="34" charset="-122"/>
              <a:cs typeface="+mn-cs"/>
            </a:endParaRPr>
          </a:p>
          <a:p>
            <a:pPr marL="285750" indent="-285750" defTabSz="913765">
              <a:buFont typeface="Wingdings" panose="05000000000000000000" pitchFamily="2" charset="2"/>
              <a:buChar char="l"/>
              <a:defRPr/>
            </a:pP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混杂性，不是竭力避免，而是标准途径；</a:t>
            </a:r>
            <a:endPar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大数据带来的思维变革（更好）</a:t>
            </a:r>
            <a:endParaRPr lang="en-US" altLang="en-US" smtClean="0">
              <a:latin typeface="黑体" panose="02010609060101010101" charset="-122"/>
              <a:ea typeface="黑体" panose="02010609060101010101" charset="-122"/>
            </a:endParaRPr>
          </a:p>
        </p:txBody>
      </p:sp>
      <p:grpSp>
        <p:nvGrpSpPr>
          <p:cNvPr id="3" name="组合 2"/>
          <p:cNvGrpSpPr/>
          <p:nvPr/>
        </p:nvGrpSpPr>
        <p:grpSpPr bwMode="auto">
          <a:xfrm>
            <a:off x="179388" y="1422400"/>
            <a:ext cx="2881312" cy="1903413"/>
            <a:chOff x="179696" y="783582"/>
            <a:chExt cx="2880320" cy="1428128"/>
          </a:xfrm>
        </p:grpSpPr>
        <p:sp>
          <p:nvSpPr>
            <p:cNvPr id="2" name="矩形 1"/>
            <p:cNvSpPr/>
            <p:nvPr/>
          </p:nvSpPr>
          <p:spPr bwMode="invGray">
            <a:xfrm>
              <a:off x="179696" y="1275606"/>
              <a:ext cx="2880320" cy="936104"/>
            </a:xfrm>
            <a:prstGeom prst="rect">
              <a:avLst/>
            </a:prstGeom>
            <a:solidFill>
              <a:schemeClr val="accent2">
                <a:lumMod val="75000"/>
              </a:schemeClr>
            </a:solidFill>
            <a:ln w="9525" cap="flat" cmpd="sng" algn="ctr">
              <a:noFill/>
              <a:prstDash val="solid"/>
            </a:ln>
            <a:effectLst/>
          </p:spPr>
          <p:txBody>
            <a:bodyPr lIns="68571" tIns="34286" rIns="68571" bIns="34286" anchor="ctr"/>
            <a:lstStyle/>
            <a:p>
              <a:pPr defTabSz="913765">
                <a:defRPr/>
              </a:pPr>
              <a:r>
                <a:rPr lang="zh-CN" altLang="en-US" sz="1200" dirty="0">
                  <a:latin typeface="微软雅黑" panose="020B0503020204020204" pitchFamily="34" charset="-122"/>
                  <a:ea typeface="微软雅黑" panose="020B0503020204020204" pitchFamily="34" charset="-122"/>
                  <a:cs typeface="+mn-cs"/>
                </a:rPr>
                <a:t>佛教</a:t>
              </a:r>
              <a:r>
                <a:rPr lang="en-US" altLang="zh-CN" sz="1200" dirty="0">
                  <a:latin typeface="微软雅黑" panose="020B0503020204020204" pitchFamily="34" charset="-122"/>
                  <a:ea typeface="微软雅黑" panose="020B0503020204020204" pitchFamily="34" charset="-122"/>
                  <a:cs typeface="+mn-cs"/>
                </a:rPr>
                <a:t>《</a:t>
              </a:r>
              <a:r>
                <a:rPr lang="zh-CN" altLang="en-US" sz="1200" dirty="0">
                  <a:latin typeface="微软雅黑" panose="020B0503020204020204" pitchFamily="34" charset="-122"/>
                  <a:ea typeface="微软雅黑" panose="020B0503020204020204" pitchFamily="34" charset="-122"/>
                  <a:cs typeface="+mn-cs"/>
                </a:rPr>
                <a:t>三世因果经</a:t>
              </a:r>
              <a:r>
                <a:rPr lang="en-US" altLang="zh-CN" sz="1200" dirty="0">
                  <a:latin typeface="微软雅黑" panose="020B0503020204020204" pitchFamily="34" charset="-122"/>
                  <a:ea typeface="微软雅黑" panose="020B0503020204020204" pitchFamily="34" charset="-122"/>
                  <a:cs typeface="+mn-cs"/>
                </a:rPr>
                <a:t>》</a:t>
              </a:r>
              <a:r>
                <a:rPr lang="zh-CN" altLang="en-US" sz="1200" dirty="0">
                  <a:latin typeface="微软雅黑" panose="020B0503020204020204" pitchFamily="34" charset="-122"/>
                  <a:ea typeface="微软雅黑" panose="020B0503020204020204" pitchFamily="34" charset="-122"/>
                  <a:cs typeface="+mn-cs"/>
                </a:rPr>
                <a:t>主要讲：一是人的命是自己造就的；二是怎样为自己造一个好命；三是行善积德与行凶作恶干坏事的因果循环报应规律。</a:t>
              </a:r>
              <a:endParaRPr lang="zh-CN" altLang="en-US" sz="12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6" name="矩形 5"/>
            <p:cNvSpPr/>
            <p:nvPr/>
          </p:nvSpPr>
          <p:spPr bwMode="invGray">
            <a:xfrm>
              <a:off x="179696" y="783582"/>
              <a:ext cx="2880320" cy="468052"/>
            </a:xfrm>
            <a:prstGeom prst="rect">
              <a:avLst/>
            </a:prstGeom>
            <a:solidFill>
              <a:schemeClr val="accent2">
                <a:lumMod val="75000"/>
              </a:schemeClr>
            </a:solidFill>
            <a:ln w="9525" cap="flat" cmpd="sng" algn="ctr">
              <a:noFill/>
              <a:prstDash val="solid"/>
            </a:ln>
            <a:effectLst/>
          </p:spPr>
          <p:txBody>
            <a:bodyPr lIns="68571" tIns="34286" rIns="68571" bIns="34286" anchor="ctr"/>
            <a:lstStyle/>
            <a:p>
              <a:pPr algn="ctr" defTabSz="913765">
                <a:defRPr/>
              </a:pPr>
              <a:r>
                <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佛教关于因果报应的解释</a:t>
              </a:r>
              <a:endPar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9" name="组合 8"/>
          <p:cNvGrpSpPr/>
          <p:nvPr/>
        </p:nvGrpSpPr>
        <p:grpSpPr bwMode="auto">
          <a:xfrm>
            <a:off x="3132138" y="1422400"/>
            <a:ext cx="2879725" cy="1903413"/>
            <a:chOff x="3132024" y="783581"/>
            <a:chExt cx="2880320" cy="1428129"/>
          </a:xfrm>
        </p:grpSpPr>
        <p:sp>
          <p:nvSpPr>
            <p:cNvPr id="4" name="矩形 3"/>
            <p:cNvSpPr/>
            <p:nvPr/>
          </p:nvSpPr>
          <p:spPr bwMode="invGray">
            <a:xfrm>
              <a:off x="3132024" y="1275506"/>
              <a:ext cx="2880320" cy="936204"/>
            </a:xfrm>
            <a:prstGeom prst="rect">
              <a:avLst/>
            </a:prstGeom>
            <a:solidFill>
              <a:schemeClr val="accent3">
                <a:lumMod val="60000"/>
                <a:lumOff val="40000"/>
              </a:schemeClr>
            </a:solidFill>
            <a:ln w="9525" cap="flat" cmpd="sng" algn="ctr">
              <a:noFill/>
              <a:prstDash val="solid"/>
            </a:ln>
            <a:effectLst/>
          </p:spPr>
          <p:txBody>
            <a:bodyPr lIns="68571" tIns="34286" rIns="68571" bIns="34286" anchor="ctr"/>
            <a:lstStyle/>
            <a:p>
              <a:pPr defTabSz="913765">
                <a:defRPr/>
              </a:pPr>
              <a:r>
                <a:rPr lang="zh-CN" altLang="en-US" sz="1200" dirty="0">
                  <a:latin typeface="微软雅黑" panose="020B0503020204020204" pitchFamily="34" charset="-122"/>
                  <a:ea typeface="微软雅黑" panose="020B0503020204020204" pitchFamily="34" charset="-122"/>
                  <a:cs typeface="+mn-cs"/>
                </a:rPr>
                <a:t>原因和结果是揭示客观世界中普遍联系着的事物具有先后相继、彼此制约的一对范畴。原因是指引起一定现象的现象，结果是指由于原因的作用而引起的现象。</a:t>
              </a:r>
              <a:endParaRPr lang="zh-CN" altLang="en-US" sz="1200" dirty="0">
                <a:latin typeface="微软雅黑" panose="020B0503020204020204" pitchFamily="34" charset="-122"/>
                <a:ea typeface="微软雅黑" panose="020B0503020204020204" pitchFamily="34" charset="-122"/>
                <a:cs typeface="+mn-cs"/>
              </a:endParaRPr>
            </a:p>
          </p:txBody>
        </p:sp>
        <p:sp>
          <p:nvSpPr>
            <p:cNvPr id="7" name="矩形 6"/>
            <p:cNvSpPr/>
            <p:nvPr/>
          </p:nvSpPr>
          <p:spPr bwMode="invGray">
            <a:xfrm>
              <a:off x="3132024" y="783581"/>
              <a:ext cx="2880320" cy="467959"/>
            </a:xfrm>
            <a:prstGeom prst="rect">
              <a:avLst/>
            </a:prstGeom>
            <a:solidFill>
              <a:schemeClr val="accent3">
                <a:lumMod val="60000"/>
                <a:lumOff val="40000"/>
              </a:schemeClr>
            </a:solidFill>
            <a:ln w="9525" cap="flat" cmpd="sng" algn="ctr">
              <a:noFill/>
              <a:prstDash val="solid"/>
            </a:ln>
            <a:effectLst/>
          </p:spPr>
          <p:txBody>
            <a:bodyPr lIns="68571" tIns="34286" rIns="68571" bIns="34286" anchor="ctr"/>
            <a:lstStyle/>
            <a:p>
              <a:pPr algn="ctr" defTabSz="913765">
                <a:defRPr/>
              </a:pPr>
              <a:r>
                <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哲学范畴的因果关系</a:t>
              </a:r>
              <a:endPar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0" name="组合 9"/>
          <p:cNvGrpSpPr/>
          <p:nvPr/>
        </p:nvGrpSpPr>
        <p:grpSpPr bwMode="auto">
          <a:xfrm>
            <a:off x="6084888" y="1422400"/>
            <a:ext cx="2879725" cy="1903413"/>
            <a:chOff x="6084352" y="783489"/>
            <a:chExt cx="2880320" cy="1428221"/>
          </a:xfrm>
        </p:grpSpPr>
        <p:sp>
          <p:nvSpPr>
            <p:cNvPr id="5" name="矩形 4"/>
            <p:cNvSpPr/>
            <p:nvPr/>
          </p:nvSpPr>
          <p:spPr bwMode="invGray">
            <a:xfrm>
              <a:off x="6084352" y="1275445"/>
              <a:ext cx="2880320" cy="936265"/>
            </a:xfrm>
            <a:prstGeom prst="rect">
              <a:avLst/>
            </a:prstGeom>
            <a:solidFill>
              <a:schemeClr val="accent6">
                <a:lumMod val="75000"/>
              </a:schemeClr>
            </a:solidFill>
            <a:ln w="9525" cap="flat" cmpd="sng" algn="ctr">
              <a:noFill/>
              <a:prstDash val="solid"/>
            </a:ln>
            <a:effectLst/>
          </p:spPr>
          <p:txBody>
            <a:bodyPr lIns="68571" tIns="34286" rIns="68571" bIns="34286" anchor="ctr"/>
            <a:lstStyle/>
            <a:p>
              <a:pPr defTabSz="913765">
                <a:defRPr/>
              </a:pPr>
              <a:r>
                <a:rPr lang="zh-CN" altLang="en-US" sz="1200" dirty="0">
                  <a:latin typeface="微软雅黑" panose="020B0503020204020204" pitchFamily="34" charset="-122"/>
                  <a:ea typeface="微软雅黑" panose="020B0503020204020204" pitchFamily="34" charset="-122"/>
                  <a:cs typeface="+mn-cs"/>
                </a:rPr>
                <a:t>大数据的相关关系，而不强调因果关系；（舍恩伯格），其实这个只是一种对无法探究因果的妥协，人类应该去探寻因果，因为世界存在客观的运转规律；</a:t>
              </a:r>
              <a:endParaRPr lang="zh-CN" altLang="en-US" sz="1200" dirty="0">
                <a:latin typeface="微软雅黑" panose="020B0503020204020204" pitchFamily="34" charset="-122"/>
                <a:ea typeface="微软雅黑" panose="020B0503020204020204" pitchFamily="34" charset="-122"/>
                <a:cs typeface="+mn-cs"/>
              </a:endParaRPr>
            </a:p>
          </p:txBody>
        </p:sp>
        <p:sp>
          <p:nvSpPr>
            <p:cNvPr id="8" name="矩形 7"/>
            <p:cNvSpPr/>
            <p:nvPr/>
          </p:nvSpPr>
          <p:spPr bwMode="invGray">
            <a:xfrm>
              <a:off x="6084352" y="783489"/>
              <a:ext cx="2880320" cy="468052"/>
            </a:xfrm>
            <a:prstGeom prst="rect">
              <a:avLst/>
            </a:prstGeom>
            <a:solidFill>
              <a:schemeClr val="accent6">
                <a:lumMod val="75000"/>
              </a:schemeClr>
            </a:solidFill>
            <a:ln w="9525" cap="flat" cmpd="sng" algn="ctr">
              <a:noFill/>
              <a:prstDash val="solid"/>
            </a:ln>
            <a:effectLst/>
          </p:spPr>
          <p:txBody>
            <a:bodyPr lIns="68571" tIns="34286" rIns="68571" bIns="34286" anchor="ctr"/>
            <a:lstStyle/>
            <a:p>
              <a:pPr algn="ctr" defTabSz="913765">
                <a:defRPr/>
              </a:pPr>
              <a:r>
                <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舍恩伯格对大数据的相关性解释</a:t>
              </a:r>
              <a:endPar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2" name="组合 11"/>
          <p:cNvGrpSpPr/>
          <p:nvPr/>
        </p:nvGrpSpPr>
        <p:grpSpPr bwMode="auto">
          <a:xfrm>
            <a:off x="179388" y="3614738"/>
            <a:ext cx="8785225" cy="2501900"/>
            <a:chOff x="179696" y="2427734"/>
            <a:chExt cx="8784976" cy="1877139"/>
          </a:xfrm>
        </p:grpSpPr>
        <p:sp>
          <p:nvSpPr>
            <p:cNvPr id="11" name="矩形 10"/>
            <p:cNvSpPr/>
            <p:nvPr/>
          </p:nvSpPr>
          <p:spPr bwMode="invGray">
            <a:xfrm>
              <a:off x="3132024" y="2427734"/>
              <a:ext cx="5832648" cy="1877139"/>
            </a:xfrm>
            <a:prstGeom prst="rect">
              <a:avLst/>
            </a:prstGeom>
            <a:solidFill>
              <a:schemeClr val="bg2">
                <a:lumMod val="60000"/>
                <a:lumOff val="40000"/>
              </a:schemeClr>
            </a:solidFill>
            <a:ln w="9525" cap="flat" cmpd="sng" algn="ctr">
              <a:noFill/>
              <a:prstDash val="solid"/>
            </a:ln>
            <a:effectLst/>
          </p:spPr>
          <p:txBody>
            <a:bodyPr lIns="68571" tIns="34286" rIns="68571" bIns="34286"/>
            <a:lstStyle/>
            <a:p>
              <a:pPr defTabSz="913765">
                <a:defRPr/>
              </a:pPr>
              <a:r>
                <a:rPr lang="en-US" altLang="zh-CN" sz="1600" dirty="0" err="1">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Kaggle</a:t>
              </a: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，一个为所有人提供数据挖掘竞赛的公司，在一次关于二手车的数据分析比赛中得到，橙色汽车有质量问题的可能性是其它颜色汽车的一半。为什么？</a:t>
              </a:r>
              <a:endParaRPr lang="en-US" altLang="zh-CN"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a:p>
              <a:pPr defTabSz="913765">
                <a:defRPr/>
              </a:pPr>
              <a:endParaRPr lang="en-US" altLang="zh-CN"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a:p>
              <a:pPr defTabSz="913765">
                <a:defRPr/>
              </a:pP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探寻事物的因果关系是人类的本性，但是大数据时代可以做某种程度的妥协，可以只需要关注“是什么”，而忽略“为什么？”</a:t>
              </a:r>
              <a:endPar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38247" name="Picture 2"/>
            <p:cNvPicPr>
              <a:picLocks noChangeAspect="1" noChangeArrowheads="1"/>
            </p:cNvPicPr>
            <p:nvPr/>
          </p:nvPicPr>
          <p:blipFill>
            <a:blip r:embed="rId1"/>
            <a:srcRect/>
            <a:stretch>
              <a:fillRect/>
            </a:stretch>
          </p:blipFill>
          <p:spPr bwMode="auto">
            <a:xfrm>
              <a:off x="179696" y="2427734"/>
              <a:ext cx="2880320" cy="1877139"/>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大数据的</a:t>
            </a:r>
            <a:r>
              <a:rPr lang="en-US" altLang="zh-CN" smtClean="0">
                <a:latin typeface="黑体" panose="02010609060101010101" charset="-122"/>
                <a:ea typeface="黑体" panose="02010609060101010101" charset="-122"/>
              </a:rPr>
              <a:t>4V</a:t>
            </a:r>
            <a:r>
              <a:rPr lang="zh-CN" altLang="en-US" smtClean="0">
                <a:latin typeface="黑体" panose="02010609060101010101" charset="-122"/>
                <a:ea typeface="黑体" panose="02010609060101010101" charset="-122"/>
              </a:rPr>
              <a:t>特征</a:t>
            </a:r>
            <a:endParaRPr lang="en-US" altLang="en-US" smtClean="0">
              <a:latin typeface="黑体" panose="02010609060101010101" charset="-122"/>
              <a:ea typeface="黑体" panose="02010609060101010101" charset="-122"/>
            </a:endParaRPr>
          </a:p>
        </p:txBody>
      </p:sp>
      <p:grpSp>
        <p:nvGrpSpPr>
          <p:cNvPr id="2" name="Group 11"/>
          <p:cNvGrpSpPr/>
          <p:nvPr/>
        </p:nvGrpSpPr>
        <p:grpSpPr bwMode="auto">
          <a:xfrm>
            <a:off x="0" y="1081088"/>
            <a:ext cx="3035300" cy="2606675"/>
            <a:chOff x="0" y="1297045"/>
            <a:chExt cx="4045215" cy="2606040"/>
          </a:xfrm>
        </p:grpSpPr>
        <p:sp>
          <p:nvSpPr>
            <p:cNvPr id="16" name="Orange"/>
            <p:cNvSpPr/>
            <p:nvPr/>
          </p:nvSpPr>
          <p:spPr bwMode="auto">
            <a:xfrm>
              <a:off x="0" y="1297045"/>
              <a:ext cx="4045215" cy="2606040"/>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algn="ctr" defTabSz="685165">
                <a:defRPr/>
              </a:pPr>
              <a:r>
                <a:rPr lang="en-US" altLang="zh-CN" sz="3200" dirty="0">
                  <a:latin typeface="微软雅黑" panose="020B0503020204020204" pitchFamily="34" charset="-122"/>
                  <a:ea typeface="微软雅黑" panose="020B0503020204020204" pitchFamily="34" charset="-122"/>
                </a:rPr>
                <a:t>Volume</a:t>
              </a:r>
              <a:endParaRPr lang="en-US" sz="32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0307" name="Rectangle 58"/>
            <p:cNvSpPr>
              <a:spLocks noChangeArrowheads="1"/>
            </p:cNvSpPr>
            <p:nvPr/>
          </p:nvSpPr>
          <p:spPr bwMode="auto">
            <a:xfrm>
              <a:off x="3" y="2199956"/>
              <a:ext cx="4045212" cy="954107"/>
            </a:xfrm>
            <a:prstGeom prst="rect">
              <a:avLst/>
            </a:prstGeom>
            <a:noFill/>
            <a:ln w="9525">
              <a:noFill/>
              <a:miter lim="800000"/>
            </a:ln>
          </p:spPr>
          <p:txBody>
            <a:bodyPr>
              <a:spAutoFit/>
            </a:bodyPr>
            <a:lstStyle/>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非结构化数据的超大规模和增长</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总数据量的</a:t>
              </a:r>
              <a:r>
                <a:rPr lang="en-US" altLang="zh-CN" sz="1400">
                  <a:latin typeface="微软雅黑" panose="020B0503020204020204" pitchFamily="34" charset="-122"/>
                  <a:ea typeface="微软雅黑" panose="020B0503020204020204" pitchFamily="34" charset="-122"/>
                </a:rPr>
                <a:t>80~90%</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比结构化数据增长快</a:t>
              </a:r>
              <a:r>
                <a:rPr lang="en-US" altLang="zh-CN" sz="1400">
                  <a:latin typeface="微软雅黑" panose="020B0503020204020204" pitchFamily="34" charset="-122"/>
                  <a:ea typeface="微软雅黑" panose="020B0503020204020204" pitchFamily="34" charset="-122"/>
                </a:rPr>
                <a:t>10</a:t>
              </a:r>
              <a:r>
                <a:rPr lang="zh-CN" altLang="en-US" sz="1400">
                  <a:latin typeface="微软雅黑" panose="020B0503020204020204" pitchFamily="34" charset="-122"/>
                  <a:ea typeface="微软雅黑" panose="020B0503020204020204" pitchFamily="34" charset="-122"/>
                </a:rPr>
                <a:t>倍到</a:t>
              </a:r>
              <a:r>
                <a:rPr lang="en-US" altLang="zh-CN" sz="1400">
                  <a:latin typeface="微软雅黑" panose="020B0503020204020204" pitchFamily="34" charset="-122"/>
                  <a:ea typeface="微软雅黑" panose="020B0503020204020204" pitchFamily="34" charset="-122"/>
                </a:rPr>
                <a:t>50</a:t>
              </a:r>
              <a:r>
                <a:rPr lang="zh-CN" altLang="en-US" sz="1400">
                  <a:latin typeface="微软雅黑" panose="020B0503020204020204" pitchFamily="34" charset="-122"/>
                  <a:ea typeface="微软雅黑" panose="020B0503020204020204" pitchFamily="34" charset="-122"/>
                </a:rPr>
                <a:t>倍</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是传统数据仓库的</a:t>
              </a:r>
              <a:r>
                <a:rPr lang="en-US" altLang="zh-CN" sz="1400">
                  <a:latin typeface="微软雅黑" panose="020B0503020204020204" pitchFamily="34" charset="-122"/>
                  <a:ea typeface="微软雅黑" panose="020B0503020204020204" pitchFamily="34" charset="-122"/>
                </a:rPr>
                <a:t>10</a:t>
              </a:r>
              <a:r>
                <a:rPr lang="zh-CN" altLang="en-US" sz="1400">
                  <a:latin typeface="微软雅黑" panose="020B0503020204020204" pitchFamily="34" charset="-122"/>
                  <a:ea typeface="微软雅黑" panose="020B0503020204020204" pitchFamily="34" charset="-122"/>
                </a:rPr>
                <a:t>倍到</a:t>
              </a:r>
              <a:r>
                <a:rPr lang="en-US" altLang="zh-CN" sz="1400">
                  <a:latin typeface="微软雅黑" panose="020B0503020204020204" pitchFamily="34" charset="-122"/>
                  <a:ea typeface="微软雅黑" panose="020B0503020204020204" pitchFamily="34" charset="-122"/>
                </a:rPr>
                <a:t>50</a:t>
              </a:r>
              <a:r>
                <a:rPr lang="zh-CN" altLang="en-US" sz="1400">
                  <a:latin typeface="微软雅黑" panose="020B0503020204020204" pitchFamily="34" charset="-122"/>
                  <a:ea typeface="微软雅黑" panose="020B0503020204020204" pitchFamily="34" charset="-122"/>
                </a:rPr>
                <a:t>倍</a:t>
              </a:r>
              <a:endParaRPr lang="zh-CN" altLang="en-US" sz="1400">
                <a:latin typeface="微软雅黑" panose="020B0503020204020204" pitchFamily="34" charset="-122"/>
                <a:ea typeface="微软雅黑" panose="020B0503020204020204" pitchFamily="34" charset="-122"/>
              </a:endParaRPr>
            </a:p>
          </p:txBody>
        </p:sp>
      </p:grpSp>
      <p:grpSp>
        <p:nvGrpSpPr>
          <p:cNvPr id="3" name="Group 12"/>
          <p:cNvGrpSpPr/>
          <p:nvPr/>
        </p:nvGrpSpPr>
        <p:grpSpPr bwMode="auto">
          <a:xfrm>
            <a:off x="0" y="3789363"/>
            <a:ext cx="3033713" cy="2376487"/>
            <a:chOff x="-1984" y="4023360"/>
            <a:chExt cx="4043631" cy="2606041"/>
          </a:xfrm>
        </p:grpSpPr>
        <p:sp>
          <p:nvSpPr>
            <p:cNvPr id="28" name="Orange"/>
            <p:cNvSpPr/>
            <p:nvPr/>
          </p:nvSpPr>
          <p:spPr bwMode="auto">
            <a:xfrm>
              <a:off x="133" y="4023360"/>
              <a:ext cx="4041514" cy="2606041"/>
            </a:xfrm>
            <a:prstGeom prst="roundRect">
              <a:avLst>
                <a:gd name="adj" fmla="val 0"/>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algn="ctr" defTabSz="685165">
                <a:defRPr/>
              </a:pPr>
              <a:r>
                <a:rPr lang="en-US" altLang="zh-CN" sz="3200" dirty="0"/>
                <a:t>Value</a:t>
              </a:r>
              <a:endParaRPr lang="en-US" sz="32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0305" name="Rectangle 31"/>
            <p:cNvSpPr>
              <a:spLocks noChangeArrowheads="1"/>
            </p:cNvSpPr>
            <p:nvPr/>
          </p:nvSpPr>
          <p:spPr bwMode="auto">
            <a:xfrm>
              <a:off x="-1984" y="4869160"/>
              <a:ext cx="4015264" cy="954107"/>
            </a:xfrm>
            <a:prstGeom prst="rect">
              <a:avLst/>
            </a:prstGeom>
            <a:noFill/>
            <a:ln w="9525">
              <a:noFill/>
              <a:miter lim="800000"/>
            </a:ln>
          </p:spPr>
          <p:txBody>
            <a:bodyPr>
              <a:spAutoFit/>
            </a:bodyPr>
            <a:lstStyle/>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大量的不相关信息</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对未来趋势与模式的可预测分析</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深度复杂分析（机器学习、人工智能</a:t>
              </a:r>
              <a:r>
                <a:rPr lang="en-US" altLang="zh-CN" sz="1400">
                  <a:latin typeface="微软雅黑" panose="020B0503020204020204" pitchFamily="34" charset="-122"/>
                  <a:ea typeface="微软雅黑" panose="020B0503020204020204" pitchFamily="34" charset="-122"/>
                </a:rPr>
                <a:t>Vs</a:t>
              </a:r>
              <a:r>
                <a:rPr lang="zh-CN" altLang="en-US" sz="1400">
                  <a:latin typeface="微软雅黑" panose="020B0503020204020204" pitchFamily="34" charset="-122"/>
                  <a:ea typeface="微软雅黑" panose="020B0503020204020204" pitchFamily="34" charset="-122"/>
                </a:rPr>
                <a:t>传统商务智能）</a:t>
              </a:r>
              <a:endParaRPr lang="en-US" altLang="zh-CN" sz="1400">
                <a:latin typeface="微软雅黑" panose="020B0503020204020204" pitchFamily="34" charset="-122"/>
                <a:ea typeface="微软雅黑" panose="020B0503020204020204" pitchFamily="34" charset="-122"/>
              </a:endParaRPr>
            </a:p>
          </p:txBody>
        </p:sp>
      </p:grpSp>
      <p:grpSp>
        <p:nvGrpSpPr>
          <p:cNvPr id="4" name="Group 14"/>
          <p:cNvGrpSpPr/>
          <p:nvPr/>
        </p:nvGrpSpPr>
        <p:grpSpPr bwMode="auto">
          <a:xfrm>
            <a:off x="6121400" y="3789363"/>
            <a:ext cx="3030538" cy="2376487"/>
            <a:chOff x="8156767" y="4023360"/>
            <a:chExt cx="4041648" cy="2606040"/>
          </a:xfrm>
        </p:grpSpPr>
        <p:sp>
          <p:nvSpPr>
            <p:cNvPr id="32" name="Orange"/>
            <p:cNvSpPr/>
            <p:nvPr/>
          </p:nvSpPr>
          <p:spPr bwMode="auto">
            <a:xfrm>
              <a:off x="8156767" y="4023360"/>
              <a:ext cx="4041648" cy="2606040"/>
            </a:xfrm>
            <a:prstGeom prst="roundRect">
              <a:avLst>
                <a:gd name="adj" fmla="val 0"/>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defTabSz="685165">
                <a:defRPr/>
              </a:pPr>
              <a:r>
                <a:rPr lang="en-US" altLang="zh-CN" sz="3200" dirty="0"/>
                <a:t>    Velocity</a:t>
              </a:r>
              <a:endParaRPr lang="en-US" sz="3200" b="1" spc="-6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140303" name="Rectangle 49"/>
            <p:cNvSpPr>
              <a:spLocks noChangeArrowheads="1"/>
            </p:cNvSpPr>
            <p:nvPr/>
          </p:nvSpPr>
          <p:spPr bwMode="auto">
            <a:xfrm>
              <a:off x="8156767" y="4926271"/>
              <a:ext cx="4041648" cy="738664"/>
            </a:xfrm>
            <a:prstGeom prst="rect">
              <a:avLst/>
            </a:prstGeom>
            <a:noFill/>
            <a:ln w="9525">
              <a:noFill/>
              <a:miter lim="800000"/>
            </a:ln>
          </p:spPr>
          <p:txBody>
            <a:bodyPr>
              <a:spAutoFit/>
            </a:bodyPr>
            <a:lstStyle/>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实时分析而非批量式分析</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数据输入、处理与丢弃</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立竿见影而非事后见效</a:t>
              </a:r>
              <a:endParaRPr lang="en-US" altLang="zh-CN" sz="1400">
                <a:latin typeface="微软雅黑" panose="020B0503020204020204" pitchFamily="34" charset="-122"/>
                <a:ea typeface="微软雅黑" panose="020B0503020204020204" pitchFamily="34" charset="-122"/>
              </a:endParaRPr>
            </a:p>
          </p:txBody>
        </p:sp>
      </p:grpSp>
      <p:grpSp>
        <p:nvGrpSpPr>
          <p:cNvPr id="5" name="Group 13"/>
          <p:cNvGrpSpPr/>
          <p:nvPr/>
        </p:nvGrpSpPr>
        <p:grpSpPr bwMode="auto">
          <a:xfrm>
            <a:off x="6111875" y="1081088"/>
            <a:ext cx="3040063" cy="2606675"/>
            <a:chOff x="8147177" y="1297046"/>
            <a:chExt cx="4051238" cy="2606040"/>
          </a:xfrm>
        </p:grpSpPr>
        <p:sp>
          <p:nvSpPr>
            <p:cNvPr id="36" name="Orange"/>
            <p:cNvSpPr/>
            <p:nvPr/>
          </p:nvSpPr>
          <p:spPr bwMode="auto">
            <a:xfrm>
              <a:off x="8157755" y="1297046"/>
              <a:ext cx="4040660" cy="2606040"/>
            </a:xfrm>
            <a:prstGeom prst="roundRect">
              <a:avLst>
                <a:gd name="adj" fmla="val 0"/>
              </a:avLst>
            </a:prstGeom>
            <a:solidFill>
              <a:srgbClr val="3BBEB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algn="ctr" defTabSz="685165">
                <a:defRPr/>
              </a:pPr>
              <a:r>
                <a:rPr lang="en-US" altLang="zh-TW" sz="3200" dirty="0">
                  <a:solidFill>
                    <a:schemeClr val="tx1"/>
                  </a:solidFill>
                </a:rPr>
                <a:t>          Variety</a:t>
              </a:r>
              <a:endParaRPr lang="en-US" sz="3200" dirty="0">
                <a:solidFill>
                  <a:schemeClr val="tx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0301" name="Rectangle 54"/>
            <p:cNvSpPr>
              <a:spLocks noChangeArrowheads="1"/>
            </p:cNvSpPr>
            <p:nvPr/>
          </p:nvSpPr>
          <p:spPr bwMode="auto">
            <a:xfrm>
              <a:off x="8147177" y="2084849"/>
              <a:ext cx="4041648" cy="1169551"/>
            </a:xfrm>
            <a:prstGeom prst="rect">
              <a:avLst/>
            </a:prstGeom>
            <a:noFill/>
            <a:ln w="9525">
              <a:noFill/>
              <a:miter lim="800000"/>
            </a:ln>
          </p:spPr>
          <p:txBody>
            <a:bodyPr>
              <a:spAutoFit/>
            </a:bodyPr>
            <a:lstStyle/>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大数据的异构和多样性</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很多不同形式（文本、图像、视频、机器数据）</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无模式或者模式不明显</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不连贯的语法或句义</a:t>
              </a:r>
              <a:endParaRPr lang="en-US" altLang="zh-CN" sz="1400">
                <a:latin typeface="微软雅黑" panose="020B0503020204020204" pitchFamily="34" charset="-122"/>
                <a:ea typeface="微软雅黑" panose="020B0503020204020204" pitchFamily="34" charset="-122"/>
              </a:endParaRPr>
            </a:p>
          </p:txBody>
        </p:sp>
      </p:grpSp>
      <p:grpSp>
        <p:nvGrpSpPr>
          <p:cNvPr id="6" name="组合 6"/>
          <p:cNvGrpSpPr/>
          <p:nvPr/>
        </p:nvGrpSpPr>
        <p:grpSpPr bwMode="auto">
          <a:xfrm>
            <a:off x="3119438" y="1081088"/>
            <a:ext cx="2905125" cy="5084762"/>
            <a:chOff x="3119633" y="972784"/>
            <a:chExt cx="2904734" cy="3999266"/>
          </a:xfrm>
        </p:grpSpPr>
        <p:sp>
          <p:nvSpPr>
            <p:cNvPr id="22" name="Rectangle 42"/>
            <p:cNvSpPr>
              <a:spLocks noChangeAspect="1"/>
            </p:cNvSpPr>
            <p:nvPr/>
          </p:nvSpPr>
          <p:spPr bwMode="auto">
            <a:xfrm>
              <a:off x="3119633" y="972784"/>
              <a:ext cx="2904734" cy="39992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lstStyle/>
            <a:p>
              <a:pPr algn="ctr" defTabSz="685165">
                <a:defRPr/>
              </a:pPr>
              <a:r>
                <a:rPr lang="en-US" altLang="zh-CN" sz="3800" spc="-75" dirty="0">
                  <a:solidFill>
                    <a:srgbClr val="363535"/>
                  </a:solidFill>
                  <a:latin typeface="微软雅黑" panose="020B0503020204020204" pitchFamily="34" charset="-122"/>
                  <a:ea typeface="微软雅黑" panose="020B0503020204020204" pitchFamily="34" charset="-122"/>
                  <a:cs typeface="Segoe UI" panose="020B0502040204020203" pitchFamily="34" charset="0"/>
                </a:rPr>
                <a:t>Big Data</a:t>
              </a:r>
              <a:endParaRPr lang="en-US" altLang="zh-CN" sz="3800" spc="-75" dirty="0">
                <a:solidFill>
                  <a:srgbClr val="363535"/>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zh-CN" altLang="en-US" sz="3800" spc="-75" dirty="0">
                  <a:solidFill>
                    <a:srgbClr val="363535"/>
                  </a:solidFill>
                  <a:latin typeface="微软雅黑" panose="020B0503020204020204" pitchFamily="34" charset="-122"/>
                  <a:ea typeface="微软雅黑" panose="020B0503020204020204" pitchFamily="34" charset="-122"/>
                  <a:cs typeface="Segoe UI" panose="020B0502040204020203" pitchFamily="34" charset="0"/>
                </a:rPr>
                <a:t>大数据</a:t>
              </a:r>
              <a:endParaRPr lang="en-US" sz="3800" spc="-75" dirty="0" err="1">
                <a:solidFill>
                  <a:srgbClr val="363535"/>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40299" name="Picture 2"/>
            <p:cNvPicPr>
              <a:picLocks noChangeAspect="1" noChangeArrowheads="1"/>
            </p:cNvPicPr>
            <p:nvPr/>
          </p:nvPicPr>
          <p:blipFill>
            <a:blip r:embed="rId1"/>
            <a:srcRect/>
            <a:stretch>
              <a:fillRect/>
            </a:stretch>
          </p:blipFill>
          <p:spPr bwMode="auto">
            <a:xfrm>
              <a:off x="3275856" y="2338376"/>
              <a:ext cx="2595457" cy="2512207"/>
            </a:xfrm>
            <a:prstGeom prst="rect">
              <a:avLst/>
            </a:prstGeom>
            <a:noFill/>
            <a:ln w="9525">
              <a:noFill/>
              <a:miter lim="800000"/>
              <a:headEnd/>
              <a:tailEnd/>
            </a:ln>
          </p:spPr>
        </p:pic>
      </p:grpSp>
      <p:sp>
        <p:nvSpPr>
          <p:cNvPr id="19" name="矩形 18"/>
          <p:cNvSpPr/>
          <p:nvPr/>
        </p:nvSpPr>
        <p:spPr>
          <a:xfrm>
            <a:off x="2484438" y="1052513"/>
            <a:ext cx="574675" cy="738187"/>
          </a:xfrm>
          <a:prstGeom prst="rect">
            <a:avLst/>
          </a:prstGeom>
        </p:spPr>
        <p:txBody>
          <a:bodyPr>
            <a:spAutoFit/>
          </a:bodyPr>
          <a:lstStyle/>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endPar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endPar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p:txBody>
      </p:sp>
      <p:sp>
        <p:nvSpPr>
          <p:cNvPr id="20" name="矩形 19"/>
          <p:cNvSpPr/>
          <p:nvPr/>
        </p:nvSpPr>
        <p:spPr>
          <a:xfrm>
            <a:off x="8101013" y="3789363"/>
            <a:ext cx="1079500" cy="954087"/>
          </a:xfrm>
          <a:prstGeom prst="rect">
            <a:avLst/>
          </a:prstGeom>
        </p:spPr>
        <p:txBody>
          <a:bodyPr>
            <a:spAutoFit/>
          </a:bodyPr>
          <a:lstStyle/>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endPar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endPar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endPar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CN" altLang="en-US" sz="1400" dirty="0">
              <a:solidFill>
                <a:schemeClr val="bg1"/>
              </a:solidFill>
              <a:ea typeface="宋体" panose="02010600030101010101" pitchFamily="2" charset="-122"/>
              <a:cs typeface="+mn-cs"/>
            </a:endParaRPr>
          </a:p>
        </p:txBody>
      </p:sp>
      <p:sp>
        <p:nvSpPr>
          <p:cNvPr id="21" name="矩形 20"/>
          <p:cNvSpPr/>
          <p:nvPr/>
        </p:nvSpPr>
        <p:spPr>
          <a:xfrm>
            <a:off x="6084888" y="1052513"/>
            <a:ext cx="1439862" cy="831850"/>
          </a:xfrm>
          <a:prstGeom prst="rect">
            <a:avLst/>
          </a:prstGeom>
        </p:spPr>
        <p:txBody>
          <a:bodyPr>
            <a:spAutoFit/>
          </a:bodyPr>
          <a:lstStyle/>
          <a:p>
            <a:pPr>
              <a:defRPr/>
            </a:pPr>
            <a:r>
              <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endPar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    </a:t>
            </a:r>
            <a:endPar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endPar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大数据的</a:t>
            </a:r>
            <a:r>
              <a:rPr lang="en-US" altLang="zh-CN" smtClean="0">
                <a:latin typeface="黑体" panose="02010609060101010101" charset="-122"/>
                <a:ea typeface="黑体" panose="02010609060101010101" charset="-122"/>
              </a:rPr>
              <a:t>4V</a:t>
            </a:r>
            <a:r>
              <a:rPr lang="zh-CN" altLang="en-US" smtClean="0">
                <a:latin typeface="黑体" panose="02010609060101010101" charset="-122"/>
                <a:ea typeface="黑体" panose="02010609060101010101" charset="-122"/>
              </a:rPr>
              <a:t>特征（</a:t>
            </a:r>
            <a:r>
              <a:rPr lang="en-US" altLang="zh-CN" smtClean="0">
                <a:latin typeface="黑体" panose="02010609060101010101" charset="-122"/>
                <a:ea typeface="黑体" panose="02010609060101010101" charset="-122"/>
              </a:rPr>
              <a:t>Volume</a:t>
            </a:r>
            <a:r>
              <a:rPr lang="zh-CN" altLang="en-US" smtClean="0">
                <a:latin typeface="黑体" panose="02010609060101010101" charset="-122"/>
                <a:ea typeface="黑体" panose="02010609060101010101" charset="-122"/>
              </a:rPr>
              <a:t>）</a:t>
            </a:r>
            <a:endParaRPr lang="en-US" altLang="en-US" smtClean="0">
              <a:latin typeface="黑体" panose="02010609060101010101" charset="-122"/>
              <a:ea typeface="黑体" panose="02010609060101010101" charset="-122"/>
            </a:endParaRPr>
          </a:p>
        </p:txBody>
      </p:sp>
      <p:sp>
        <p:nvSpPr>
          <p:cNvPr id="40" name="Pentagon 78"/>
          <p:cNvSpPr/>
          <p:nvPr/>
        </p:nvSpPr>
        <p:spPr>
          <a:xfrm>
            <a:off x="539750" y="1865313"/>
            <a:ext cx="863600" cy="700087"/>
          </a:xfrm>
          <a:prstGeom prst="homePlate">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1B</a:t>
            </a:r>
            <a:r>
              <a:rPr lang="en-US" altLang="zh-CN" sz="1600" dirty="0">
                <a:solidFill>
                  <a:srgbClr val="FFFFFF"/>
                </a:solidFill>
                <a:latin typeface="微软雅黑" panose="020B0503020204020204" pitchFamily="34" charset="-122"/>
                <a:ea typeface="微软雅黑" panose="020B0503020204020204" pitchFamily="34" charset="-122"/>
              </a:rPr>
              <a:t>ity</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42" name="Chevron 252"/>
          <p:cNvSpPr/>
          <p:nvPr/>
        </p:nvSpPr>
        <p:spPr>
          <a:xfrm>
            <a:off x="1187450"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1KB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4" name="Chevron 252"/>
          <p:cNvSpPr/>
          <p:nvPr/>
        </p:nvSpPr>
        <p:spPr>
          <a:xfrm>
            <a:off x="2124075"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1MB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5" name="Chevron 252"/>
          <p:cNvSpPr/>
          <p:nvPr/>
        </p:nvSpPr>
        <p:spPr>
          <a:xfrm>
            <a:off x="3059113"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1GB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7" name="Chevron 252"/>
          <p:cNvSpPr/>
          <p:nvPr/>
        </p:nvSpPr>
        <p:spPr>
          <a:xfrm>
            <a:off x="3995738"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1TB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8" name="Chevron 252"/>
          <p:cNvSpPr/>
          <p:nvPr/>
        </p:nvSpPr>
        <p:spPr>
          <a:xfrm>
            <a:off x="4932363"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1PB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9" name="Chevron 252"/>
          <p:cNvSpPr/>
          <p:nvPr/>
        </p:nvSpPr>
        <p:spPr>
          <a:xfrm>
            <a:off x="5867400"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1EB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60" name="Chevron 252"/>
          <p:cNvSpPr/>
          <p:nvPr/>
        </p:nvSpPr>
        <p:spPr>
          <a:xfrm>
            <a:off x="6804025"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1ZB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61" name="Chevron 252"/>
          <p:cNvSpPr/>
          <p:nvPr/>
        </p:nvSpPr>
        <p:spPr>
          <a:xfrm>
            <a:off x="7740650"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1YB</a:t>
            </a:r>
            <a:endParaRPr lang="en-US" sz="1600" dirty="0">
              <a:solidFill>
                <a:srgbClr val="FFFFFF"/>
              </a:solidFill>
              <a:latin typeface="微软雅黑" panose="020B0503020204020204" pitchFamily="34" charset="-122"/>
              <a:ea typeface="微软雅黑" panose="020B0503020204020204" pitchFamily="34" charset="-122"/>
            </a:endParaRPr>
          </a:p>
        </p:txBody>
      </p:sp>
      <p:grpSp>
        <p:nvGrpSpPr>
          <p:cNvPr id="2" name="组合 13"/>
          <p:cNvGrpSpPr/>
          <p:nvPr/>
        </p:nvGrpSpPr>
        <p:grpSpPr bwMode="auto">
          <a:xfrm>
            <a:off x="539750" y="3051175"/>
            <a:ext cx="5834063" cy="2351088"/>
            <a:chOff x="755576" y="2375439"/>
            <a:chExt cx="7344816" cy="1763937"/>
          </a:xfrm>
        </p:grpSpPr>
        <p:sp>
          <p:nvSpPr>
            <p:cNvPr id="68" name="矩形 67"/>
            <p:cNvSpPr/>
            <p:nvPr/>
          </p:nvSpPr>
          <p:spPr>
            <a:xfrm>
              <a:off x="2720190" y="2375439"/>
              <a:ext cx="5380202" cy="312054"/>
            </a:xfrm>
            <a:prstGeom prst="rect">
              <a:avLst/>
            </a:prstGeom>
            <a:solidFill>
              <a:schemeClr val="accent3"/>
            </a:solidFill>
          </p:spPr>
          <p:txBody>
            <a:bodyPr>
              <a:spAutoFit/>
            </a:bodyPr>
            <a:lstStyle/>
            <a:p>
              <a:pPr>
                <a:lnSpc>
                  <a:spcPct val="150000"/>
                </a:lnSpc>
                <a:defRPr/>
              </a:pPr>
              <a:r>
                <a:rPr lang="en-US" altLang="zh-TW" sz="1400" dirty="0">
                  <a:latin typeface="微软雅黑" panose="020B0503020204020204" pitchFamily="34" charset="-122"/>
                  <a:ea typeface="微软雅黑" panose="020B0503020204020204" pitchFamily="34" charset="-122"/>
                  <a:cs typeface="+mn-cs"/>
                </a:rPr>
                <a:t>1PB</a:t>
              </a:r>
              <a:r>
                <a:rPr lang="zh-TW" altLang="en-US" sz="1400" dirty="0">
                  <a:latin typeface="微软雅黑" panose="020B0503020204020204" pitchFamily="34" charset="-122"/>
                  <a:ea typeface="微软雅黑" panose="020B0503020204020204" pitchFamily="34" charset="-122"/>
                  <a:cs typeface="+mn-cs"/>
                </a:rPr>
                <a:t>相当于</a:t>
              </a:r>
              <a:r>
                <a:rPr lang="en-US" altLang="zh-TW" sz="1400" dirty="0">
                  <a:latin typeface="微软雅黑" panose="020B0503020204020204" pitchFamily="34" charset="-122"/>
                  <a:ea typeface="微软雅黑" panose="020B0503020204020204" pitchFamily="34" charset="-122"/>
                  <a:cs typeface="+mn-cs"/>
                </a:rPr>
                <a:t>50%</a:t>
              </a:r>
              <a:r>
                <a:rPr lang="zh-TW" altLang="en-US" sz="1400" dirty="0">
                  <a:latin typeface="微软雅黑" panose="020B0503020204020204" pitchFamily="34" charset="-122"/>
                  <a:ea typeface="微软雅黑" panose="020B0503020204020204" pitchFamily="34" charset="-122"/>
                  <a:cs typeface="+mn-cs"/>
                </a:rPr>
                <a:t>的全美学术研究图书馆藏书信息内容</a:t>
              </a:r>
              <a:endParaRPr lang="zh-CN" altLang="en-US" sz="1400" dirty="0">
                <a:latin typeface="微软雅黑" panose="020B0503020204020204" pitchFamily="34" charset="-122"/>
                <a:ea typeface="微软雅黑" panose="020B0503020204020204" pitchFamily="34" charset="-122"/>
                <a:cs typeface="+mn-cs"/>
              </a:endParaRPr>
            </a:p>
          </p:txBody>
        </p:sp>
        <p:sp>
          <p:nvSpPr>
            <p:cNvPr id="72" name="矩形 71"/>
            <p:cNvSpPr/>
            <p:nvPr/>
          </p:nvSpPr>
          <p:spPr>
            <a:xfrm>
              <a:off x="2720190" y="2824463"/>
              <a:ext cx="5380202" cy="312054"/>
            </a:xfrm>
            <a:prstGeom prst="rect">
              <a:avLst/>
            </a:prstGeom>
            <a:solidFill>
              <a:schemeClr val="accent3"/>
            </a:solidFill>
          </p:spPr>
          <p:txBody>
            <a:bodyPr>
              <a:spAutoFit/>
            </a:bodyPr>
            <a:lstStyle/>
            <a:p>
              <a:pPr>
                <a:lnSpc>
                  <a:spcPct val="150000"/>
                </a:lnSpc>
                <a:defRPr/>
              </a:pPr>
              <a:r>
                <a:rPr lang="en-US" altLang="zh-TW" sz="1400" dirty="0">
                  <a:latin typeface="微软雅黑" panose="020B0503020204020204" pitchFamily="34" charset="-122"/>
                  <a:ea typeface="微软雅黑" panose="020B0503020204020204" pitchFamily="34" charset="-122"/>
                  <a:cs typeface="+mn-cs"/>
                </a:rPr>
                <a:t>5EB</a:t>
              </a:r>
              <a:r>
                <a:rPr lang="zh-TW" altLang="en-US" sz="1400" dirty="0">
                  <a:latin typeface="微软雅黑" panose="020B0503020204020204" pitchFamily="34" charset="-122"/>
                  <a:ea typeface="微软雅黑" panose="020B0503020204020204" pitchFamily="34" charset="-122"/>
                  <a:cs typeface="+mn-cs"/>
                </a:rPr>
                <a:t>相当于至今全世界人类所讲过的话语</a:t>
              </a:r>
              <a:endParaRPr lang="zh-CN" altLang="en-US" sz="1400" dirty="0">
                <a:latin typeface="微软雅黑" panose="020B0503020204020204" pitchFamily="34" charset="-122"/>
                <a:ea typeface="微软雅黑" panose="020B0503020204020204" pitchFamily="34" charset="-122"/>
                <a:cs typeface="+mn-cs"/>
              </a:endParaRPr>
            </a:p>
          </p:txBody>
        </p:sp>
        <p:sp>
          <p:nvSpPr>
            <p:cNvPr id="73" name="矩形 72"/>
            <p:cNvSpPr/>
            <p:nvPr/>
          </p:nvSpPr>
          <p:spPr>
            <a:xfrm>
              <a:off x="2720190" y="3274678"/>
              <a:ext cx="5380202" cy="310862"/>
            </a:xfrm>
            <a:prstGeom prst="rect">
              <a:avLst/>
            </a:prstGeom>
            <a:solidFill>
              <a:schemeClr val="accent3"/>
            </a:solidFill>
          </p:spPr>
          <p:txBody>
            <a:bodyPr>
              <a:spAutoFit/>
            </a:bodyPr>
            <a:lstStyle/>
            <a:p>
              <a:pPr>
                <a:lnSpc>
                  <a:spcPct val="150000"/>
                </a:lnSpc>
                <a:defRPr/>
              </a:pPr>
              <a:r>
                <a:rPr lang="en-US" altLang="zh-TW" sz="1400" dirty="0">
                  <a:latin typeface="微软雅黑" panose="020B0503020204020204" pitchFamily="34" charset="-122"/>
                  <a:ea typeface="微软雅黑" panose="020B0503020204020204" pitchFamily="34" charset="-122"/>
                  <a:cs typeface="+mn-cs"/>
                </a:rPr>
                <a:t>1ZB</a:t>
              </a:r>
              <a:r>
                <a:rPr lang="zh-TW" altLang="en-US" sz="1400" dirty="0">
                  <a:latin typeface="微软雅黑" panose="020B0503020204020204" pitchFamily="34" charset="-122"/>
                  <a:ea typeface="微软雅黑" panose="020B0503020204020204" pitchFamily="34" charset="-122"/>
                  <a:cs typeface="+mn-cs"/>
                </a:rPr>
                <a:t>如同全世界海滩上的沙子数量总和</a:t>
              </a:r>
              <a:endParaRPr lang="zh-CN" altLang="en-US" sz="1400" dirty="0">
                <a:latin typeface="微软雅黑" panose="020B0503020204020204" pitchFamily="34" charset="-122"/>
                <a:ea typeface="微软雅黑" panose="020B0503020204020204" pitchFamily="34" charset="-122"/>
                <a:cs typeface="+mn-cs"/>
              </a:endParaRPr>
            </a:p>
          </p:txBody>
        </p:sp>
        <p:sp>
          <p:nvSpPr>
            <p:cNvPr id="74" name="矩形 73"/>
            <p:cNvSpPr/>
            <p:nvPr/>
          </p:nvSpPr>
          <p:spPr>
            <a:xfrm>
              <a:off x="2720190" y="3723701"/>
              <a:ext cx="5380202" cy="312054"/>
            </a:xfrm>
            <a:prstGeom prst="rect">
              <a:avLst/>
            </a:prstGeom>
            <a:solidFill>
              <a:schemeClr val="accent3"/>
            </a:solidFill>
          </p:spPr>
          <p:txBody>
            <a:bodyPr>
              <a:spAutoFit/>
            </a:bodyPr>
            <a:lstStyle/>
            <a:p>
              <a:pPr>
                <a:lnSpc>
                  <a:spcPct val="150000"/>
                </a:lnSpc>
                <a:defRPr/>
              </a:pPr>
              <a:r>
                <a:rPr lang="en-US" altLang="zh-TW" sz="1400" dirty="0">
                  <a:latin typeface="微软雅黑" panose="020B0503020204020204" pitchFamily="34" charset="-122"/>
                  <a:ea typeface="微软雅黑" panose="020B0503020204020204" pitchFamily="34" charset="-122"/>
                  <a:cs typeface="+mn-cs"/>
                </a:rPr>
                <a:t>1YB</a:t>
              </a:r>
              <a:r>
                <a:rPr lang="zh-TW" altLang="en-US" sz="1400" dirty="0">
                  <a:latin typeface="微软雅黑" panose="020B0503020204020204" pitchFamily="34" charset="-122"/>
                  <a:ea typeface="微软雅黑" panose="020B0503020204020204" pitchFamily="34" charset="-122"/>
                  <a:cs typeface="+mn-cs"/>
                </a:rPr>
                <a:t>相当于</a:t>
              </a:r>
              <a:r>
                <a:rPr lang="en-US" altLang="zh-TW" sz="1400" dirty="0">
                  <a:latin typeface="微软雅黑" panose="020B0503020204020204" pitchFamily="34" charset="-122"/>
                  <a:ea typeface="微软雅黑" panose="020B0503020204020204" pitchFamily="34" charset="-122"/>
                  <a:cs typeface="+mn-cs"/>
                </a:rPr>
                <a:t>7000</a:t>
              </a:r>
              <a:r>
                <a:rPr lang="zh-TW" altLang="en-US" sz="1400" dirty="0">
                  <a:latin typeface="微软雅黑" panose="020B0503020204020204" pitchFamily="34" charset="-122"/>
                  <a:ea typeface="微软雅黑" panose="020B0503020204020204" pitchFamily="34" charset="-122"/>
                  <a:cs typeface="+mn-cs"/>
                </a:rPr>
                <a:t>位人类体内的微细胞总和</a:t>
              </a:r>
              <a:endParaRPr lang="zh-CN" altLang="en-US" sz="1400" dirty="0">
                <a:latin typeface="微软雅黑" panose="020B0503020204020204" pitchFamily="34" charset="-122"/>
                <a:ea typeface="微软雅黑" panose="020B0503020204020204" pitchFamily="34" charset="-122"/>
                <a:cs typeface="+mn-cs"/>
              </a:endParaRPr>
            </a:p>
          </p:txBody>
        </p:sp>
        <p:sp>
          <p:nvSpPr>
            <p:cNvPr id="13" name="矩形 12"/>
            <p:cNvSpPr/>
            <p:nvPr/>
          </p:nvSpPr>
          <p:spPr bwMode="auto">
            <a:xfrm>
              <a:off x="755576" y="2375439"/>
              <a:ext cx="1872208" cy="176393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zh-CN" altLang="en-US"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一般情况下，大数据是以</a:t>
              </a:r>
              <a:r>
                <a:rPr lang="en-US" altLang="zh-CN"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PB</a:t>
              </a:r>
              <a:r>
                <a:rPr lang="zh-CN" altLang="en-US"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a:t>
              </a:r>
              <a:r>
                <a:rPr lang="en-US" altLang="zh-CN"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EB</a:t>
              </a:r>
              <a:r>
                <a:rPr lang="zh-CN" altLang="en-US"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a:t>
              </a:r>
              <a:r>
                <a:rPr lang="en-US" altLang="zh-CN"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ZB</a:t>
              </a:r>
              <a:r>
                <a:rPr lang="zh-CN" altLang="en-US"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为单位进行计量的</a:t>
              </a:r>
              <a:endParaRPr lang="zh-CN" altLang="en-US"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19" name="矩形 18"/>
          <p:cNvSpPr/>
          <p:nvPr/>
        </p:nvSpPr>
        <p:spPr bwMode="auto">
          <a:xfrm>
            <a:off x="6443663" y="3041650"/>
            <a:ext cx="2255837" cy="225901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zh-CN" altLang="en-US"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非结构化数据</a:t>
            </a: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的超大规模和增长</a:t>
            </a:r>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占总数据量的</a:t>
            </a:r>
            <a:r>
              <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80~90%</a:t>
            </a:r>
            <a:endPar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比结构化数据增长快</a:t>
            </a:r>
            <a:r>
              <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10</a:t>
            </a: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倍到</a:t>
            </a:r>
            <a:r>
              <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50</a:t>
            </a: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倍</a:t>
            </a:r>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是传统数据仓库的</a:t>
            </a:r>
            <a:r>
              <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10</a:t>
            </a: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倍到</a:t>
            </a:r>
            <a:r>
              <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50</a:t>
            </a: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倍</a:t>
            </a:r>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0-#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0-#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0-#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0-#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0-#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0-#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0-#ppt_w/2"/>
                                          </p:val>
                                        </p:tav>
                                        <p:tav tm="100000">
                                          <p:val>
                                            <p:strVal val="#ppt_x"/>
                                          </p:val>
                                        </p:tav>
                                      </p:tavLst>
                                    </p:anim>
                                    <p:anim calcmode="lin" valueType="num">
                                      <p:cBhvr additive="base">
                                        <p:cTn id="40" dur="500" fill="hold"/>
                                        <p:tgtEl>
                                          <p:spTgt spid="6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54" grpId="0" animBg="1"/>
      <p:bldP spid="55" grpId="0" animBg="1"/>
      <p:bldP spid="57" grpId="0" animBg="1"/>
      <p:bldP spid="58" grpId="0" animBg="1"/>
      <p:bldP spid="59" grpId="0" animBg="1"/>
      <p:bldP spid="60" grpId="0" animBg="1"/>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大数据的</a:t>
            </a:r>
            <a:r>
              <a:rPr lang="en-US" altLang="zh-CN" smtClean="0">
                <a:latin typeface="黑体" panose="02010609060101010101" charset="-122"/>
                <a:ea typeface="黑体" panose="02010609060101010101" charset="-122"/>
              </a:rPr>
              <a:t>4V</a:t>
            </a:r>
            <a:r>
              <a:rPr lang="zh-CN" altLang="en-US" smtClean="0">
                <a:latin typeface="黑体" panose="02010609060101010101" charset="-122"/>
                <a:ea typeface="黑体" panose="02010609060101010101" charset="-122"/>
              </a:rPr>
              <a:t>特征（</a:t>
            </a:r>
            <a:r>
              <a:rPr lang="en-US" altLang="zh-CN" smtClean="0">
                <a:latin typeface="黑体" panose="02010609060101010101" charset="-122"/>
                <a:ea typeface="黑体" panose="02010609060101010101" charset="-122"/>
              </a:rPr>
              <a:t>Variety</a:t>
            </a:r>
            <a:r>
              <a:rPr lang="zh-CN" altLang="en-US" smtClean="0">
                <a:latin typeface="黑体" panose="02010609060101010101" charset="-122"/>
                <a:ea typeface="黑体" panose="02010609060101010101" charset="-122"/>
              </a:rPr>
              <a:t>）</a:t>
            </a:r>
            <a:endParaRPr lang="en-US" altLang="en-US" smtClean="0">
              <a:latin typeface="黑体" panose="02010609060101010101" charset="-122"/>
              <a:ea typeface="黑体" panose="02010609060101010101" charset="-122"/>
            </a:endParaRPr>
          </a:p>
        </p:txBody>
      </p:sp>
      <p:grpSp>
        <p:nvGrpSpPr>
          <p:cNvPr id="3" name="组合 12"/>
          <p:cNvGrpSpPr/>
          <p:nvPr/>
        </p:nvGrpSpPr>
        <p:grpSpPr bwMode="auto">
          <a:xfrm>
            <a:off x="157163" y="1773238"/>
            <a:ext cx="3921125" cy="3949700"/>
            <a:chOff x="251520" y="771550"/>
            <a:chExt cx="4210027" cy="4104456"/>
          </a:xfrm>
        </p:grpSpPr>
        <p:pic>
          <p:nvPicPr>
            <p:cNvPr id="144399" name="图片 8"/>
            <p:cNvPicPr>
              <a:picLocks noChangeAspect="1"/>
            </p:cNvPicPr>
            <p:nvPr/>
          </p:nvPicPr>
          <p:blipFill>
            <a:blip r:embed="rId1"/>
            <a:srcRect/>
            <a:stretch>
              <a:fillRect/>
            </a:stretch>
          </p:blipFill>
          <p:spPr bwMode="auto">
            <a:xfrm rot="726562">
              <a:off x="1220010" y="1682519"/>
              <a:ext cx="2273046" cy="2282517"/>
            </a:xfrm>
            <a:prstGeom prst="rect">
              <a:avLst/>
            </a:prstGeom>
            <a:noFill/>
            <a:ln w="9525">
              <a:noFill/>
              <a:miter lim="800000"/>
              <a:headEnd/>
              <a:tailEnd/>
            </a:ln>
          </p:spPr>
        </p:pic>
        <p:sp>
          <p:nvSpPr>
            <p:cNvPr id="33" name="Oval 16"/>
            <p:cNvSpPr/>
            <p:nvPr/>
          </p:nvSpPr>
          <p:spPr bwMode="auto">
            <a:xfrm>
              <a:off x="251520" y="771550"/>
              <a:ext cx="4210027" cy="4104456"/>
            </a:xfrm>
            <a:custGeom>
              <a:avLst/>
              <a:gdLst/>
              <a:ahLst/>
              <a:cxnLst/>
              <a:rect l="l" t="t" r="r" b="b"/>
              <a:pathLst>
                <a:path w="5943600" h="5943600">
                  <a:moveTo>
                    <a:pt x="4472789" y="3522156"/>
                  </a:moveTo>
                  <a:lnTo>
                    <a:pt x="4779795" y="4387806"/>
                  </a:lnTo>
                  <a:lnTo>
                    <a:pt x="5697371" y="4154902"/>
                  </a:lnTo>
                  <a:cubicBezTo>
                    <a:pt x="5241134" y="5207723"/>
                    <a:pt x="4192404" y="5943600"/>
                    <a:pt x="2971800" y="5943600"/>
                  </a:cubicBezTo>
                  <a:cubicBezTo>
                    <a:pt x="1962940" y="5943600"/>
                    <a:pt x="1071494" y="5440889"/>
                    <a:pt x="535845" y="4671218"/>
                  </a:cubicBezTo>
                  <a:lnTo>
                    <a:pt x="853685" y="3775019"/>
                  </a:lnTo>
                  <a:lnTo>
                    <a:pt x="1748295" y="4002094"/>
                  </a:lnTo>
                  <a:cubicBezTo>
                    <a:pt x="2041286" y="4350779"/>
                    <a:pt x="2480709" y="4572000"/>
                    <a:pt x="2971800" y="4572000"/>
                  </a:cubicBezTo>
                  <a:cubicBezTo>
                    <a:pt x="3661935" y="4572000"/>
                    <a:pt x="4250030" y="4135112"/>
                    <a:pt x="4472789" y="3522156"/>
                  </a:cubicBezTo>
                  <a:close/>
                  <a:moveTo>
                    <a:pt x="2637282" y="20024"/>
                  </a:moveTo>
                  <a:lnTo>
                    <a:pt x="3285568" y="731044"/>
                  </a:lnTo>
                  <a:lnTo>
                    <a:pt x="2675538" y="1400107"/>
                  </a:lnTo>
                  <a:cubicBezTo>
                    <a:pt x="1933212" y="1538033"/>
                    <a:pt x="1371600" y="2189331"/>
                    <a:pt x="1371600" y="2971800"/>
                  </a:cubicBezTo>
                  <a:cubicBezTo>
                    <a:pt x="1371600" y="3297726"/>
                    <a:pt x="1469041" y="3600894"/>
                    <a:pt x="1636935" y="3853394"/>
                  </a:cubicBezTo>
                  <a:lnTo>
                    <a:pt x="779243" y="3635689"/>
                  </a:lnTo>
                  <a:lnTo>
                    <a:pt x="455685" y="4548011"/>
                  </a:lnTo>
                  <a:cubicBezTo>
                    <a:pt x="165987" y="4092445"/>
                    <a:pt x="0" y="3551507"/>
                    <a:pt x="0" y="2971800"/>
                  </a:cubicBezTo>
                  <a:cubicBezTo>
                    <a:pt x="0" y="1443666"/>
                    <a:pt x="1153397" y="184923"/>
                    <a:pt x="2637282" y="20024"/>
                  </a:cubicBezTo>
                  <a:close/>
                  <a:moveTo>
                    <a:pt x="2971800" y="0"/>
                  </a:moveTo>
                  <a:cubicBezTo>
                    <a:pt x="4613080" y="0"/>
                    <a:pt x="5943600" y="1330520"/>
                    <a:pt x="5943600" y="2971800"/>
                  </a:cubicBezTo>
                  <a:cubicBezTo>
                    <a:pt x="5943600" y="3341706"/>
                    <a:pt x="5876017" y="3695827"/>
                    <a:pt x="5749326" y="4021280"/>
                  </a:cubicBezTo>
                  <a:lnTo>
                    <a:pt x="4854238" y="4248477"/>
                  </a:lnTo>
                  <a:lnTo>
                    <a:pt x="4529548" y="3332962"/>
                  </a:lnTo>
                  <a:cubicBezTo>
                    <a:pt x="4557823" y="3217128"/>
                    <a:pt x="4572000" y="3096120"/>
                    <a:pt x="4572000" y="2971800"/>
                  </a:cubicBezTo>
                  <a:cubicBezTo>
                    <a:pt x="4572000" y="2088034"/>
                    <a:pt x="3855566" y="1371600"/>
                    <a:pt x="2971800" y="1371600"/>
                  </a:cubicBezTo>
                  <a:lnTo>
                    <a:pt x="2854079" y="1377545"/>
                  </a:lnTo>
                  <a:lnTo>
                    <a:pt x="3443538" y="731044"/>
                  </a:lnTo>
                  <a:lnTo>
                    <a:pt x="2783007" y="6594"/>
                  </a:lnTo>
                  <a:cubicBezTo>
                    <a:pt x="2845406" y="1987"/>
                    <a:pt x="2908371" y="0"/>
                    <a:pt x="2971800" y="0"/>
                  </a:cubicBezTo>
                  <a:close/>
                </a:path>
              </a:pathLst>
            </a:cu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570230">
                <a:defRPr/>
              </a:pPr>
              <a:endParaRPr lang="en-US" dirty="0">
                <a:solidFill>
                  <a:schemeClr val="tx1"/>
                </a:solidFill>
                <a:latin typeface="Segoe UI Light" panose="020B0502040204020203" pitchFamily="34" charset="0"/>
                <a:ea typeface="MS PGothic" panose="020B0600070205080204" pitchFamily="34" charset="-128"/>
              </a:endParaRPr>
            </a:p>
          </p:txBody>
        </p:sp>
        <p:sp>
          <p:nvSpPr>
            <p:cNvPr id="144401" name="TextBox 1"/>
            <p:cNvSpPr txBox="1">
              <a:spLocks noChangeArrowheads="1"/>
            </p:cNvSpPr>
            <p:nvPr/>
          </p:nvSpPr>
          <p:spPr bwMode="auto">
            <a:xfrm>
              <a:off x="1584615" y="4011910"/>
              <a:ext cx="1543838" cy="594684"/>
            </a:xfrm>
            <a:prstGeom prst="rect">
              <a:avLst/>
            </a:prstGeom>
            <a:noFill/>
            <a:ln w="9525">
              <a:noFill/>
              <a:miter lim="800000"/>
            </a:ln>
          </p:spPr>
          <p:txBody>
            <a:bodyPr wrap="none" tIns="91440" bIns="91440">
              <a:spAutoFit/>
            </a:bodyPr>
            <a:lstStyle/>
            <a:p>
              <a:pPr algn="ctr">
                <a:lnSpc>
                  <a:spcPct val="90000"/>
                </a:lnSpc>
                <a:spcBef>
                  <a:spcPct val="20000"/>
                </a:spcBef>
                <a:buSzPct val="90000"/>
              </a:pPr>
              <a:r>
                <a:rPr lang="zh-CN" altLang="en-US">
                  <a:solidFill>
                    <a:srgbClr val="000000"/>
                  </a:solidFill>
                  <a:latin typeface="微软雅黑" panose="020B0503020204020204" pitchFamily="34" charset="-122"/>
                  <a:ea typeface="微软雅黑" panose="020B0503020204020204" pitchFamily="34" charset="-122"/>
                </a:rPr>
                <a:t>行业</a:t>
              </a:r>
              <a:r>
                <a:rPr lang="en-US"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企业内</a:t>
              </a:r>
              <a:endParaRPr lang="en-US" altLang="zh-CN">
                <a:solidFill>
                  <a:srgbClr val="000000"/>
                </a:solidFill>
                <a:latin typeface="微软雅黑" panose="020B0503020204020204" pitchFamily="34" charset="-122"/>
                <a:ea typeface="微软雅黑" panose="020B0503020204020204" pitchFamily="34" charset="-122"/>
              </a:endParaRPr>
            </a:p>
            <a:p>
              <a:pPr algn="ctr">
                <a:lnSpc>
                  <a:spcPct val="90000"/>
                </a:lnSpc>
                <a:spcBef>
                  <a:spcPct val="20000"/>
                </a:spcBef>
                <a:buSzPct val="90000"/>
              </a:pPr>
              <a:r>
                <a:rPr lang="zh-CN" altLang="en-US">
                  <a:solidFill>
                    <a:srgbClr val="000000"/>
                  </a:solidFill>
                  <a:latin typeface="微软雅黑" panose="020B0503020204020204" pitchFamily="34" charset="-122"/>
                  <a:ea typeface="微软雅黑" panose="020B0503020204020204" pitchFamily="34" charset="-122"/>
                </a:rPr>
                <a:t>数据</a:t>
              </a: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4402" name="TextBox 42"/>
            <p:cNvSpPr txBox="1">
              <a:spLocks noChangeArrowheads="1"/>
            </p:cNvSpPr>
            <p:nvPr/>
          </p:nvSpPr>
          <p:spPr bwMode="auto">
            <a:xfrm rot="3927675">
              <a:off x="3269636" y="1957781"/>
              <a:ext cx="1077864" cy="465835"/>
            </a:xfrm>
            <a:prstGeom prst="rect">
              <a:avLst/>
            </a:prstGeom>
            <a:noFill/>
            <a:ln w="9525">
              <a:noFill/>
              <a:miter lim="800000"/>
            </a:ln>
          </p:spPr>
          <p:txBody>
            <a:bodyPr wrap="none" tIns="91440" bIns="91440">
              <a:spAutoFit/>
            </a:bodyPr>
            <a:lstStyle/>
            <a:p>
              <a:pPr algn="ctr">
                <a:lnSpc>
                  <a:spcPct val="90000"/>
                </a:lnSpc>
                <a:spcBef>
                  <a:spcPct val="20000"/>
                </a:spcBef>
                <a:buSzPct val="90000"/>
              </a:pPr>
              <a:r>
                <a:rPr lang="zh-CN" altLang="en-US">
                  <a:solidFill>
                    <a:srgbClr val="000000"/>
                  </a:solidFill>
                  <a:latin typeface="微软雅黑" panose="020B0503020204020204" pitchFamily="34" charset="-122"/>
                  <a:ea typeface="微软雅黑" panose="020B0503020204020204" pitchFamily="34" charset="-122"/>
                </a:rPr>
                <a:t>互联网数据</a:t>
              </a: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4403" name="TextBox 43"/>
            <p:cNvSpPr txBox="1">
              <a:spLocks noChangeArrowheads="1"/>
            </p:cNvSpPr>
            <p:nvPr/>
          </p:nvSpPr>
          <p:spPr bwMode="auto">
            <a:xfrm rot="-3541545">
              <a:off x="459169" y="1800323"/>
              <a:ext cx="1077864" cy="465835"/>
            </a:xfrm>
            <a:prstGeom prst="rect">
              <a:avLst/>
            </a:prstGeom>
            <a:noFill/>
            <a:ln w="9525">
              <a:noFill/>
              <a:miter lim="800000"/>
            </a:ln>
          </p:spPr>
          <p:txBody>
            <a:bodyPr wrap="none" tIns="91440" bIns="91440">
              <a:spAutoFit/>
            </a:bodyPr>
            <a:lstStyle/>
            <a:p>
              <a:pPr algn="ctr">
                <a:lnSpc>
                  <a:spcPct val="90000"/>
                </a:lnSpc>
                <a:spcBef>
                  <a:spcPct val="20000"/>
                </a:spcBef>
                <a:buSzPct val="90000"/>
              </a:pPr>
              <a:r>
                <a:rPr lang="zh-CN" altLang="en-US">
                  <a:solidFill>
                    <a:srgbClr val="000000"/>
                  </a:solidFill>
                  <a:latin typeface="微软雅黑" panose="020B0503020204020204" pitchFamily="34" charset="-122"/>
                  <a:ea typeface="微软雅黑" panose="020B0503020204020204" pitchFamily="34" charset="-122"/>
                </a:rPr>
                <a:t>物联网数据</a:t>
              </a: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椭圆 11"/>
            <p:cNvSpPr/>
            <p:nvPr/>
          </p:nvSpPr>
          <p:spPr bwMode="auto">
            <a:xfrm>
              <a:off x="1708837" y="2190293"/>
              <a:ext cx="1295393" cy="1296665"/>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37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rPr>
                <a:t>大数据</a:t>
              </a:r>
              <a:endParaRPr lang="zh-CN" altLang="en-US" sz="1600" dirty="0">
                <a:solidFill>
                  <a:schemeClr val="tx1">
                    <a:alpha val="99000"/>
                  </a:schemeClr>
                </a:solidFill>
                <a:latin typeface="微软雅黑" panose="020B0503020204020204" pitchFamily="34" charset="-122"/>
                <a:ea typeface="微软雅黑" panose="020B0503020204020204" pitchFamily="34" charset="-122"/>
              </a:endParaRPr>
            </a:p>
          </p:txBody>
        </p:sp>
      </p:grpSp>
      <p:grpSp>
        <p:nvGrpSpPr>
          <p:cNvPr id="4" name="组合 16"/>
          <p:cNvGrpSpPr/>
          <p:nvPr/>
        </p:nvGrpSpPr>
        <p:grpSpPr bwMode="auto">
          <a:xfrm>
            <a:off x="4284663" y="1927225"/>
            <a:ext cx="4679950" cy="1069975"/>
            <a:chOff x="4283968" y="1445767"/>
            <a:chExt cx="4680520" cy="801683"/>
          </a:xfrm>
        </p:grpSpPr>
        <p:sp>
          <p:nvSpPr>
            <p:cNvPr id="46" name="Rectangle 22"/>
            <p:cNvSpPr/>
            <p:nvPr/>
          </p:nvSpPr>
          <p:spPr>
            <a:xfrm>
              <a:off x="4283968" y="1445767"/>
              <a:ext cx="1437621" cy="801683"/>
            </a:xfrm>
            <a:prstGeom prst="rect">
              <a:avLst/>
            </a:prstGeom>
            <a:pattFill prst="ltUpDiag">
              <a:fgClr>
                <a:schemeClr val="accent1"/>
              </a:fgClr>
              <a:bgClr>
                <a:schemeClr val="accent4"/>
              </a:bgClr>
            </a:pattFill>
          </p:spPr>
          <p:txBody>
            <a:bodyPr lIns="45720" rIns="45720" anchor="ctr"/>
            <a:lstStyle/>
            <a:p>
              <a:pPr algn="ctr" defTabSz="685800">
                <a:lnSpc>
                  <a:spcPct val="90000"/>
                </a:lnSpc>
                <a:defRPr/>
              </a:pPr>
              <a:r>
                <a:rPr lang="zh-CN" alt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rPr>
                <a:t>数据来源多</a:t>
              </a:r>
              <a:endParaRPr 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endParaRPr>
            </a:p>
          </p:txBody>
        </p:sp>
        <p:sp>
          <p:nvSpPr>
            <p:cNvPr id="47" name="Rectangle 18"/>
            <p:cNvSpPr/>
            <p:nvPr>
              <p:custDataLst>
                <p:tags r:id="rId2"/>
              </p:custDataLst>
            </p:nvPr>
          </p:nvSpPr>
          <p:spPr>
            <a:xfrm>
              <a:off x="4283968" y="1445767"/>
              <a:ext cx="4680520" cy="801683"/>
            </a:xfrm>
            <a:prstGeom prst="rect">
              <a:avLst/>
            </a:prstGeom>
            <a:noFill/>
            <a:ln w="3175" cap="flat" cmpd="sng" algn="ctr">
              <a:solidFill>
                <a:schemeClr val="tx1">
                  <a:alpha val="50000"/>
                </a:schemeClr>
              </a:solidFill>
              <a:prstDash val="solid"/>
              <a:headEnd type="none" w="med" len="med"/>
              <a:tailEnd type="none" w="med" len="med"/>
            </a:ln>
            <a:effectLst/>
          </p:spPr>
          <p:txBody>
            <a:bodyPr lIns="2926080" rIns="45720" spcCol="1270" anchor="ctr"/>
            <a:lstStyle/>
            <a:p>
              <a:pPr marL="0" lvl="1" defTabSz="685800">
                <a:spcBef>
                  <a:spcPts val="450"/>
                </a:spcBef>
                <a:buSzPct val="100000"/>
                <a:defRPr/>
              </a:pPr>
              <a:endParaRPr lang="en-US" kern="0" dirty="0">
                <a:solidFill>
                  <a:srgbClr val="FFFFFF"/>
                </a:solidFill>
                <a:ea typeface="宋体" panose="02010600030101010101" pitchFamily="2" charset="-122"/>
                <a:cs typeface="+mn-cs"/>
              </a:endParaRPr>
            </a:p>
          </p:txBody>
        </p:sp>
        <p:sp>
          <p:nvSpPr>
            <p:cNvPr id="144398" name="TextBox 13"/>
            <p:cNvSpPr txBox="1">
              <a:spLocks noChangeArrowheads="1"/>
            </p:cNvSpPr>
            <p:nvPr/>
          </p:nvSpPr>
          <p:spPr bwMode="auto">
            <a:xfrm>
              <a:off x="5721589" y="1481086"/>
              <a:ext cx="3242897" cy="574773"/>
            </a:xfrm>
            <a:prstGeom prst="rect">
              <a:avLst/>
            </a:prstGeom>
            <a:noFill/>
            <a:ln w="9525">
              <a:noFill/>
              <a:miter lim="800000"/>
            </a:ln>
          </p:spPr>
          <p:txBody>
            <a:bodyPr tIns="91440" bIns="91440">
              <a:spAutoFit/>
            </a:bodyPr>
            <a:lstStyle/>
            <a:p>
              <a:pP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企业内部多个应用系统的数据、互联网和物联网的兴起，带来了微博、社交网站、传感器等多种来源。</a:t>
              </a:r>
              <a:endParaRPr lang="zh-CN" altLang="en-US" sz="1400">
                <a:solidFill>
                  <a:srgbClr val="000000"/>
                </a:solidFill>
                <a:latin typeface="微软雅黑" panose="020B0503020204020204" pitchFamily="34" charset="-122"/>
                <a:ea typeface="微软雅黑" panose="020B0503020204020204" pitchFamily="34" charset="-122"/>
              </a:endParaRPr>
            </a:p>
          </p:txBody>
        </p:sp>
      </p:grpSp>
      <p:grpSp>
        <p:nvGrpSpPr>
          <p:cNvPr id="5" name="组合 15"/>
          <p:cNvGrpSpPr/>
          <p:nvPr/>
        </p:nvGrpSpPr>
        <p:grpSpPr bwMode="auto">
          <a:xfrm>
            <a:off x="4284663" y="3141663"/>
            <a:ext cx="4679950" cy="1279525"/>
            <a:chOff x="4283967" y="2355726"/>
            <a:chExt cx="4680521" cy="960263"/>
          </a:xfrm>
        </p:grpSpPr>
        <p:sp>
          <p:nvSpPr>
            <p:cNvPr id="48" name="Rectangle 22"/>
            <p:cNvSpPr/>
            <p:nvPr/>
          </p:nvSpPr>
          <p:spPr>
            <a:xfrm>
              <a:off x="4283967" y="2355726"/>
              <a:ext cx="1437621" cy="960263"/>
            </a:xfrm>
            <a:prstGeom prst="rect">
              <a:avLst/>
            </a:prstGeom>
            <a:pattFill prst="ltUpDiag">
              <a:fgClr>
                <a:schemeClr val="tx2"/>
              </a:fgClr>
              <a:bgClr>
                <a:schemeClr val="accent4"/>
              </a:bgClr>
            </a:pattFill>
          </p:spPr>
          <p:txBody>
            <a:bodyPr lIns="45720" rIns="45720" anchor="ctr"/>
            <a:lstStyle/>
            <a:p>
              <a:pPr algn="ctr" defTabSz="685800">
                <a:lnSpc>
                  <a:spcPct val="90000"/>
                </a:lnSpc>
                <a:defRPr/>
              </a:pPr>
              <a:r>
                <a:rPr lang="zh-CN" alt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rPr>
                <a:t>数据类型多</a:t>
              </a:r>
              <a:endParaRPr 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endParaRPr>
            </a:p>
          </p:txBody>
        </p:sp>
        <p:sp>
          <p:nvSpPr>
            <p:cNvPr id="49" name="Rectangle 18"/>
            <p:cNvSpPr/>
            <p:nvPr>
              <p:custDataLst>
                <p:tags r:id="rId3"/>
              </p:custDataLst>
            </p:nvPr>
          </p:nvSpPr>
          <p:spPr>
            <a:xfrm>
              <a:off x="4283967" y="2355726"/>
              <a:ext cx="4680521" cy="960263"/>
            </a:xfrm>
            <a:prstGeom prst="rect">
              <a:avLst/>
            </a:prstGeom>
            <a:noFill/>
            <a:ln w="3175" cap="flat" cmpd="sng" algn="ctr">
              <a:solidFill>
                <a:schemeClr val="tx1">
                  <a:alpha val="50000"/>
                </a:schemeClr>
              </a:solidFill>
              <a:prstDash val="solid"/>
              <a:headEnd type="none" w="med" len="med"/>
              <a:tailEnd type="none" w="med" len="med"/>
            </a:ln>
            <a:effectLst/>
          </p:spPr>
          <p:txBody>
            <a:bodyPr lIns="2926080" rIns="45720" spcCol="1270" anchor="ctr"/>
            <a:lstStyle/>
            <a:p>
              <a:pPr marL="0" lvl="1" defTabSz="685800">
                <a:spcBef>
                  <a:spcPts val="450"/>
                </a:spcBef>
                <a:buSzPct val="100000"/>
                <a:defRPr/>
              </a:pPr>
              <a:endParaRPr lang="en-US" kern="0" dirty="0">
                <a:solidFill>
                  <a:srgbClr val="FFFFFF"/>
                </a:solidFill>
                <a:ea typeface="宋体" panose="02010600030101010101" pitchFamily="2" charset="-122"/>
                <a:cs typeface="+mn-cs"/>
              </a:endParaRPr>
            </a:p>
          </p:txBody>
        </p:sp>
        <p:sp>
          <p:nvSpPr>
            <p:cNvPr id="144395" name="TextBox 51"/>
            <p:cNvSpPr txBox="1">
              <a:spLocks noChangeArrowheads="1"/>
            </p:cNvSpPr>
            <p:nvPr/>
          </p:nvSpPr>
          <p:spPr bwMode="auto">
            <a:xfrm>
              <a:off x="5721591" y="2355726"/>
              <a:ext cx="3242897" cy="720197"/>
            </a:xfrm>
            <a:prstGeom prst="rect">
              <a:avLst/>
            </a:prstGeom>
            <a:noFill/>
            <a:ln w="9525">
              <a:noFill/>
              <a:miter lim="800000"/>
            </a:ln>
          </p:spPr>
          <p:txBody>
            <a:bodyPr tIns="91440" bIns="91440">
              <a:spAutoFit/>
            </a:bodyPr>
            <a:lstStyle/>
            <a:p>
              <a:pP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保存在关系数据库中的结构化数据只占少数，</a:t>
              </a:r>
              <a:r>
                <a:rPr lang="en-US" altLang="zh-CN" sz="1400">
                  <a:solidFill>
                    <a:srgbClr val="000000"/>
                  </a:solidFill>
                  <a:latin typeface="微软雅黑" panose="020B0503020204020204" pitchFamily="34" charset="-122"/>
                  <a:ea typeface="微软雅黑" panose="020B0503020204020204" pitchFamily="34" charset="-122"/>
                </a:rPr>
                <a:t>70~80%</a:t>
              </a:r>
              <a:r>
                <a:rPr lang="zh-CN" altLang="en-US" sz="1400">
                  <a:solidFill>
                    <a:srgbClr val="000000"/>
                  </a:solidFill>
                  <a:latin typeface="微软雅黑" panose="020B0503020204020204" pitchFamily="34" charset="-122"/>
                  <a:ea typeface="微软雅黑" panose="020B0503020204020204" pitchFamily="34" charset="-122"/>
                </a:rPr>
                <a:t>的数据是如图片、音频、视频、模型、连接信息、文档等非结构化和半结构化数据。</a:t>
              </a:r>
              <a:endParaRPr lang="zh-CN" altLang="en-US" sz="1400">
                <a:solidFill>
                  <a:srgbClr val="000000"/>
                </a:solidFill>
                <a:latin typeface="微软雅黑" panose="020B0503020204020204" pitchFamily="34" charset="-122"/>
                <a:ea typeface="微软雅黑" panose="020B0503020204020204" pitchFamily="34" charset="-122"/>
              </a:endParaRPr>
            </a:p>
          </p:txBody>
        </p:sp>
      </p:grpSp>
      <p:grpSp>
        <p:nvGrpSpPr>
          <p:cNvPr id="6" name="组合 14"/>
          <p:cNvGrpSpPr/>
          <p:nvPr/>
        </p:nvGrpSpPr>
        <p:grpSpPr bwMode="auto">
          <a:xfrm>
            <a:off x="4284663" y="4581525"/>
            <a:ext cx="4679950" cy="1020763"/>
            <a:chOff x="4283966" y="3435846"/>
            <a:chExt cx="4680520" cy="766365"/>
          </a:xfrm>
        </p:grpSpPr>
        <p:sp>
          <p:nvSpPr>
            <p:cNvPr id="50" name="Rectangle 22"/>
            <p:cNvSpPr/>
            <p:nvPr/>
          </p:nvSpPr>
          <p:spPr>
            <a:xfrm>
              <a:off x="4283966" y="3436565"/>
              <a:ext cx="1437621" cy="765646"/>
            </a:xfrm>
            <a:prstGeom prst="rect">
              <a:avLst/>
            </a:prstGeom>
            <a:pattFill prst="ltUpDiag">
              <a:fgClr>
                <a:schemeClr val="tx2"/>
              </a:fgClr>
              <a:bgClr>
                <a:schemeClr val="accent4"/>
              </a:bgClr>
            </a:pattFill>
          </p:spPr>
          <p:txBody>
            <a:bodyPr lIns="45720" rIns="45720" anchor="ctr"/>
            <a:lstStyle/>
            <a:p>
              <a:pPr algn="ctr" defTabSz="685800">
                <a:lnSpc>
                  <a:spcPct val="90000"/>
                </a:lnSpc>
                <a:defRPr/>
              </a:pPr>
              <a:r>
                <a:rPr lang="zh-CN" alt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rPr>
                <a:t>关联性强</a:t>
              </a:r>
              <a:endParaRPr 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endParaRPr>
            </a:p>
          </p:txBody>
        </p:sp>
        <p:sp>
          <p:nvSpPr>
            <p:cNvPr id="51" name="Rectangle 18"/>
            <p:cNvSpPr/>
            <p:nvPr>
              <p:custDataLst>
                <p:tags r:id="rId4"/>
              </p:custDataLst>
            </p:nvPr>
          </p:nvSpPr>
          <p:spPr>
            <a:xfrm>
              <a:off x="4283966" y="3437038"/>
              <a:ext cx="4680520" cy="765173"/>
            </a:xfrm>
            <a:prstGeom prst="rect">
              <a:avLst/>
            </a:prstGeom>
            <a:noFill/>
            <a:ln w="3175" cap="flat" cmpd="sng" algn="ctr">
              <a:solidFill>
                <a:schemeClr val="tx1">
                  <a:alpha val="50000"/>
                </a:schemeClr>
              </a:solidFill>
              <a:prstDash val="solid"/>
              <a:headEnd type="none" w="med" len="med"/>
              <a:tailEnd type="none" w="med" len="med"/>
            </a:ln>
            <a:effectLst/>
          </p:spPr>
          <p:txBody>
            <a:bodyPr lIns="2926080" rIns="45720" spcCol="1270" anchor="ctr"/>
            <a:lstStyle/>
            <a:p>
              <a:pPr marL="0" lvl="1" defTabSz="685800">
                <a:spcBef>
                  <a:spcPts val="450"/>
                </a:spcBef>
                <a:buSzPct val="100000"/>
                <a:defRPr/>
              </a:pPr>
              <a:endParaRPr lang="en-US" kern="0" dirty="0">
                <a:solidFill>
                  <a:srgbClr val="FFFFFF"/>
                </a:solidFill>
                <a:ea typeface="宋体" panose="02010600030101010101" pitchFamily="2" charset="-122"/>
                <a:cs typeface="+mn-cs"/>
              </a:endParaRPr>
            </a:p>
          </p:txBody>
        </p:sp>
        <p:sp>
          <p:nvSpPr>
            <p:cNvPr id="144392" name="TextBox 52"/>
            <p:cNvSpPr txBox="1">
              <a:spLocks noChangeArrowheads="1"/>
            </p:cNvSpPr>
            <p:nvPr/>
          </p:nvSpPr>
          <p:spPr bwMode="auto">
            <a:xfrm>
              <a:off x="5721587" y="3435846"/>
              <a:ext cx="3242897" cy="574773"/>
            </a:xfrm>
            <a:prstGeom prst="rect">
              <a:avLst/>
            </a:prstGeom>
            <a:noFill/>
            <a:ln w="9525">
              <a:noFill/>
              <a:miter lim="800000"/>
            </a:ln>
          </p:spPr>
          <p:txBody>
            <a:bodyPr tIns="91440" bIns="91440">
              <a:spAutoFit/>
            </a:bodyPr>
            <a:lstStyle/>
            <a:p>
              <a:pP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数据之间频繁交互，比如游客在旅行途中上传的图片和日志，就与游客的位置、行程等信息有了很强的关联性。</a:t>
              </a:r>
              <a:endParaRPr lang="zh-CN" altLang="en-US" sz="140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a:xfrm>
            <a:off x="900113" y="228600"/>
            <a:ext cx="7853362" cy="498475"/>
          </a:xfrm>
        </p:spPr>
        <p:txBody>
          <a:bodyPr/>
          <a:lstStyle/>
          <a:p>
            <a:r>
              <a:rPr lang="zh-CN" altLang="en-US" smtClean="0">
                <a:latin typeface="黑体" panose="02010609060101010101" charset="-122"/>
                <a:ea typeface="黑体" panose="02010609060101010101" charset="-122"/>
              </a:rPr>
              <a:t>大数据的</a:t>
            </a:r>
            <a:r>
              <a:rPr lang="en-US" altLang="zh-CN" smtClean="0">
                <a:latin typeface="黑体" panose="02010609060101010101" charset="-122"/>
                <a:ea typeface="黑体" panose="02010609060101010101" charset="-122"/>
              </a:rPr>
              <a:t>4V</a:t>
            </a:r>
            <a:r>
              <a:rPr lang="zh-CN" altLang="en-US" smtClean="0">
                <a:latin typeface="黑体" panose="02010609060101010101" charset="-122"/>
                <a:ea typeface="黑体" panose="02010609060101010101" charset="-122"/>
              </a:rPr>
              <a:t>特征（</a:t>
            </a:r>
            <a:r>
              <a:rPr lang="en-US" altLang="zh-CN" smtClean="0">
                <a:latin typeface="黑体" panose="02010609060101010101" charset="-122"/>
                <a:ea typeface="黑体" panose="02010609060101010101" charset="-122"/>
              </a:rPr>
              <a:t>Velocity</a:t>
            </a:r>
            <a:r>
              <a:rPr lang="zh-CN" altLang="en-US" smtClean="0">
                <a:latin typeface="黑体" panose="02010609060101010101" charset="-122"/>
                <a:ea typeface="黑体" panose="02010609060101010101" charset="-122"/>
              </a:rPr>
              <a:t>）</a:t>
            </a:r>
            <a:endParaRPr lang="en-US" altLang="en-US" smtClean="0">
              <a:latin typeface="黑体" panose="02010609060101010101" charset="-122"/>
              <a:ea typeface="黑体" panose="02010609060101010101" charset="-122"/>
            </a:endParaRPr>
          </a:p>
        </p:txBody>
      </p:sp>
      <p:grpSp>
        <p:nvGrpSpPr>
          <p:cNvPr id="2" name="组合 5"/>
          <p:cNvGrpSpPr/>
          <p:nvPr/>
        </p:nvGrpSpPr>
        <p:grpSpPr bwMode="auto">
          <a:xfrm>
            <a:off x="396875" y="908050"/>
            <a:ext cx="8496300" cy="2844800"/>
            <a:chOff x="539552" y="726283"/>
            <a:chExt cx="8494949" cy="2133499"/>
          </a:xfrm>
        </p:grpSpPr>
        <p:sp>
          <p:nvSpPr>
            <p:cNvPr id="3" name="矩形 2"/>
            <p:cNvSpPr/>
            <p:nvPr/>
          </p:nvSpPr>
          <p:spPr bwMode="auto">
            <a:xfrm>
              <a:off x="1260162" y="771525"/>
              <a:ext cx="219040"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20" name="矩形 19"/>
            <p:cNvSpPr/>
            <p:nvPr/>
          </p:nvSpPr>
          <p:spPr bwMode="auto">
            <a:xfrm>
              <a:off x="1260162" y="1131076"/>
              <a:ext cx="660295"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21" name="矩形 20"/>
            <p:cNvSpPr/>
            <p:nvPr/>
          </p:nvSpPr>
          <p:spPr bwMode="auto">
            <a:xfrm>
              <a:off x="1260162" y="1491819"/>
              <a:ext cx="1425348"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22" name="矩形 21"/>
            <p:cNvSpPr/>
            <p:nvPr/>
          </p:nvSpPr>
          <p:spPr bwMode="auto">
            <a:xfrm>
              <a:off x="1260162" y="1851371"/>
              <a:ext cx="3003072"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23" name="矩形 22"/>
            <p:cNvSpPr/>
            <p:nvPr/>
          </p:nvSpPr>
          <p:spPr bwMode="auto">
            <a:xfrm>
              <a:off x="1260162" y="2212113"/>
              <a:ext cx="4666508"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24" name="矩形 23"/>
            <p:cNvSpPr/>
            <p:nvPr/>
          </p:nvSpPr>
          <p:spPr bwMode="auto">
            <a:xfrm>
              <a:off x="1260162" y="2571664"/>
              <a:ext cx="7252135"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46445" name="TextBox 3"/>
            <p:cNvSpPr txBox="1">
              <a:spLocks noChangeArrowheads="1"/>
            </p:cNvSpPr>
            <p:nvPr/>
          </p:nvSpPr>
          <p:spPr bwMode="auto">
            <a:xfrm>
              <a:off x="1475656" y="726283"/>
              <a:ext cx="290464"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8</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46" name="TextBox 25"/>
            <p:cNvSpPr txBox="1">
              <a:spLocks noChangeArrowheads="1"/>
            </p:cNvSpPr>
            <p:nvPr/>
          </p:nvSpPr>
          <p:spPr bwMode="auto">
            <a:xfrm>
              <a:off x="1907704" y="1086323"/>
              <a:ext cx="396262"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22</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47" name="TextBox 26"/>
            <p:cNvSpPr txBox="1">
              <a:spLocks noChangeArrowheads="1"/>
            </p:cNvSpPr>
            <p:nvPr/>
          </p:nvSpPr>
          <p:spPr bwMode="auto">
            <a:xfrm>
              <a:off x="2699792" y="1447528"/>
              <a:ext cx="396262"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54</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48" name="TextBox 27"/>
            <p:cNvSpPr txBox="1">
              <a:spLocks noChangeArrowheads="1"/>
            </p:cNvSpPr>
            <p:nvPr/>
          </p:nvSpPr>
          <p:spPr bwMode="auto">
            <a:xfrm>
              <a:off x="4283968" y="1806403"/>
              <a:ext cx="502061"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132</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49" name="TextBox 29"/>
            <p:cNvSpPr txBox="1">
              <a:spLocks noChangeArrowheads="1"/>
            </p:cNvSpPr>
            <p:nvPr/>
          </p:nvSpPr>
          <p:spPr bwMode="auto">
            <a:xfrm>
              <a:off x="5940152" y="2166443"/>
              <a:ext cx="502061"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215</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50" name="TextBox 30"/>
            <p:cNvSpPr txBox="1">
              <a:spLocks noChangeArrowheads="1"/>
            </p:cNvSpPr>
            <p:nvPr/>
          </p:nvSpPr>
          <p:spPr bwMode="auto">
            <a:xfrm>
              <a:off x="8532440" y="2526483"/>
              <a:ext cx="502061"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327</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51" name="TextBox 31"/>
            <p:cNvSpPr txBox="1">
              <a:spLocks noChangeArrowheads="1"/>
            </p:cNvSpPr>
            <p:nvPr/>
          </p:nvSpPr>
          <p:spPr bwMode="auto">
            <a:xfrm>
              <a:off x="3419873" y="987574"/>
              <a:ext cx="4793299" cy="461665"/>
            </a:xfrm>
            <a:prstGeom prst="rect">
              <a:avLst/>
            </a:prstGeom>
            <a:noFill/>
            <a:ln w="9525">
              <a:noFill/>
              <a:miter lim="800000"/>
            </a:ln>
          </p:spPr>
          <p:txBody>
            <a:bodyPr wrap="none" tIns="91440" bIns="91440">
              <a:spAutoFit/>
            </a:bodyPr>
            <a:lstStyle/>
            <a:p>
              <a:pPr algn="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现在及未来几年内美国的移动网络数据流量增长（</a:t>
              </a:r>
              <a:r>
                <a:rPr lang="en-US" altLang="zh-CN" sz="1400">
                  <a:solidFill>
                    <a:srgbClr val="000000"/>
                  </a:solidFill>
                  <a:latin typeface="微软雅黑" panose="020B0503020204020204" pitchFamily="34" charset="-122"/>
                  <a:ea typeface="微软雅黑" panose="020B0503020204020204" pitchFamily="34" charset="-122"/>
                </a:rPr>
                <a:t>PB/</a:t>
              </a:r>
              <a:r>
                <a:rPr lang="zh-CN" altLang="en-US" sz="1400">
                  <a:solidFill>
                    <a:srgbClr val="000000"/>
                  </a:solidFill>
                  <a:latin typeface="微软雅黑" panose="020B0503020204020204" pitchFamily="34" charset="-122"/>
                  <a:ea typeface="微软雅黑" panose="020B0503020204020204" pitchFamily="34" charset="-122"/>
                </a:rPr>
                <a:t>月）</a:t>
              </a:r>
              <a:endParaRPr lang="en-US" altLang="zh-CN" sz="1400">
                <a:solidFill>
                  <a:srgbClr val="000000"/>
                </a:solidFill>
                <a:latin typeface="微软雅黑" panose="020B0503020204020204" pitchFamily="34" charset="-122"/>
                <a:ea typeface="微软雅黑" panose="020B0503020204020204" pitchFamily="34" charset="-122"/>
              </a:endParaRPr>
            </a:p>
            <a:p>
              <a:pPr algn="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源自英国</a:t>
              </a:r>
              <a:r>
                <a:rPr lang="en-US" altLang="zh-CN" sz="1400">
                  <a:solidFill>
                    <a:srgbClr val="000000"/>
                  </a:solidFill>
                  <a:latin typeface="微软雅黑" panose="020B0503020204020204" pitchFamily="34" charset="-122"/>
                  <a:ea typeface="微软雅黑" panose="020B0503020204020204" pitchFamily="34" charset="-122"/>
                </a:rPr>
                <a:t>Coda</a:t>
              </a:r>
              <a:r>
                <a:rPr lang="zh-CN" altLang="en-US" sz="1400">
                  <a:solidFill>
                    <a:srgbClr val="000000"/>
                  </a:solidFill>
                  <a:latin typeface="微软雅黑" panose="020B0503020204020204" pitchFamily="34" charset="-122"/>
                  <a:ea typeface="微软雅黑" panose="020B0503020204020204" pitchFamily="34" charset="-122"/>
                </a:rPr>
                <a:t>研究咨询公司</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bwMode="auto">
            <a:xfrm>
              <a:off x="539552" y="771550"/>
              <a:ext cx="576064" cy="20882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lIns="91436" tIns="45718" rIns="91436" bIns="45718" anchor="ctr"/>
            <a:lstStyle/>
            <a:p>
              <a:pPr algn="ctr" defTabSz="913765">
                <a:defRPr/>
              </a:pPr>
              <a:r>
                <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大数据的增长速度快</a:t>
              </a:r>
              <a:endPar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6" name="组合 7"/>
          <p:cNvGrpSpPr/>
          <p:nvPr/>
        </p:nvGrpSpPr>
        <p:grpSpPr bwMode="auto">
          <a:xfrm>
            <a:off x="395288" y="3860800"/>
            <a:ext cx="7972425" cy="2447925"/>
            <a:chOff x="397531" y="2931789"/>
            <a:chExt cx="7972397" cy="2088233"/>
          </a:xfrm>
        </p:grpSpPr>
        <p:sp>
          <p:nvSpPr>
            <p:cNvPr id="34" name="矩形 33"/>
            <p:cNvSpPr/>
            <p:nvPr/>
          </p:nvSpPr>
          <p:spPr bwMode="auto">
            <a:xfrm>
              <a:off x="397531" y="2931790"/>
              <a:ext cx="576064" cy="208823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lIns="91436" tIns="45718" rIns="91436" bIns="45718" anchor="ctr"/>
            <a:lstStyle/>
            <a:p>
              <a:pPr algn="ctr" defTabSz="913765">
                <a:defRPr/>
              </a:pPr>
              <a:r>
                <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大数据的处理速度快</a:t>
              </a:r>
              <a:endPar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6" name="矩形 35"/>
            <p:cNvSpPr/>
            <p:nvPr/>
          </p:nvSpPr>
          <p:spPr bwMode="auto">
            <a:xfrm>
              <a:off x="5004440" y="2931789"/>
              <a:ext cx="3365488" cy="208823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marL="285750" indent="-285750">
                <a:buFont typeface="Arial" panose="020B0604020202020204" pitchFamily="34" charset="0"/>
                <a:buChar char="•"/>
                <a:defRPr/>
              </a:pPr>
              <a:r>
                <a:rPr lang="zh-CN" altLang="en-US" sz="1400" dirty="0">
                  <a:solidFill>
                    <a:schemeClr val="tx1"/>
                  </a:solidFill>
                  <a:latin typeface="微软雅黑" panose="020B0503020204020204" pitchFamily="34" charset="-122"/>
                  <a:ea typeface="微软雅黑" panose="020B0503020204020204" pitchFamily="34" charset="-122"/>
                </a:rPr>
                <a:t>实时数据流处理的要求，是区别大数据引用和传统数据仓库技术，</a:t>
              </a:r>
              <a:r>
                <a:rPr lang="en-US" altLang="zh-CN" sz="1400" dirty="0">
                  <a:solidFill>
                    <a:schemeClr val="tx1"/>
                  </a:solidFill>
                  <a:latin typeface="微软雅黑" panose="020B0503020204020204" pitchFamily="34" charset="-122"/>
                  <a:ea typeface="微软雅黑" panose="020B0503020204020204" pitchFamily="34" charset="-122"/>
                </a:rPr>
                <a:t>BI</a:t>
              </a:r>
              <a:r>
                <a:rPr lang="zh-CN" altLang="en-US" sz="1400" dirty="0">
                  <a:solidFill>
                    <a:schemeClr val="tx1"/>
                  </a:solidFill>
                  <a:latin typeface="微软雅黑" panose="020B0503020204020204" pitchFamily="34" charset="-122"/>
                  <a:ea typeface="微软雅黑" panose="020B0503020204020204" pitchFamily="34" charset="-122"/>
                </a:rPr>
                <a:t>技术的关键差别之一；</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en-US" altLang="zh-TW" sz="1400" dirty="0">
                  <a:solidFill>
                    <a:schemeClr val="tx1"/>
                  </a:solidFill>
                  <a:latin typeface="微软雅黑" panose="020B0503020204020204" pitchFamily="34" charset="-122"/>
                  <a:ea typeface="微软雅黑" panose="020B0503020204020204" pitchFamily="34" charset="-122"/>
                </a:rPr>
                <a:t>1s </a:t>
              </a:r>
              <a:r>
                <a:rPr lang="zh-CN" altLang="en-US" sz="1400" dirty="0">
                  <a:solidFill>
                    <a:schemeClr val="tx1"/>
                  </a:solidFill>
                  <a:latin typeface="微软雅黑" panose="020B0503020204020204" pitchFamily="34" charset="-122"/>
                  <a:ea typeface="微软雅黑" panose="020B0503020204020204" pitchFamily="34" charset="-122"/>
                </a:rPr>
                <a:t>是临界点，对于大数据应用而言</a:t>
              </a:r>
              <a:r>
                <a:rPr lang="en-US" altLang="zh-CN"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rPr>
                <a:t>必须要在</a:t>
              </a:r>
              <a:r>
                <a:rPr lang="en-US" altLang="zh-CN" sz="14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秒钟内形成答案，否则处理结果就是过时和无效的；</a:t>
              </a:r>
              <a:endParaRPr lang="en-US" altLang="zh-CN" sz="1400" dirty="0">
                <a:solidFill>
                  <a:schemeClr val="tx1"/>
                </a:solidFill>
                <a:latin typeface="微软雅黑" panose="020B0503020204020204" pitchFamily="34" charset="-122"/>
                <a:ea typeface="微软雅黑" panose="020B0503020204020204" pitchFamily="34" charset="-122"/>
              </a:endParaRPr>
            </a:p>
          </p:txBody>
        </p:sp>
        <p:pic>
          <p:nvPicPr>
            <p:cNvPr id="146438" name="Picture 3"/>
            <p:cNvPicPr>
              <a:picLocks noChangeAspect="1" noChangeArrowheads="1"/>
            </p:cNvPicPr>
            <p:nvPr/>
          </p:nvPicPr>
          <p:blipFill>
            <a:blip r:embed="rId1"/>
            <a:srcRect/>
            <a:stretch>
              <a:fillRect/>
            </a:stretch>
          </p:blipFill>
          <p:spPr bwMode="auto">
            <a:xfrm>
              <a:off x="1117997" y="2931790"/>
              <a:ext cx="3742034" cy="2088231"/>
            </a:xfrm>
            <a:prstGeom prst="rect">
              <a:avLst/>
            </a:prstGeom>
            <a:noFill/>
            <a:ln w="9525">
              <a:noFill/>
              <a:miter lim="800000"/>
              <a:headEnd/>
              <a:tailEnd/>
            </a:ln>
          </p:spPr>
        </p:pic>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p:cNvSpPr>
          <p:nvPr>
            <p:ph type="title"/>
          </p:nvPr>
        </p:nvSpPr>
        <p:spPr>
          <a:xfrm>
            <a:off x="1042988" y="117475"/>
            <a:ext cx="7643812" cy="574675"/>
          </a:xfrm>
        </p:spPr>
        <p:txBody>
          <a:bodyPr/>
          <a:lstStyle/>
          <a:p>
            <a:r>
              <a:rPr lang="zh-CN" altLang="en-US" smtClean="0"/>
              <a:t>引言：顺丰菜鸟之争</a:t>
            </a:r>
            <a:endParaRPr lang="zh-CN" altLang="en-US" smtClean="0"/>
          </a:p>
        </p:txBody>
      </p:sp>
      <p:pic>
        <p:nvPicPr>
          <p:cNvPr id="106498" name="Picture 2" descr="http://f11.baidu.com/it/u=883562488,3535972465&amp;fm=173&amp;s=05105B940C86A4940199B18803007083&amp;w=473&amp;h=223&amp;img.JPEG&amp;access=215967316"/>
          <p:cNvPicPr>
            <a:picLocks noChangeAspect="1" noChangeArrowheads="1"/>
          </p:cNvPicPr>
          <p:nvPr/>
        </p:nvPicPr>
        <p:blipFill>
          <a:blip r:embed="rId1"/>
          <a:srcRect/>
          <a:stretch>
            <a:fillRect/>
          </a:stretch>
        </p:blipFill>
        <p:spPr bwMode="auto">
          <a:xfrm>
            <a:off x="2700338" y="949325"/>
            <a:ext cx="4191000" cy="1974850"/>
          </a:xfrm>
          <a:prstGeom prst="rect">
            <a:avLst/>
          </a:prstGeom>
          <a:noFill/>
          <a:ln w="9525">
            <a:noFill/>
            <a:miter lim="800000"/>
            <a:headEnd/>
            <a:tailEnd/>
          </a:ln>
        </p:spPr>
      </p:pic>
      <p:sp>
        <p:nvSpPr>
          <p:cNvPr id="106499" name="矩形 2"/>
          <p:cNvSpPr>
            <a:spLocks noChangeArrowheads="1"/>
          </p:cNvSpPr>
          <p:nvPr/>
        </p:nvSpPr>
        <p:spPr bwMode="auto">
          <a:xfrm>
            <a:off x="323850" y="3008313"/>
            <a:ext cx="8383588" cy="2308225"/>
          </a:xfrm>
          <a:prstGeom prst="rect">
            <a:avLst/>
          </a:prstGeom>
          <a:noFill/>
          <a:ln w="9525">
            <a:noFill/>
            <a:miter lim="800000"/>
          </a:ln>
        </p:spPr>
        <p:txBody>
          <a:bodyPr>
            <a:spAutoFit/>
          </a:bodyPr>
          <a:lstStyle/>
          <a:p>
            <a:r>
              <a:rPr lang="en-US" altLang="zh-CN" sz="1600"/>
              <a:t>2017</a:t>
            </a:r>
            <a:r>
              <a:rPr lang="zh-CN" altLang="en-US" sz="1600"/>
              <a:t>年</a:t>
            </a:r>
            <a:r>
              <a:rPr lang="en-US" altLang="zh-CN" sz="1600"/>
              <a:t>6</a:t>
            </a:r>
            <a:r>
              <a:rPr lang="zh-CN" altLang="en-US" sz="1600"/>
              <a:t>月</a:t>
            </a:r>
            <a:r>
              <a:rPr lang="en-US" altLang="zh-CN" sz="1600"/>
              <a:t>1</a:t>
            </a:r>
            <a:r>
              <a:rPr lang="zh-CN" altLang="en-US" sz="1600"/>
              <a:t>日，菜鸟网络发出声明，表示顺丰速递在</a:t>
            </a:r>
            <a:r>
              <a:rPr lang="en-US" altLang="zh-CN" sz="1600"/>
              <a:t>2017</a:t>
            </a:r>
            <a:r>
              <a:rPr lang="zh-CN" altLang="en-US" sz="1600"/>
              <a:t>年</a:t>
            </a:r>
            <a:r>
              <a:rPr lang="en-US" altLang="zh-CN" sz="1600"/>
              <a:t>6</a:t>
            </a:r>
            <a:r>
              <a:rPr lang="zh-CN" altLang="en-US" sz="1600"/>
              <a:t>月</a:t>
            </a:r>
            <a:r>
              <a:rPr lang="en-US" altLang="zh-CN" sz="1600"/>
              <a:t>1</a:t>
            </a:r>
            <a:r>
              <a:rPr lang="zh-CN" altLang="en-US" sz="1600"/>
              <a:t>日凌晨，关闭了自提柜数据的信息回传，同时在</a:t>
            </a:r>
            <a:r>
              <a:rPr lang="en-US" altLang="zh-CN" sz="1600"/>
              <a:t>2017</a:t>
            </a:r>
            <a:r>
              <a:rPr lang="zh-CN" altLang="en-US" sz="1600"/>
              <a:t>年</a:t>
            </a:r>
            <a:r>
              <a:rPr lang="en-US" altLang="zh-CN" sz="1600"/>
              <a:t>6</a:t>
            </a:r>
            <a:r>
              <a:rPr lang="zh-CN" altLang="en-US" sz="1600"/>
              <a:t>月</a:t>
            </a:r>
            <a:r>
              <a:rPr lang="en-US" altLang="zh-CN" sz="1600"/>
              <a:t>1</a:t>
            </a:r>
            <a:r>
              <a:rPr lang="zh-CN" altLang="en-US" sz="1600"/>
              <a:t>日中午，又进一步关闭了整个淘宝平台的物流信息回传。</a:t>
            </a:r>
            <a:endParaRPr lang="en-US" altLang="zh-CN" sz="1600"/>
          </a:p>
          <a:p>
            <a:endParaRPr lang="zh-CN" altLang="en-US" sz="1600"/>
          </a:p>
          <a:p>
            <a:r>
              <a:rPr lang="zh-CN" altLang="en-US" sz="1600"/>
              <a:t>对此，顺丰方面回应：在</a:t>
            </a:r>
            <a:r>
              <a:rPr lang="en-US" altLang="zh-CN" sz="1600"/>
              <a:t>2017</a:t>
            </a:r>
            <a:r>
              <a:rPr lang="zh-CN" altLang="en-US" sz="1600"/>
              <a:t>年</a:t>
            </a:r>
            <a:r>
              <a:rPr lang="en-US" altLang="zh-CN" sz="1600"/>
              <a:t>5</a:t>
            </a:r>
            <a:r>
              <a:rPr lang="zh-CN" altLang="en-US" sz="1600"/>
              <a:t>月，“菜鸟基于自身商业利益出发，要求丰巢提供与其无关的客户隐私数据，此类信息隶属于客户，丰巢本着‘客户第一’的原则，拒绝这一不合理要求。菜鸟随后单方面于</a:t>
            </a:r>
            <a:r>
              <a:rPr lang="en-US" altLang="zh-CN" sz="1600"/>
              <a:t>2017</a:t>
            </a:r>
            <a:r>
              <a:rPr lang="zh-CN" altLang="en-US" sz="1600"/>
              <a:t>年</a:t>
            </a:r>
            <a:r>
              <a:rPr lang="en-US" altLang="zh-CN" sz="1600"/>
              <a:t>6</a:t>
            </a:r>
            <a:r>
              <a:rPr lang="zh-CN" altLang="en-US" sz="1600"/>
              <a:t>月</a:t>
            </a:r>
            <a:r>
              <a:rPr lang="en-US" altLang="zh-CN" sz="1600"/>
              <a:t>1</a:t>
            </a:r>
            <a:r>
              <a:rPr lang="zh-CN" altLang="en-US" sz="1600"/>
              <a:t>日</a:t>
            </a:r>
            <a:r>
              <a:rPr lang="en-US" altLang="zh-CN" sz="1600"/>
              <a:t>0</a:t>
            </a:r>
            <a:r>
              <a:rPr lang="zh-CN" altLang="en-US" sz="1600"/>
              <a:t>点切断丰巢信息接口”。</a:t>
            </a:r>
            <a:endParaRPr lang="en-US" altLang="zh-CN" sz="1600"/>
          </a:p>
          <a:p>
            <a:endParaRPr lang="en-US" altLang="zh-CN" sz="1600"/>
          </a:p>
          <a:p>
            <a:r>
              <a:rPr lang="en-US" altLang="zh-CN" sz="1600"/>
              <a:t>2017</a:t>
            </a:r>
            <a:r>
              <a:rPr lang="zh-CN" altLang="en-US" sz="1600"/>
              <a:t>年</a:t>
            </a:r>
            <a:r>
              <a:rPr lang="en-US" altLang="zh-CN" sz="1600"/>
              <a:t>6</a:t>
            </a:r>
            <a:r>
              <a:rPr lang="zh-CN" altLang="en-US" sz="1600"/>
              <a:t>月</a:t>
            </a:r>
            <a:r>
              <a:rPr lang="en-US" altLang="zh-CN" sz="1600"/>
              <a:t>2</a:t>
            </a:r>
            <a:r>
              <a:rPr lang="zh-CN" altLang="en-US" sz="1600"/>
              <a:t>日晚，国家邮政局召集菜鸟网络和顺丰速运高层来京，就双方关闭互通数据接口问题进行协调。双方同意从</a:t>
            </a:r>
            <a:r>
              <a:rPr lang="en-US" altLang="zh-CN" sz="1600"/>
              <a:t>6</a:t>
            </a:r>
            <a:r>
              <a:rPr lang="zh-CN" altLang="en-US" sz="1600"/>
              <a:t>月</a:t>
            </a:r>
            <a:r>
              <a:rPr lang="en-US" altLang="zh-CN" sz="1600"/>
              <a:t>3</a:t>
            </a:r>
            <a:r>
              <a:rPr lang="zh-CN" altLang="en-US" sz="1600"/>
              <a:t>日</a:t>
            </a:r>
            <a:r>
              <a:rPr lang="en-US" altLang="zh-CN" sz="1600"/>
              <a:t>12</a:t>
            </a:r>
            <a:r>
              <a:rPr lang="zh-CN" altLang="en-US" sz="1600"/>
              <a:t>时起，全面恢复业务合作和数据传输。</a:t>
            </a:r>
            <a:endParaRPr lang="zh-CN" altLang="en-US" sz="1600"/>
          </a:p>
        </p:txBody>
      </p:sp>
      <p:pic>
        <p:nvPicPr>
          <p:cNvPr id="106500" name="Picture 4" descr="https://timgsa.baidu.com/timg?image&amp;quality=80&amp;size=b9999_10000&amp;sec=1497778786282&amp;di=ad6e6cd26e3bcacee1983b7148f85675&amp;imgtype=0&amp;src=http%3A%2F%2Fwww.scmking.com%2Farticle%2Fimgs%2F2015101652a12cee1a-f337-4407-a799-9ab391706d15.jpg"/>
          <p:cNvPicPr>
            <a:picLocks noChangeAspect="1" noChangeArrowheads="1"/>
          </p:cNvPicPr>
          <p:nvPr/>
        </p:nvPicPr>
        <p:blipFill>
          <a:blip r:embed="rId2"/>
          <a:srcRect/>
          <a:stretch>
            <a:fillRect/>
          </a:stretch>
        </p:blipFill>
        <p:spPr bwMode="auto">
          <a:xfrm>
            <a:off x="1055688" y="963613"/>
            <a:ext cx="671512" cy="503237"/>
          </a:xfrm>
          <a:prstGeom prst="rect">
            <a:avLst/>
          </a:prstGeom>
          <a:noFill/>
          <a:ln w="9525">
            <a:noFill/>
            <a:miter lim="800000"/>
            <a:headEnd/>
            <a:tailEnd/>
          </a:ln>
        </p:spPr>
      </p:pic>
      <p:pic>
        <p:nvPicPr>
          <p:cNvPr id="106501" name="Picture 6" descr="https://timgsa.baidu.com/timg?image&amp;quality=80&amp;size=b9999_10000&amp;sec=1497778837776&amp;di=cf7faeead8f95c7a7f57f464b3b199df&amp;imgtype=0&amp;src=http%3A%2F%2Fimg011.hc360.cn%2Fy2%2FM05%2F32%2F08%2FwKhQdFRuIQyEawh8AAAAAPfadEE773.jpg"/>
          <p:cNvPicPr>
            <a:picLocks noChangeAspect="1" noChangeArrowheads="1"/>
          </p:cNvPicPr>
          <p:nvPr/>
        </p:nvPicPr>
        <p:blipFill>
          <a:blip r:embed="rId3"/>
          <a:srcRect/>
          <a:stretch>
            <a:fillRect/>
          </a:stretch>
        </p:blipFill>
        <p:spPr bwMode="auto">
          <a:xfrm>
            <a:off x="7659688" y="974725"/>
            <a:ext cx="531812" cy="492125"/>
          </a:xfrm>
          <a:prstGeom prst="rect">
            <a:avLst/>
          </a:prstGeom>
          <a:noFill/>
          <a:ln w="9525">
            <a:noFill/>
            <a:miter lim="800000"/>
            <a:headEnd/>
            <a:tailEnd/>
          </a:ln>
        </p:spPr>
      </p:pic>
      <p:pic>
        <p:nvPicPr>
          <p:cNvPr id="106502" name="Picture 10" descr="https://timgsa.baidu.com/timg?image&amp;quality=80&amp;size=b10000_10000&amp;sec=1497768914&amp;di=12997ab02030aeee8a22ff8cc3f6e241&amp;src=http://photocdn.sohu.com/20150626/Img415663616.jpg"/>
          <p:cNvPicPr>
            <a:picLocks noChangeAspect="1" noChangeArrowheads="1"/>
          </p:cNvPicPr>
          <p:nvPr/>
        </p:nvPicPr>
        <p:blipFill>
          <a:blip r:embed="rId4"/>
          <a:srcRect/>
          <a:stretch>
            <a:fillRect/>
          </a:stretch>
        </p:blipFill>
        <p:spPr bwMode="auto">
          <a:xfrm>
            <a:off x="1055688" y="1735138"/>
            <a:ext cx="835025" cy="468312"/>
          </a:xfrm>
          <a:prstGeom prst="rect">
            <a:avLst/>
          </a:prstGeom>
          <a:noFill/>
          <a:ln w="9525">
            <a:noFill/>
            <a:miter lim="800000"/>
            <a:headEnd/>
            <a:tailEnd/>
          </a:ln>
        </p:spPr>
      </p:pic>
      <p:pic>
        <p:nvPicPr>
          <p:cNvPr id="106503" name="Picture 12" descr="https://ss0.baidu.com/6ONWsjip0QIZ8tyhnq/it/u=1634946363,1357829496&amp;fm=58"/>
          <p:cNvPicPr>
            <a:picLocks noChangeAspect="1" noChangeArrowheads="1"/>
          </p:cNvPicPr>
          <p:nvPr/>
        </p:nvPicPr>
        <p:blipFill>
          <a:blip r:embed="rId5"/>
          <a:srcRect/>
          <a:stretch>
            <a:fillRect/>
          </a:stretch>
        </p:blipFill>
        <p:spPr bwMode="auto">
          <a:xfrm>
            <a:off x="8010525" y="1746250"/>
            <a:ext cx="534988" cy="534988"/>
          </a:xfrm>
          <a:prstGeom prst="rect">
            <a:avLst/>
          </a:prstGeom>
          <a:noFill/>
          <a:ln w="9525">
            <a:noFill/>
            <a:miter lim="800000"/>
            <a:headEnd/>
            <a:tailEnd/>
          </a:ln>
        </p:spPr>
      </p:pic>
      <p:sp>
        <p:nvSpPr>
          <p:cNvPr id="106504" name="AutoShape 14" descr="http://img0.imgtn.bdimg.com/it/u=2410365286,1221181202&amp;fm=26&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sp>
        <p:nvSpPr>
          <p:cNvPr id="106505" name="AutoShape 16" descr="http://img0.imgtn.bdimg.com/it/u=2410365286,1221181202&amp;fm=26&amp;gp=0.jpg"/>
          <p:cNvSpPr>
            <a:spLocks noChangeAspect="1" noChangeArrowheads="1"/>
          </p:cNvSpPr>
          <p:nvPr/>
        </p:nvSpPr>
        <p:spPr bwMode="auto">
          <a:xfrm>
            <a:off x="307975" y="7938"/>
            <a:ext cx="304800" cy="304800"/>
          </a:xfrm>
          <a:prstGeom prst="rect">
            <a:avLst/>
          </a:prstGeom>
          <a:noFill/>
          <a:ln w="9525">
            <a:noFill/>
            <a:miter lim="800000"/>
          </a:ln>
        </p:spPr>
        <p:txBody>
          <a:bodyPr/>
          <a:lstStyle/>
          <a:p>
            <a:endParaRPr lang="zh-CN" altLang="en-US"/>
          </a:p>
        </p:txBody>
      </p:sp>
      <p:pic>
        <p:nvPicPr>
          <p:cNvPr id="106506" name="Picture 18" descr="https://timgsa.baidu.com/timg?image&amp;quality=80&amp;size=b9999_10000&amp;sec=1497779150333&amp;di=9f636e8c74ac969c33d4830eca2a6eec&amp;imgtype=0&amp;src=http%3A%2F%2Fcms.csdnimg.cn%2Farticlev1%2Fuploads%2Fallimg%2F120518%2F130_120518103752_1.jpg"/>
          <p:cNvPicPr>
            <a:picLocks noChangeAspect="1" noChangeArrowheads="1"/>
          </p:cNvPicPr>
          <p:nvPr/>
        </p:nvPicPr>
        <p:blipFill>
          <a:blip r:embed="rId6"/>
          <a:srcRect/>
          <a:stretch>
            <a:fillRect/>
          </a:stretch>
        </p:blipFill>
        <p:spPr bwMode="auto">
          <a:xfrm>
            <a:off x="7264400" y="1735138"/>
            <a:ext cx="746125" cy="555625"/>
          </a:xfrm>
          <a:prstGeom prst="rect">
            <a:avLst/>
          </a:prstGeom>
          <a:noFill/>
          <a:ln w="9525">
            <a:noFill/>
            <a:miter lim="800000"/>
            <a:headEnd/>
            <a:tailEnd/>
          </a:ln>
        </p:spPr>
      </p:pic>
      <p:pic>
        <p:nvPicPr>
          <p:cNvPr id="106507" name="Picture 20" descr="https://timgsa.baidu.com/timg?image&amp;quality=80&amp;size=b9999_10000&amp;sec=1497779290348&amp;di=11c8841e64fce5d40ca1a6cc7e132c69&amp;imgtype=0&amp;src=http%3A%2F%2Fimg1.iyiou.com%2FPicture%2F2016-01-25%2F56a5e8e30178c.jpg"/>
          <p:cNvPicPr>
            <a:picLocks noChangeAspect="1" noChangeArrowheads="1"/>
          </p:cNvPicPr>
          <p:nvPr/>
        </p:nvPicPr>
        <p:blipFill>
          <a:blip r:embed="rId7"/>
          <a:srcRect/>
          <a:stretch>
            <a:fillRect/>
          </a:stretch>
        </p:blipFill>
        <p:spPr bwMode="auto">
          <a:xfrm>
            <a:off x="7378700" y="2359025"/>
            <a:ext cx="517525" cy="515938"/>
          </a:xfrm>
          <a:prstGeom prst="rect">
            <a:avLst/>
          </a:prstGeom>
          <a:noFill/>
          <a:ln w="9525">
            <a:noFill/>
            <a:miter lim="800000"/>
            <a:headEnd/>
            <a:tailEnd/>
          </a:ln>
        </p:spPr>
      </p:pic>
      <p:pic>
        <p:nvPicPr>
          <p:cNvPr id="106508" name="Picture 22" descr="https://timgsa.baidu.com/timg?image&amp;quality=80&amp;size=b9999_10000&amp;sec=1497779499857&amp;di=0ae15c3b92b49af36f7c9a1bb0099129&amp;imgtype=0&amp;src=http%3A%2F%2Fimg4.cache.netease.com%2Fgame%2F2015%2F10%2F28%2F20151028104459814b9.png"/>
          <p:cNvPicPr>
            <a:picLocks noChangeAspect="1" noChangeArrowheads="1"/>
          </p:cNvPicPr>
          <p:nvPr/>
        </p:nvPicPr>
        <p:blipFill>
          <a:blip r:embed="rId8"/>
          <a:srcRect/>
          <a:stretch>
            <a:fillRect/>
          </a:stretch>
        </p:blipFill>
        <p:spPr bwMode="auto">
          <a:xfrm>
            <a:off x="8010525" y="2370138"/>
            <a:ext cx="534988" cy="534987"/>
          </a:xfrm>
          <a:prstGeom prst="rect">
            <a:avLst/>
          </a:prstGeom>
          <a:noFill/>
          <a:ln w="9525">
            <a:noFill/>
            <a:miter lim="800000"/>
            <a:headEnd/>
            <a:tailEnd/>
          </a:ln>
        </p:spPr>
      </p:pic>
      <p:pic>
        <p:nvPicPr>
          <p:cNvPr id="106509" name="Picture 24" descr="http://www.logo123.net/blog/wp-content/uploads/2015/04/250-250-suning-logo.jpg"/>
          <p:cNvPicPr>
            <a:picLocks noChangeAspect="1" noChangeArrowheads="1"/>
          </p:cNvPicPr>
          <p:nvPr/>
        </p:nvPicPr>
        <p:blipFill>
          <a:blip r:embed="rId9"/>
          <a:srcRect/>
          <a:stretch>
            <a:fillRect/>
          </a:stretch>
        </p:blipFill>
        <p:spPr bwMode="auto">
          <a:xfrm>
            <a:off x="250825" y="2370138"/>
            <a:ext cx="587375" cy="587375"/>
          </a:xfrm>
          <a:prstGeom prst="rect">
            <a:avLst/>
          </a:prstGeom>
          <a:noFill/>
          <a:ln w="9525">
            <a:noFill/>
            <a:miter lim="800000"/>
            <a:headEnd/>
            <a:tailEnd/>
          </a:ln>
        </p:spPr>
      </p:pic>
      <p:pic>
        <p:nvPicPr>
          <p:cNvPr id="106510" name="Picture 26" descr="https://ss1.bdstatic.com/70cFuXSh_Q1YnxGkpoWK1HF6hhy/it/u=2737737522,3021790071&amp;fm=26&amp;gp=0.jpg"/>
          <p:cNvPicPr>
            <a:picLocks noChangeAspect="1" noChangeArrowheads="1"/>
          </p:cNvPicPr>
          <p:nvPr/>
        </p:nvPicPr>
        <p:blipFill>
          <a:blip r:embed="rId10"/>
          <a:srcRect/>
          <a:stretch>
            <a:fillRect/>
          </a:stretch>
        </p:blipFill>
        <p:spPr bwMode="auto">
          <a:xfrm>
            <a:off x="871538" y="2370138"/>
            <a:ext cx="627062" cy="627062"/>
          </a:xfrm>
          <a:prstGeom prst="rect">
            <a:avLst/>
          </a:prstGeom>
          <a:noFill/>
          <a:ln w="9525">
            <a:noFill/>
            <a:miter lim="800000"/>
            <a:headEnd/>
            <a:tailEnd/>
          </a:ln>
        </p:spPr>
      </p:pic>
      <p:pic>
        <p:nvPicPr>
          <p:cNvPr id="106511" name="Picture 28" descr="https://timgsa.baidu.com/timg?image&amp;quality=80&amp;size=b9999_10000&amp;sec=1497779797735&amp;di=fd65316551df19f326e2edf871d2e13f&amp;imgtype=jpg&amp;src=http%3A%2F%2Fimg2.imgtn.bdimg.com%2Fit%2Fu%3D1598943646%2C1281445933%26fm%3D214%26gp%3D0.jpg"/>
          <p:cNvPicPr>
            <a:picLocks noChangeAspect="1" noChangeArrowheads="1"/>
          </p:cNvPicPr>
          <p:nvPr/>
        </p:nvPicPr>
        <p:blipFill>
          <a:blip r:embed="rId11"/>
          <a:srcRect/>
          <a:stretch>
            <a:fillRect/>
          </a:stretch>
        </p:blipFill>
        <p:spPr bwMode="auto">
          <a:xfrm>
            <a:off x="1498600" y="2451100"/>
            <a:ext cx="530225" cy="425450"/>
          </a:xfrm>
          <a:prstGeom prst="rect">
            <a:avLst/>
          </a:prstGeom>
          <a:noFill/>
          <a:ln w="9525">
            <a:noFill/>
            <a:miter lim="800000"/>
            <a:headEnd/>
            <a:tailEnd/>
          </a:ln>
        </p:spPr>
      </p:pic>
      <p:pic>
        <p:nvPicPr>
          <p:cNvPr id="106512" name="Picture 30" descr="https://timgsa.baidu.com/timg?image&amp;quality=80&amp;size=b9999_10000&amp;sec=1497780139387&amp;di=f10cf6da6e738ee383f1f3a9eafff091&amp;imgtype=0&amp;src=http%3A%2F%2Fimg.25pp.com%2Fuploadfile%2Fapp%2Ficon%2F20161008%2F1475935337876127.jpg"/>
          <p:cNvPicPr>
            <a:picLocks noChangeAspect="1" noChangeArrowheads="1"/>
          </p:cNvPicPr>
          <p:nvPr/>
        </p:nvPicPr>
        <p:blipFill>
          <a:blip r:embed="rId12"/>
          <a:srcRect/>
          <a:stretch>
            <a:fillRect/>
          </a:stretch>
        </p:blipFill>
        <p:spPr bwMode="auto">
          <a:xfrm>
            <a:off x="2017713" y="2416175"/>
            <a:ext cx="541337" cy="541338"/>
          </a:xfrm>
          <a:prstGeom prst="rect">
            <a:avLst/>
          </a:prstGeom>
          <a:noFill/>
          <a:ln w="9525">
            <a:noFill/>
            <a:miter lim="800000"/>
            <a:headEnd/>
            <a:tailEnd/>
          </a:ln>
        </p:spPr>
      </p:pic>
      <p:sp>
        <p:nvSpPr>
          <p:cNvPr id="106513" name="矩形 5"/>
          <p:cNvSpPr>
            <a:spLocks noChangeArrowheads="1"/>
          </p:cNvSpPr>
          <p:nvPr/>
        </p:nvSpPr>
        <p:spPr bwMode="auto">
          <a:xfrm>
            <a:off x="331788" y="5457825"/>
            <a:ext cx="8375650" cy="923925"/>
          </a:xfrm>
          <a:prstGeom prst="rect">
            <a:avLst/>
          </a:prstGeom>
          <a:noFill/>
          <a:ln w="9525">
            <a:noFill/>
            <a:miter lim="800000"/>
          </a:ln>
        </p:spPr>
        <p:txBody>
          <a:bodyPr>
            <a:spAutoFit/>
          </a:bodyPr>
          <a:lstStyle/>
          <a:p>
            <a:r>
              <a:rPr lang="zh-CN" altLang="en-US" b="1" i="1"/>
              <a:t>数据共享对菜鸟乃至阿里系来说，是超级生态圈的加码，进而更深化影响中国供给链。对顺丰来说，则是换取加速效劳晋级的“发射塔”，借助菜鸟及阿里云等大数据支撑体系加速效劳晋级。</a:t>
            </a:r>
            <a:endParaRPr lang="en-US" altLang="zh-CN" b="1" i="1"/>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p:cNvSpPr>
            <a:spLocks noGrp="1"/>
          </p:cNvSpPr>
          <p:nvPr>
            <p:ph type="title"/>
          </p:nvPr>
        </p:nvSpPr>
        <p:spPr>
          <a:xfrm>
            <a:off x="755650" y="188913"/>
            <a:ext cx="7997825" cy="498475"/>
          </a:xfrm>
        </p:spPr>
        <p:txBody>
          <a:bodyPr/>
          <a:lstStyle/>
          <a:p>
            <a:r>
              <a:rPr lang="zh-CN" altLang="en-US" smtClean="0">
                <a:latin typeface="黑体" panose="02010609060101010101" charset="-122"/>
                <a:ea typeface="黑体" panose="02010609060101010101" charset="-122"/>
              </a:rPr>
              <a:t>大数据的</a:t>
            </a:r>
            <a:r>
              <a:rPr lang="en-US" altLang="zh-CN" smtClean="0">
                <a:latin typeface="黑体" panose="02010609060101010101" charset="-122"/>
                <a:ea typeface="黑体" panose="02010609060101010101" charset="-122"/>
              </a:rPr>
              <a:t>4V</a:t>
            </a:r>
            <a:r>
              <a:rPr lang="zh-CN" altLang="en-US" smtClean="0">
                <a:latin typeface="黑体" panose="02010609060101010101" charset="-122"/>
                <a:ea typeface="黑体" panose="02010609060101010101" charset="-122"/>
              </a:rPr>
              <a:t>特征（</a:t>
            </a:r>
            <a:r>
              <a:rPr lang="en-US" altLang="zh-CN" smtClean="0">
                <a:latin typeface="黑体" panose="02010609060101010101" charset="-122"/>
                <a:ea typeface="黑体" panose="02010609060101010101" charset="-122"/>
              </a:rPr>
              <a:t>Value</a:t>
            </a:r>
            <a:r>
              <a:rPr lang="zh-CN" altLang="en-US" smtClean="0">
                <a:latin typeface="黑体" panose="02010609060101010101" charset="-122"/>
                <a:ea typeface="黑体" panose="02010609060101010101" charset="-122"/>
              </a:rPr>
              <a:t>）</a:t>
            </a:r>
            <a:endParaRPr lang="en-US" altLang="en-US" smtClean="0">
              <a:latin typeface="黑体" panose="02010609060101010101" charset="-122"/>
              <a:ea typeface="黑体" panose="02010609060101010101" charset="-122"/>
            </a:endParaRPr>
          </a:p>
        </p:txBody>
      </p:sp>
      <p:pic>
        <p:nvPicPr>
          <p:cNvPr id="7170" name="Picture 2"/>
          <p:cNvPicPr>
            <a:picLocks noChangeAspect="1" noChangeArrowheads="1"/>
          </p:cNvPicPr>
          <p:nvPr/>
        </p:nvPicPr>
        <p:blipFill>
          <a:blip r:embed="rId1"/>
          <a:srcRect/>
          <a:stretch>
            <a:fillRect/>
          </a:stretch>
        </p:blipFill>
        <p:spPr bwMode="auto">
          <a:xfrm>
            <a:off x="1403350" y="2660650"/>
            <a:ext cx="6264275" cy="3717925"/>
          </a:xfrm>
          <a:prstGeom prst="rect">
            <a:avLst/>
          </a:prstGeom>
          <a:noFill/>
          <a:ln w="9525">
            <a:noFill/>
            <a:miter lim="800000"/>
            <a:headEnd/>
            <a:tailEnd/>
          </a:ln>
        </p:spPr>
      </p:pic>
      <p:sp>
        <p:nvSpPr>
          <p:cNvPr id="24" name="矩形 23"/>
          <p:cNvSpPr/>
          <p:nvPr/>
        </p:nvSpPr>
        <p:spPr bwMode="auto">
          <a:xfrm>
            <a:off x="1403350" y="1700213"/>
            <a:ext cx="6264275" cy="81597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marL="285750" indent="-285750">
              <a:buFont typeface="Arial" panose="020B0604020202020204" pitchFamily="34" charset="0"/>
              <a:buChar char="•"/>
              <a:defRPr/>
            </a:pPr>
            <a:r>
              <a:rPr lang="zh-CN" altLang="en-US" sz="1400" dirty="0">
                <a:solidFill>
                  <a:schemeClr val="tx1"/>
                </a:solidFill>
                <a:latin typeface="微软雅黑" panose="020B0503020204020204" pitchFamily="34" charset="-122"/>
                <a:ea typeface="微软雅黑" panose="020B0503020204020204" pitchFamily="34" charset="-122"/>
              </a:rPr>
              <a:t>挖掘大数据的价值类似沙里淘金，从海量数据中挖掘稀疏但珍贵的信息；</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400" dirty="0">
                <a:solidFill>
                  <a:srgbClr val="FF0000"/>
                </a:solidFill>
                <a:latin typeface="微软雅黑" panose="020B0503020204020204" pitchFamily="34" charset="-122"/>
                <a:ea typeface="微软雅黑" panose="020B0503020204020204" pitchFamily="34" charset="-122"/>
              </a:rPr>
              <a:t>价值密度低</a:t>
            </a:r>
            <a:r>
              <a:rPr lang="zh-CN" altLang="en-US" sz="1400" dirty="0">
                <a:solidFill>
                  <a:schemeClr val="tx1"/>
                </a:solidFill>
                <a:latin typeface="微软雅黑" panose="020B0503020204020204" pitchFamily="34" charset="-122"/>
                <a:ea typeface="微软雅黑" panose="020B0503020204020204" pitchFamily="34" charset="-122"/>
              </a:rPr>
              <a:t>，是大数据的一个典型特征；</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48484" name="Text Box 6"/>
          <p:cNvSpPr txBox="1">
            <a:spLocks noChangeArrowheads="1"/>
          </p:cNvSpPr>
          <p:nvPr/>
        </p:nvSpPr>
        <p:spPr bwMode="auto">
          <a:xfrm>
            <a:off x="827088" y="908050"/>
            <a:ext cx="5761037" cy="779463"/>
          </a:xfrm>
          <a:prstGeom prst="rect">
            <a:avLst/>
          </a:prstGeom>
          <a:noFill/>
          <a:ln w="9525">
            <a:noFill/>
            <a:miter lim="800000"/>
          </a:ln>
        </p:spPr>
        <p:txBody>
          <a:bodyPr>
            <a:spAutoFit/>
          </a:bodyPr>
          <a:lstStyle/>
          <a:p>
            <a:pPr>
              <a:spcBef>
                <a:spcPct val="50000"/>
              </a:spcBef>
            </a:pPr>
            <a:r>
              <a:rPr lang="en-US" altLang="zh-CN" b="1">
                <a:solidFill>
                  <a:srgbClr val="000000"/>
                </a:solidFill>
                <a:ea typeface="微软雅黑" panose="020B0503020204020204" pitchFamily="34" charset="-122"/>
              </a:rPr>
              <a:t>大数据不仅仅是技术，关键是产生价值</a:t>
            </a:r>
            <a:endParaRPr lang="en-US" altLang="zh-CN">
              <a:solidFill>
                <a:srgbClr val="FF1414"/>
              </a:solidFill>
              <a:ea typeface="微软雅黑" panose="020B0503020204020204" pitchFamily="34" charset="-122"/>
            </a:endParaRPr>
          </a:p>
          <a:p>
            <a:pPr>
              <a:spcBef>
                <a:spcPct val="50000"/>
              </a:spcBef>
            </a:pPr>
            <a:r>
              <a:rPr lang="en-US" altLang="zh-CN">
                <a:solidFill>
                  <a:srgbClr val="FF1414"/>
                </a:solidFill>
                <a:ea typeface="微软雅黑" panose="020B0503020204020204" pitchFamily="34" charset="-122"/>
              </a:rPr>
              <a:t>可以从各个层面进行优化，更要考虑整体</a:t>
            </a:r>
            <a:endParaRPr lang="zh-CN" altLang="en-US">
              <a:solidFill>
                <a:srgbClr val="FF1414"/>
              </a:solidFill>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435350"/>
            <a:ext cx="7818437" cy="2328863"/>
          </a:xfrm>
          <a:custGeom>
            <a:avLst/>
            <a:gdLst>
              <a:gd name="connsiteX0" fmla="*/ 0 w 9143993"/>
              <a:gd name="connsiteY0" fmla="*/ 0 h 2565400"/>
              <a:gd name="connsiteX1" fmla="*/ 9143994 w 9143993"/>
              <a:gd name="connsiteY1" fmla="*/ 0 h 2565400"/>
              <a:gd name="connsiteX2" fmla="*/ 9143994 w 9143993"/>
              <a:gd name="connsiteY2" fmla="*/ 2565400 h 2565400"/>
              <a:gd name="connsiteX3" fmla="*/ 0 w 9143993"/>
              <a:gd name="connsiteY3" fmla="*/ 2565400 h 2565400"/>
              <a:gd name="connsiteX4" fmla="*/ 0 w 9143993"/>
              <a:gd name="connsiteY4" fmla="*/ 0 h 2565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3993" h="2565400">
                <a:moveTo>
                  <a:pt x="0" y="0"/>
                </a:moveTo>
                <a:lnTo>
                  <a:pt x="9143994" y="0"/>
                </a:lnTo>
                <a:lnTo>
                  <a:pt x="9143994" y="2565400"/>
                </a:lnTo>
                <a:lnTo>
                  <a:pt x="0" y="25654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3" name="Freeform 3"/>
          <p:cNvSpPr/>
          <p:nvPr/>
        </p:nvSpPr>
        <p:spPr>
          <a:xfrm>
            <a:off x="8104188" y="5334000"/>
            <a:ext cx="14287" cy="14288"/>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5" name="Freeform 3"/>
          <p:cNvSpPr/>
          <p:nvPr/>
        </p:nvSpPr>
        <p:spPr>
          <a:xfrm>
            <a:off x="8108950" y="5337175"/>
            <a:ext cx="6350" cy="7938"/>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6" name="Freeform 3"/>
          <p:cNvSpPr/>
          <p:nvPr/>
        </p:nvSpPr>
        <p:spPr>
          <a:xfrm>
            <a:off x="7732713" y="5334000"/>
            <a:ext cx="109537" cy="79375"/>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7" name="Freeform 3"/>
          <p:cNvSpPr/>
          <p:nvPr/>
        </p:nvSpPr>
        <p:spPr>
          <a:xfrm>
            <a:off x="7932738" y="5334000"/>
            <a:ext cx="80962" cy="79375"/>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8" name="Freeform 3"/>
          <p:cNvSpPr/>
          <p:nvPr/>
        </p:nvSpPr>
        <p:spPr>
          <a:xfrm>
            <a:off x="7643813" y="5334000"/>
            <a:ext cx="88900" cy="79375"/>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9" name="Freeform 3"/>
          <p:cNvSpPr/>
          <p:nvPr/>
        </p:nvSpPr>
        <p:spPr>
          <a:xfrm>
            <a:off x="7834313" y="5334000"/>
            <a:ext cx="92075" cy="79375"/>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0" name="Freeform 3"/>
          <p:cNvSpPr/>
          <p:nvPr/>
        </p:nvSpPr>
        <p:spPr>
          <a:xfrm>
            <a:off x="8010525" y="5334000"/>
            <a:ext cx="90488" cy="79375"/>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1" name="Freeform 3"/>
          <p:cNvSpPr/>
          <p:nvPr/>
        </p:nvSpPr>
        <p:spPr>
          <a:xfrm>
            <a:off x="7516813" y="5334000"/>
            <a:ext cx="119062" cy="79375"/>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3" name="Freeform 3"/>
          <p:cNvSpPr/>
          <p:nvPr/>
        </p:nvSpPr>
        <p:spPr>
          <a:xfrm>
            <a:off x="8104188" y="5334000"/>
            <a:ext cx="14287" cy="14288"/>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4" name="Freeform 3"/>
          <p:cNvSpPr/>
          <p:nvPr/>
        </p:nvSpPr>
        <p:spPr>
          <a:xfrm>
            <a:off x="8108950" y="5337175"/>
            <a:ext cx="6350" cy="7938"/>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5" name="Freeform 3"/>
          <p:cNvSpPr/>
          <p:nvPr/>
        </p:nvSpPr>
        <p:spPr>
          <a:xfrm>
            <a:off x="7732713" y="5334000"/>
            <a:ext cx="109537" cy="79375"/>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6" name="Freeform 3"/>
          <p:cNvSpPr/>
          <p:nvPr/>
        </p:nvSpPr>
        <p:spPr>
          <a:xfrm>
            <a:off x="7932738" y="5334000"/>
            <a:ext cx="80962" cy="79375"/>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7" name="Freeform 3"/>
          <p:cNvSpPr/>
          <p:nvPr/>
        </p:nvSpPr>
        <p:spPr>
          <a:xfrm>
            <a:off x="7643813" y="5334000"/>
            <a:ext cx="88900" cy="79375"/>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8" name="Freeform 3"/>
          <p:cNvSpPr/>
          <p:nvPr/>
        </p:nvSpPr>
        <p:spPr>
          <a:xfrm>
            <a:off x="7834313" y="5334000"/>
            <a:ext cx="92075" cy="79375"/>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9" name="Freeform 3"/>
          <p:cNvSpPr/>
          <p:nvPr/>
        </p:nvSpPr>
        <p:spPr>
          <a:xfrm>
            <a:off x="8010525" y="5334000"/>
            <a:ext cx="90488" cy="79375"/>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20" name="Freeform 3"/>
          <p:cNvSpPr/>
          <p:nvPr/>
        </p:nvSpPr>
        <p:spPr>
          <a:xfrm>
            <a:off x="7516813" y="5334000"/>
            <a:ext cx="119062" cy="79375"/>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21" name="Freeform 3"/>
          <p:cNvSpPr/>
          <p:nvPr/>
        </p:nvSpPr>
        <p:spPr>
          <a:xfrm>
            <a:off x="1171575" y="5575300"/>
            <a:ext cx="6350" cy="88900"/>
          </a:xfrm>
          <a:custGeom>
            <a:avLst/>
            <a:gdLst>
              <a:gd name="connsiteX0" fmla="*/ 3809 w 7619"/>
              <a:gd name="connsiteY0" fmla="*/ 0 h 97535"/>
              <a:gd name="connsiteX1" fmla="*/ 3809 w 7619"/>
              <a:gd name="connsiteY1" fmla="*/ 97535 h 97535"/>
            </a:gdLst>
            <a:ahLst/>
            <a:cxnLst>
              <a:cxn ang="0">
                <a:pos x="connsiteX0" y="connsiteY0"/>
              </a:cxn>
              <a:cxn ang="1">
                <a:pos x="connsiteX1" y="connsiteY1"/>
              </a:cxn>
            </a:cxnLst>
            <a:rect l="l" t="t" r="r" b="b"/>
            <a:pathLst>
              <a:path w="7619" h="97535">
                <a:moveTo>
                  <a:pt x="3809" y="0"/>
                </a:moveTo>
                <a:lnTo>
                  <a:pt x="3809"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anchor="ctr"/>
          <a:lstStyle/>
          <a:p>
            <a:pPr algn="ctr">
              <a:defRPr/>
            </a:pPr>
            <a:endParaRPr lang="zh-CN" altLang="en-US"/>
          </a:p>
        </p:txBody>
      </p:sp>
      <p:sp>
        <p:nvSpPr>
          <p:cNvPr id="22" name="Freeform 3"/>
          <p:cNvSpPr/>
          <p:nvPr/>
        </p:nvSpPr>
        <p:spPr>
          <a:xfrm>
            <a:off x="3133725" y="5575300"/>
            <a:ext cx="6350" cy="88900"/>
          </a:xfrm>
          <a:custGeom>
            <a:avLst/>
            <a:gdLst>
              <a:gd name="connsiteX0" fmla="*/ 3810 w 7620"/>
              <a:gd name="connsiteY0" fmla="*/ 0 h 97535"/>
              <a:gd name="connsiteX1" fmla="*/ 3810 w 7620"/>
              <a:gd name="connsiteY1" fmla="*/ 97535 h 97535"/>
            </a:gdLst>
            <a:ahLst/>
            <a:cxnLst>
              <a:cxn ang="0">
                <a:pos x="connsiteX0" y="connsiteY0"/>
              </a:cxn>
              <a:cxn ang="1">
                <a:pos x="connsiteX1" y="connsiteY1"/>
              </a:cxn>
            </a:cxnLst>
            <a:rect l="l" t="t" r="r" b="b"/>
            <a:pathLst>
              <a:path w="7620" h="97535">
                <a:moveTo>
                  <a:pt x="3810" y="0"/>
                </a:moveTo>
                <a:lnTo>
                  <a:pt x="3810"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anchor="ctr"/>
          <a:lstStyle/>
          <a:p>
            <a:pPr algn="ctr">
              <a:defRPr/>
            </a:pPr>
            <a:endParaRPr lang="zh-CN" altLang="en-US"/>
          </a:p>
        </p:txBody>
      </p:sp>
      <p:graphicFrame>
        <p:nvGraphicFramePr>
          <p:cNvPr id="24" name="表格 4"/>
          <p:cNvGraphicFramePr>
            <a:graphicFrameLocks noGrp="1"/>
          </p:cNvGraphicFramePr>
          <p:nvPr/>
        </p:nvGraphicFramePr>
        <p:xfrm>
          <a:off x="395288" y="908050"/>
          <a:ext cx="8280400" cy="5197475"/>
        </p:xfrm>
        <a:graphic>
          <a:graphicData uri="http://schemas.openxmlformats.org/drawingml/2006/table">
            <a:tbl>
              <a:tblPr/>
              <a:tblGrid>
                <a:gridCol w="1024147"/>
                <a:gridCol w="4353511"/>
                <a:gridCol w="2903262"/>
              </a:tblGrid>
              <a:tr h="328062">
                <a:tc>
                  <a:txBody>
                    <a:bodyPr/>
                    <a:lstStyle/>
                    <a:p>
                      <a:pPr algn="ctr"/>
                      <a:r>
                        <a:rPr lang="zh-CN" altLang="en-US" sz="1600" b="1" dirty="0" smtClean="0">
                          <a:solidFill>
                            <a:schemeClr val="bg1"/>
                          </a:solidFill>
                          <a:latin typeface="+mj-ea"/>
                          <a:ea typeface="+mj-ea"/>
                        </a:rPr>
                        <a:t>行业</a:t>
                      </a:r>
                      <a:endParaRPr lang="zh-CN" altLang="en-US" sz="1600" b="1" dirty="0">
                        <a:solidFill>
                          <a:schemeClr val="bg1"/>
                        </a:solidFill>
                        <a:latin typeface="+mj-ea"/>
                        <a:ea typeface="+mj-ea"/>
                      </a:endParaRPr>
                    </a:p>
                  </a:txBody>
                  <a:tcPr marL="78191" marR="78191" marT="41494" marB="41494">
                    <a:lnL w="0" cmpd="sng">
                      <a:solidFill>
                        <a:srgbClr val="000000"/>
                      </a:solidFill>
                      <a:prstDash val="solid"/>
                    </a:lnL>
                    <a:lnR w="0" cap="flat" cmpd="sng" algn="ctr">
                      <a:solidFill>
                        <a:srgbClr val="FFFFFF"/>
                      </a:solidFill>
                      <a:prstDash val="solid"/>
                      <a:round/>
                      <a:headEnd type="none" w="med" len="med"/>
                      <a:tailEnd type="none" w="med" len="med"/>
                    </a:lnR>
                    <a:lnT w="1" cmpd="sng">
                      <a:solidFill>
                        <a:srgbClr val="000000"/>
                      </a:solidFill>
                      <a:prstDash val="soli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数据处理方式</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价值</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r>
              <a:tr h="595455">
                <a:tc>
                  <a:txBody>
                    <a:bodyPr/>
                    <a:lstStyle/>
                    <a:p>
                      <a:pPr algn="ctr"/>
                      <a:r>
                        <a:rPr lang="en-US" altLang="zh-CN" sz="1200" dirty="0" smtClean="0">
                          <a:solidFill>
                            <a:srgbClr val="000000"/>
                          </a:solidFill>
                          <a:latin typeface="+mj-ea"/>
                          <a:ea typeface="+mj-ea"/>
                          <a:cs typeface="微软雅黑" panose="020B0503020204020204" pitchFamily="34" charset="-122"/>
                        </a:rPr>
                        <a:t>银行</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金融</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贷款、保险、发卡等多业务线数据集成分析、市场评估</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新产品风险评估</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股票等投资组合趋势分析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增加市场份额</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提升客户忠诚度</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提高整体收入</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降低金融风险</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anose="020B0503020204020204" pitchFamily="34" charset="-122"/>
                        </a:rPr>
                        <a:t>医疗</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共享电子病历及医疗记录，帮助快速诊断</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穿戴式设备远程医疗</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改善诊疗质量</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加快诊疗速度</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anose="020B0503020204020204" pitchFamily="34" charset="-122"/>
                        </a:rPr>
                        <a:t>制造</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高科技</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产品故障、失效综合分析</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专利记录检索</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智能设备全球定位，位置服务</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优化产品设计、制造</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降低保修成本</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加快问题解决</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r>
              <a:tr h="328062">
                <a:tc>
                  <a:txBody>
                    <a:bodyPr/>
                    <a:lstStyle/>
                    <a:p>
                      <a:pPr algn="ctr"/>
                      <a:r>
                        <a:rPr lang="en-US" altLang="zh-CN" sz="1200" dirty="0" smtClean="0">
                          <a:solidFill>
                            <a:srgbClr val="000000"/>
                          </a:solidFill>
                          <a:latin typeface="+mj-ea"/>
                          <a:ea typeface="+mj-ea"/>
                          <a:cs typeface="微软雅黑" panose="020B0503020204020204" pitchFamily="34" charset="-122"/>
                        </a:rPr>
                        <a:t>能源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勘探、钻井等传感器阵列数据集中分析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降低工程事故风险</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优化勘探过程</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595455">
                <a:tc>
                  <a:txBody>
                    <a:bodyPr/>
                    <a:lstStyle/>
                    <a:p>
                      <a:pPr algn="ctr"/>
                      <a:r>
                        <a:rPr lang="en-US" altLang="zh-CN" sz="1200" dirty="0" smtClean="0">
                          <a:solidFill>
                            <a:srgbClr val="000000"/>
                          </a:solidFill>
                          <a:latin typeface="+mj-ea"/>
                          <a:ea typeface="+mj-ea"/>
                          <a:cs typeface="微软雅黑" panose="020B0503020204020204" pitchFamily="34" charset="-122"/>
                        </a:rPr>
                        <a:t>互联网</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000000"/>
                          </a:solidFill>
                          <a:latin typeface="+mj-ea"/>
                          <a:ea typeface="+mj-ea"/>
                          <a:cs typeface="微软雅黑" panose="020B0503020204020204" pitchFamily="34" charset="-122"/>
                        </a:rPr>
                        <a:t>Web2.0</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在线广告投放</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商品评分、排名</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社交网络自动匹配</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搜索结果优化</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提升网络用户忠诚度</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改善社交网络体验</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向目标用户提供有针对性的商品与服务</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461758">
                <a:tc>
                  <a:txBody>
                    <a:bodyPr/>
                    <a:lstStyle/>
                    <a:p>
                      <a:pPr algn="ctr"/>
                      <a:r>
                        <a:rPr lang="en-US" altLang="zh-CN" sz="1200" dirty="0" smtClean="0">
                          <a:solidFill>
                            <a:srgbClr val="000000"/>
                          </a:solidFill>
                          <a:latin typeface="+mj-ea"/>
                          <a:ea typeface="+mj-ea"/>
                          <a:cs typeface="微软雅黑" panose="020B0503020204020204" pitchFamily="34" charset="-122"/>
                        </a:rPr>
                        <a:t>政府</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公用事业</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智能城市信息网络集成</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天气、地理、水电煤等公共数据收集、研究</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公共安全信息集中处理、智能分析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更好地对外提供公共服务</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舆情分析</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准确预判安全威胁</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anose="020B0503020204020204" pitchFamily="34" charset="-122"/>
                        </a:rPr>
                        <a:t>媒体</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娱乐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收视率统计、热点信息统计、分析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创造更多联合、交叉销售商机</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准确评估广告效用</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anose="020B0503020204020204" pitchFamily="34" charset="-122"/>
                        </a:rPr>
                        <a:t>零售</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基于用户位置信息的精确促销</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社交网络购买行为分析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促进客户购买热情</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顺应客户购买行为习惯</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bl>
          </a:graphicData>
        </a:graphic>
      </p:graphicFrame>
      <p:sp>
        <p:nvSpPr>
          <p:cNvPr id="150594" name="TextBox 1"/>
          <p:cNvSpPr txBox="1">
            <a:spLocks noChangeArrowheads="1"/>
          </p:cNvSpPr>
          <p:nvPr/>
        </p:nvSpPr>
        <p:spPr bwMode="auto">
          <a:xfrm>
            <a:off x="1042988" y="5589588"/>
            <a:ext cx="63500" cy="95250"/>
          </a:xfrm>
          <a:prstGeom prst="rect">
            <a:avLst/>
          </a:prstGeom>
          <a:noFill/>
          <a:ln w="9525">
            <a:noFill/>
            <a:miter lim="800000"/>
          </a:ln>
        </p:spPr>
        <p:txBody>
          <a:bodyPr wrap="none" lIns="0" tIns="0" rIns="0" bIns="40087">
            <a:spAutoFit/>
          </a:bodyPr>
          <a:lstStyle/>
          <a:p>
            <a:pPr>
              <a:lnSpc>
                <a:spcPts val="440"/>
              </a:lnSpc>
            </a:pPr>
            <a:r>
              <a:rPr lang="en-US" altLang="zh-CN" sz="500">
                <a:solidFill>
                  <a:srgbClr val="000000"/>
                </a:solidFill>
                <a:latin typeface="Times New Roman" panose="02020603050405020304" pitchFamily="18" charset="0"/>
                <a:cs typeface="Times New Roman" panose="02020603050405020304" pitchFamily="18" charset="0"/>
              </a:rPr>
              <a:t>13</a:t>
            </a:r>
            <a:endParaRPr lang="en-US" altLang="zh-CN" sz="500">
              <a:solidFill>
                <a:srgbClr val="000000"/>
              </a:solidFill>
              <a:latin typeface="Times New Roman" panose="02020603050405020304" pitchFamily="18" charset="0"/>
              <a:cs typeface="Times New Roman" panose="02020603050405020304" pitchFamily="18" charset="0"/>
            </a:endParaRPr>
          </a:p>
        </p:txBody>
      </p:sp>
      <p:sp>
        <p:nvSpPr>
          <p:cNvPr id="28" name="Title 1"/>
          <p:cNvSpPr txBox="1"/>
          <p:nvPr/>
        </p:nvSpPr>
        <p:spPr bwMode="auto">
          <a:xfrm>
            <a:off x="755650" y="228600"/>
            <a:ext cx="7997825" cy="4984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大数据商业价值</a:t>
            </a:r>
            <a:endParaRPr lang="en-US"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a:xfrm>
            <a:off x="900113" y="92075"/>
            <a:ext cx="7543800"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大数据为“未来的新石油”</a:t>
            </a:r>
            <a:endParaRPr lang="en-US" altLang="en-US" sz="2400" cap="none" smtClean="0">
              <a:solidFill>
                <a:srgbClr val="595959"/>
              </a:solidFill>
              <a:latin typeface="黑体" panose="02010609060101010101" charset="-122"/>
              <a:ea typeface="黑体" panose="02010609060101010101" charset="-122"/>
            </a:endParaRPr>
          </a:p>
        </p:txBody>
      </p:sp>
      <p:sp>
        <p:nvSpPr>
          <p:cNvPr id="151554"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24EB0D97-8E5A-4A57-9F4A-51190184C2AF}" type="slidenum">
              <a:rPr lang="en-US">
                <a:ea typeface="宋体" panose="02010600030101010101" pitchFamily="2" charset="-122"/>
              </a:rPr>
            </a:fld>
            <a:endParaRPr lang="en-US">
              <a:ea typeface="宋体" panose="02010600030101010101" pitchFamily="2" charset="-122"/>
            </a:endParaRPr>
          </a:p>
        </p:txBody>
      </p:sp>
      <p:sp>
        <p:nvSpPr>
          <p:cNvPr id="151555" name="矩形 4"/>
          <p:cNvSpPr>
            <a:spLocks noChangeArrowheads="1"/>
          </p:cNvSpPr>
          <p:nvPr/>
        </p:nvSpPr>
        <p:spPr bwMode="auto">
          <a:xfrm>
            <a:off x="5508625" y="836613"/>
            <a:ext cx="3414713" cy="4802187"/>
          </a:xfrm>
          <a:prstGeom prst="rect">
            <a:avLst/>
          </a:prstGeom>
          <a:noFill/>
          <a:ln w="9525">
            <a:noFill/>
            <a:miter lim="800000"/>
          </a:ln>
        </p:spPr>
        <p:txBody>
          <a:bodyPr>
            <a:spAutoFit/>
          </a:bodyPr>
          <a:lstStyle/>
          <a:p>
            <a:pPr>
              <a:lnSpc>
                <a:spcPct val="150000"/>
              </a:lnSpc>
            </a:pPr>
            <a:r>
              <a:rPr lang="en-US" altLang="zh-CN" sz="1600">
                <a:latin typeface="微软雅黑" panose="020B0503020204020204" pitchFamily="34" charset="-122"/>
                <a:ea typeface="微软雅黑" panose="020B0503020204020204" pitchFamily="34" charset="-122"/>
              </a:rPr>
              <a:t>	2013</a:t>
            </a:r>
            <a:r>
              <a:rPr lang="zh-CN" altLang="en-US" sz="1600">
                <a:latin typeface="微软雅黑" panose="020B0503020204020204" pitchFamily="34" charset="-122"/>
                <a:ea typeface="微软雅黑" panose="020B0503020204020204" pitchFamily="34" charset="-122"/>
              </a:rPr>
              <a:t>年，世界上存储的数据预计能达到约</a:t>
            </a:r>
            <a:r>
              <a:rPr lang="en-US" altLang="zh-CN" sz="1600">
                <a:latin typeface="微软雅黑" panose="020B0503020204020204" pitchFamily="34" charset="-122"/>
                <a:ea typeface="微软雅黑" panose="020B0503020204020204" pitchFamily="34" charset="-122"/>
              </a:rPr>
              <a:t>1.2</a:t>
            </a:r>
            <a:r>
              <a:rPr lang="zh-CN" altLang="en-US" sz="1600">
                <a:latin typeface="微软雅黑" panose="020B0503020204020204" pitchFamily="34" charset="-122"/>
                <a:ea typeface="微软雅黑" panose="020B0503020204020204" pitchFamily="34" charset="-122"/>
              </a:rPr>
              <a:t>泽（约</a:t>
            </a:r>
            <a:r>
              <a:rPr lang="en-US" altLang="zh-CN" sz="1600">
                <a:latin typeface="微软雅黑" panose="020B0503020204020204" pitchFamily="34" charset="-122"/>
                <a:ea typeface="微软雅黑" panose="020B0503020204020204" pitchFamily="34" charset="-122"/>
              </a:rPr>
              <a:t>12</a:t>
            </a:r>
            <a:r>
              <a:rPr lang="zh-CN" altLang="en-US" sz="1600">
                <a:latin typeface="微软雅黑" panose="020B0503020204020204" pitchFamily="34" charset="-122"/>
                <a:ea typeface="微软雅黑" panose="020B0503020204020204" pitchFamily="34" charset="-122"/>
              </a:rPr>
              <a:t>亿</a:t>
            </a:r>
            <a:r>
              <a:rPr lang="en-US" altLang="zh-CN" sz="1600">
                <a:latin typeface="微软雅黑" panose="020B0503020204020204" pitchFamily="34" charset="-122"/>
                <a:ea typeface="微软雅黑" panose="020B0503020204020204" pitchFamily="34" charset="-122"/>
              </a:rPr>
              <a:t>TB</a:t>
            </a:r>
            <a:r>
              <a:rPr lang="zh-CN" altLang="en-US" sz="1600">
                <a:latin typeface="微软雅黑" panose="020B0503020204020204" pitchFamily="34" charset="-122"/>
                <a:ea typeface="微软雅黑" panose="020B0503020204020204" pitchFamily="34" charset="-122"/>
              </a:rPr>
              <a:t>）字节，如果把这些数据全部印刷成书，这些书可以覆盖整个美国</a:t>
            </a:r>
            <a:r>
              <a:rPr lang="en-US" altLang="zh-CN" sz="1600">
                <a:latin typeface="微软雅黑" panose="020B0503020204020204" pitchFamily="34" charset="-122"/>
                <a:ea typeface="微软雅黑" panose="020B0503020204020204" pitchFamily="34" charset="-122"/>
              </a:rPr>
              <a:t>52</a:t>
            </a:r>
            <a:r>
              <a:rPr lang="zh-CN" altLang="en-US" sz="1600">
                <a:latin typeface="微软雅黑" panose="020B0503020204020204" pitchFamily="34" charset="-122"/>
                <a:ea typeface="微软雅黑" panose="020B0503020204020204" pitchFamily="34" charset="-122"/>
              </a:rPr>
              <a:t>次，如果将之存储于标准的光盘，这些光盘可以堆成五堆，每一堆都可以伸到月球。</a:t>
            </a:r>
            <a:endParaRPr lang="en-US" altLang="zh-CN" sz="1600">
              <a:latin typeface="微软雅黑" panose="020B0503020204020204" pitchFamily="34" charset="-122"/>
              <a:ea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rPr>
              <a:t>	2012</a:t>
            </a:r>
            <a:r>
              <a:rPr lang="zh-CN" altLang="en-US" sz="1600">
                <a:latin typeface="微软雅黑" panose="020B0503020204020204" pitchFamily="34" charset="-122"/>
                <a:ea typeface="微软雅黑" panose="020B0503020204020204" pitchFamily="34" charset="-122"/>
              </a:rPr>
              <a:t>年</a:t>
            </a:r>
            <a:r>
              <a:rPr lang="en-US" altLang="zh-CN" sz="1600">
                <a:latin typeface="微软雅黑" panose="020B0503020204020204" pitchFamily="34" charset="-122"/>
                <a:ea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rPr>
              <a:t>月</a:t>
            </a:r>
            <a:r>
              <a:rPr lang="en-US" altLang="zh-CN" sz="1600">
                <a:latin typeface="微软雅黑" panose="020B0503020204020204" pitchFamily="34" charset="-122"/>
                <a:ea typeface="微软雅黑" panose="020B0503020204020204" pitchFamily="34" charset="-122"/>
              </a:rPr>
              <a:t>22</a:t>
            </a:r>
            <a:r>
              <a:rPr lang="zh-CN" altLang="en-US" sz="1600">
                <a:latin typeface="微软雅黑" panose="020B0503020204020204" pitchFamily="34" charset="-122"/>
                <a:ea typeface="微软雅黑" panose="020B0503020204020204" pitchFamily="34" charset="-122"/>
              </a:rPr>
              <a:t>日，奥巴马政府宣布投资</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亿美元拉动大数据相关产业发展，将“大数据战略”上升为国家战略。奥巴马政府甚至将大数据定义为“未来的新石油”。</a:t>
            </a:r>
            <a:endParaRPr lang="en-US" altLang="zh-CN"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p:txBody>
      </p:sp>
      <p:pic>
        <p:nvPicPr>
          <p:cNvPr id="151556" name="Picture 2" descr="http://img1.cache.netease.com/catchpic/B/BF/BFF1FD0CAF78B407CCC9408B7ED52BED.jpg"/>
          <p:cNvPicPr>
            <a:picLocks noChangeAspect="1" noChangeArrowheads="1"/>
          </p:cNvPicPr>
          <p:nvPr/>
        </p:nvPicPr>
        <p:blipFill>
          <a:blip r:embed="rId1"/>
          <a:srcRect/>
          <a:stretch>
            <a:fillRect/>
          </a:stretch>
        </p:blipFill>
        <p:spPr bwMode="auto">
          <a:xfrm>
            <a:off x="301625" y="1560513"/>
            <a:ext cx="5067300"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p:cNvSpPr>
            <a:spLocks noGrp="1"/>
          </p:cNvSpPr>
          <p:nvPr>
            <p:ph type="title"/>
          </p:nvPr>
        </p:nvSpPr>
        <p:spPr>
          <a:xfrm>
            <a:off x="971550" y="188913"/>
            <a:ext cx="7545388"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企业经营决策</a:t>
            </a:r>
            <a:endParaRPr lang="en-US" altLang="en-US" sz="2400" cap="none" smtClean="0">
              <a:solidFill>
                <a:srgbClr val="595959"/>
              </a:solidFill>
              <a:latin typeface="黑体" panose="02010609060101010101" charset="-122"/>
              <a:ea typeface="黑体" panose="02010609060101010101" charset="-122"/>
            </a:endParaRPr>
          </a:p>
        </p:txBody>
      </p:sp>
      <p:sp>
        <p:nvSpPr>
          <p:cNvPr id="152578"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D7D336EA-23B0-40A1-B78B-192C0916F616}" type="slidenum">
              <a:rPr lang="en-US">
                <a:ea typeface="宋体" panose="02010600030101010101" pitchFamily="2" charset="-122"/>
              </a:rPr>
            </a:fld>
            <a:endParaRPr lang="en-US">
              <a:ea typeface="宋体" panose="02010600030101010101" pitchFamily="2" charset="-122"/>
            </a:endParaRPr>
          </a:p>
        </p:txBody>
      </p:sp>
      <p:sp>
        <p:nvSpPr>
          <p:cNvPr id="152579" name="矩形 4"/>
          <p:cNvSpPr>
            <a:spLocks noChangeArrowheads="1"/>
          </p:cNvSpPr>
          <p:nvPr/>
        </p:nvSpPr>
        <p:spPr bwMode="auto">
          <a:xfrm>
            <a:off x="6475413" y="1387475"/>
            <a:ext cx="2136775" cy="4219575"/>
          </a:xfrm>
          <a:prstGeom prst="rect">
            <a:avLst/>
          </a:prstGeom>
          <a:noFill/>
          <a:ln w="9525">
            <a:noFill/>
            <a:miter lim="800000"/>
          </a:ln>
        </p:spPr>
        <p:txBody>
          <a:bodyPr>
            <a:spAutoFit/>
          </a:bodyPr>
          <a:lstStyle/>
          <a:p>
            <a:pPr>
              <a:lnSpc>
                <a:spcPct val="150000"/>
              </a:lnSpc>
            </a:pPr>
            <a:r>
              <a:rPr lang="zh-CN" altLang="en-US">
                <a:latin typeface="微软雅黑" panose="020B0503020204020204" pitchFamily="34" charset="-122"/>
                <a:ea typeface="微软雅黑" panose="020B0503020204020204" pitchFamily="34" charset="-122"/>
              </a:rPr>
              <a:t>某商店卖牛奶，通过数据分析，知道在本店买了牛奶的顾客以后常常会再去另一店买包子，人数还不少，那么这家店就可以考虑与包子店合作，或直接在店里出售包子。</a:t>
            </a:r>
            <a:endParaRPr lang="zh-CN" altLang="en-US">
              <a:latin typeface="微软雅黑" panose="020B0503020204020204" pitchFamily="34" charset="-122"/>
              <a:ea typeface="微软雅黑" panose="020B0503020204020204" pitchFamily="34" charset="-122"/>
            </a:endParaRPr>
          </a:p>
        </p:txBody>
      </p:sp>
      <p:sp>
        <p:nvSpPr>
          <p:cNvPr id="152580" name="AutoShape 2" descr="http://t11.baidu.com/it/u=4103694093,4089525227&amp;fm=21&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152581" name="Picture 4" descr="http://www.bizinsight.com.cn/news/img/bi_3.jpg"/>
          <p:cNvPicPr>
            <a:picLocks noChangeAspect="1" noChangeArrowheads="1"/>
          </p:cNvPicPr>
          <p:nvPr/>
        </p:nvPicPr>
        <p:blipFill>
          <a:blip r:embed="rId1"/>
          <a:srcRect/>
          <a:stretch>
            <a:fillRect/>
          </a:stretch>
        </p:blipFill>
        <p:spPr bwMode="auto">
          <a:xfrm>
            <a:off x="155575" y="1387475"/>
            <a:ext cx="6172200" cy="4286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a:xfrm>
            <a:off x="971550" y="44450"/>
            <a:ext cx="7545388"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个性化营销</a:t>
            </a:r>
            <a:endParaRPr lang="en-US" altLang="en-US" sz="2400" cap="none" smtClean="0">
              <a:solidFill>
                <a:srgbClr val="595959"/>
              </a:solidFill>
              <a:latin typeface="黑体" panose="02010609060101010101" charset="-122"/>
              <a:ea typeface="黑体" panose="02010609060101010101" charset="-122"/>
            </a:endParaRPr>
          </a:p>
        </p:txBody>
      </p:sp>
      <p:sp>
        <p:nvSpPr>
          <p:cNvPr id="153602"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7C7C43F1-EE1B-4468-B300-7A012BEFFE98}" type="slidenum">
              <a:rPr lang="en-US">
                <a:ea typeface="宋体" panose="02010600030101010101" pitchFamily="2" charset="-122"/>
              </a:rPr>
            </a:fld>
            <a:endParaRPr lang="en-US">
              <a:ea typeface="宋体" panose="02010600030101010101" pitchFamily="2" charset="-122"/>
            </a:endParaRPr>
          </a:p>
        </p:txBody>
      </p:sp>
      <p:pic>
        <p:nvPicPr>
          <p:cNvPr id="153603" name="Picture 2" descr="http://www.gaiay.cn/UploadImages/ueditor/20130522/66961369194703907.jpg"/>
          <p:cNvPicPr>
            <a:picLocks noChangeAspect="1" noChangeArrowheads="1"/>
          </p:cNvPicPr>
          <p:nvPr/>
        </p:nvPicPr>
        <p:blipFill>
          <a:blip r:embed="rId1"/>
          <a:srcRect/>
          <a:stretch>
            <a:fillRect/>
          </a:stretch>
        </p:blipFill>
        <p:spPr bwMode="auto">
          <a:xfrm>
            <a:off x="468313" y="846138"/>
            <a:ext cx="5715000" cy="3162300"/>
          </a:xfrm>
          <a:prstGeom prst="rect">
            <a:avLst/>
          </a:prstGeom>
          <a:noFill/>
          <a:ln w="9525">
            <a:noFill/>
            <a:miter lim="800000"/>
            <a:headEnd/>
            <a:tailEnd/>
          </a:ln>
        </p:spPr>
      </p:pic>
      <p:pic>
        <p:nvPicPr>
          <p:cNvPr id="153604" name="Picture 4" descr="http://img.donews.com/hy/20130515/52/626737295545131864.jpg"/>
          <p:cNvPicPr>
            <a:picLocks noChangeAspect="1" noChangeArrowheads="1"/>
          </p:cNvPicPr>
          <p:nvPr/>
        </p:nvPicPr>
        <p:blipFill>
          <a:blip r:embed="rId2"/>
          <a:srcRect/>
          <a:stretch>
            <a:fillRect/>
          </a:stretch>
        </p:blipFill>
        <p:spPr bwMode="auto">
          <a:xfrm>
            <a:off x="468313" y="4076700"/>
            <a:ext cx="5513387" cy="2181225"/>
          </a:xfrm>
          <a:prstGeom prst="rect">
            <a:avLst/>
          </a:prstGeom>
          <a:noFill/>
          <a:ln w="9525">
            <a:noFill/>
            <a:miter lim="800000"/>
            <a:headEnd/>
            <a:tailEnd/>
          </a:ln>
        </p:spPr>
      </p:pic>
      <p:sp>
        <p:nvSpPr>
          <p:cNvPr id="153605" name="矩形 6"/>
          <p:cNvSpPr>
            <a:spLocks noChangeArrowheads="1"/>
          </p:cNvSpPr>
          <p:nvPr/>
        </p:nvSpPr>
        <p:spPr bwMode="auto">
          <a:xfrm>
            <a:off x="6135688" y="1100138"/>
            <a:ext cx="2838450" cy="5076825"/>
          </a:xfrm>
          <a:prstGeom prst="rect">
            <a:avLst/>
          </a:prstGeom>
          <a:noFill/>
          <a:ln w="9525">
            <a:noFill/>
            <a:miter lim="800000"/>
          </a:ln>
        </p:spPr>
        <p:txBody>
          <a:bodyPr>
            <a:spAutoFit/>
          </a:bodyPr>
          <a:lstStyle/>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银行与客户的交流渠道进行了整合，只要某个客户在网上点击查询了有关房贷利率的信息，系统就会提示呼叫中心在电话交流时推荐房贷产品，如果发现顾客确实对此感兴趣，销售部门就会发送推介信息给客户，如果这位顾客到银行网点办事，业务人员就会详细介绍房贷产品，开始只有少量的线索，但通过多渠道的与顾客交互接触，在这个过程中，令顾客体验了银行精准、体贴的服务，其结果是营业收入大为增加，成本大幅降低，</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p:cNvSpPr>
            <a:spLocks noGrp="1"/>
          </p:cNvSpPr>
          <p:nvPr>
            <p:ph type="title"/>
          </p:nvPr>
        </p:nvSpPr>
        <p:spPr>
          <a:xfrm>
            <a:off x="971550" y="115888"/>
            <a:ext cx="7545388"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互联网金融的核心是大数据</a:t>
            </a:r>
            <a:endParaRPr lang="en-US" altLang="en-US" sz="2400" cap="none" smtClean="0">
              <a:solidFill>
                <a:srgbClr val="595959"/>
              </a:solidFill>
              <a:latin typeface="黑体" panose="02010609060101010101" charset="-122"/>
              <a:ea typeface="黑体" panose="02010609060101010101" charset="-122"/>
            </a:endParaRPr>
          </a:p>
        </p:txBody>
      </p:sp>
      <p:sp>
        <p:nvSpPr>
          <p:cNvPr id="154626"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CCAD3B06-1386-45D3-AC36-992DD6B13168}" type="slidenum">
              <a:rPr lang="en-US">
                <a:ea typeface="宋体" panose="02010600030101010101" pitchFamily="2" charset="-122"/>
              </a:rPr>
            </a:fld>
            <a:endParaRPr lang="en-US">
              <a:ea typeface="宋体" panose="02010600030101010101" pitchFamily="2" charset="-122"/>
            </a:endParaRPr>
          </a:p>
        </p:txBody>
      </p:sp>
      <p:sp>
        <p:nvSpPr>
          <p:cNvPr id="154627" name="矩形 4"/>
          <p:cNvSpPr>
            <a:spLocks noChangeArrowheads="1"/>
          </p:cNvSpPr>
          <p:nvPr/>
        </p:nvSpPr>
        <p:spPr bwMode="auto">
          <a:xfrm>
            <a:off x="5705475" y="1428750"/>
            <a:ext cx="2749550" cy="4246563"/>
          </a:xfrm>
          <a:prstGeom prst="rect">
            <a:avLst/>
          </a:prstGeom>
          <a:noFill/>
          <a:ln w="9525">
            <a:noFill/>
            <a:miter lim="800000"/>
          </a:ln>
        </p:spPr>
        <p:txBody>
          <a:bodyPr>
            <a:spAutoFit/>
          </a:bodyPr>
          <a:lstStyle/>
          <a:p>
            <a:pPr>
              <a:lnSpc>
                <a:spcPct val="150000"/>
              </a:lnSpc>
            </a:pP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互联网金融并非简单的把传统金融业务搬到网上去，而是充分利用大数据来颠覆银企之间信息不对称的问题。</a:t>
            </a:r>
            <a:endParaRPr lang="en-US" altLang="zh-CN">
              <a:latin typeface="微软雅黑" panose="020B0503020204020204" pitchFamily="34" charset="-122"/>
              <a:ea typeface="微软雅黑" panose="020B0503020204020204" pitchFamily="34" charset="-122"/>
            </a:endParaRPr>
          </a:p>
          <a:p>
            <a:pPr>
              <a:lnSpc>
                <a:spcPct val="150000"/>
              </a:lnSpc>
            </a:pP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数据是一个平台，因为数据是新产品和新商业模式的基石。</a:t>
            </a:r>
            <a:endParaRPr lang="en-US" altLang="zh-CN">
              <a:latin typeface="微软雅黑" panose="020B0503020204020204" pitchFamily="34" charset="-122"/>
              <a:ea typeface="微软雅黑" panose="020B0503020204020204" pitchFamily="34" charset="-122"/>
            </a:endParaRPr>
          </a:p>
          <a:p>
            <a:pPr>
              <a:lnSpc>
                <a:spcPct val="150000"/>
              </a:lnSpc>
            </a:pP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推动互联网金融发展的核心正是大数据的价值。</a:t>
            </a:r>
            <a:endParaRPr lang="zh-CN" altLang="en-US">
              <a:latin typeface="微软雅黑" panose="020B0503020204020204" pitchFamily="34" charset="-122"/>
              <a:ea typeface="微软雅黑" panose="020B0503020204020204" pitchFamily="34" charset="-122"/>
            </a:endParaRPr>
          </a:p>
        </p:txBody>
      </p:sp>
      <p:pic>
        <p:nvPicPr>
          <p:cNvPr id="154628" name="Picture 4" descr="http://www.ourbond.cn/upload/media/news/201307/P232XI20130731115231.jpg"/>
          <p:cNvPicPr>
            <a:picLocks noChangeAspect="1" noChangeArrowheads="1"/>
          </p:cNvPicPr>
          <p:nvPr/>
        </p:nvPicPr>
        <p:blipFill>
          <a:blip r:embed="rId1"/>
          <a:srcRect/>
          <a:stretch>
            <a:fillRect/>
          </a:stretch>
        </p:blipFill>
        <p:spPr bwMode="auto">
          <a:xfrm>
            <a:off x="468313" y="873125"/>
            <a:ext cx="4648200" cy="3171825"/>
          </a:xfrm>
          <a:prstGeom prst="rect">
            <a:avLst/>
          </a:prstGeom>
          <a:noFill/>
          <a:ln w="9525">
            <a:noFill/>
            <a:miter lim="800000"/>
            <a:headEnd/>
            <a:tailEnd/>
          </a:ln>
        </p:spPr>
      </p:pic>
      <p:pic>
        <p:nvPicPr>
          <p:cNvPr id="154629" name="Picture 6" descr="http://www.ppmoney.com/Editor/eWebeditor/uploadfile/20130823183606625.jpg"/>
          <p:cNvPicPr>
            <a:picLocks noChangeAspect="1" noChangeArrowheads="1"/>
          </p:cNvPicPr>
          <p:nvPr/>
        </p:nvPicPr>
        <p:blipFill>
          <a:blip r:embed="rId2"/>
          <a:srcRect/>
          <a:stretch>
            <a:fillRect/>
          </a:stretch>
        </p:blipFill>
        <p:spPr bwMode="auto">
          <a:xfrm>
            <a:off x="468313" y="3359150"/>
            <a:ext cx="4608512" cy="294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p:cNvSpPr>
            <a:spLocks noGrp="1"/>
          </p:cNvSpPr>
          <p:nvPr>
            <p:ph type="title"/>
          </p:nvPr>
        </p:nvSpPr>
        <p:spPr>
          <a:xfrm>
            <a:off x="1066800" y="115888"/>
            <a:ext cx="7545388"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所有互联网公司都将是大数据公司</a:t>
            </a:r>
            <a:endParaRPr lang="en-US" altLang="en-US" sz="2400" cap="none" smtClean="0">
              <a:solidFill>
                <a:srgbClr val="595959"/>
              </a:solidFill>
              <a:latin typeface="黑体" panose="02010609060101010101" charset="-122"/>
              <a:ea typeface="黑体" panose="02010609060101010101" charset="-122"/>
            </a:endParaRPr>
          </a:p>
        </p:txBody>
      </p:sp>
      <p:sp>
        <p:nvSpPr>
          <p:cNvPr id="155650"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2E67A98C-A170-4EC4-AB96-EA5380235A9B}" type="slidenum">
              <a:rPr lang="en-US">
                <a:ea typeface="宋体" panose="02010600030101010101" pitchFamily="2" charset="-122"/>
              </a:rPr>
            </a:fld>
            <a:endParaRPr lang="en-US">
              <a:ea typeface="宋体" panose="02010600030101010101" pitchFamily="2" charset="-122"/>
            </a:endParaRPr>
          </a:p>
        </p:txBody>
      </p:sp>
      <p:pic>
        <p:nvPicPr>
          <p:cNvPr id="155651" name="Picture 2" descr="http://file.service.qq.com/qqfans-files/uploadfile2011/4/16/112431.jpg"/>
          <p:cNvPicPr>
            <a:picLocks noChangeAspect="1" noChangeArrowheads="1"/>
          </p:cNvPicPr>
          <p:nvPr/>
        </p:nvPicPr>
        <p:blipFill>
          <a:blip r:embed="rId1"/>
          <a:srcRect r="3122" b="5554"/>
          <a:stretch>
            <a:fillRect/>
          </a:stretch>
        </p:blipFill>
        <p:spPr bwMode="auto">
          <a:xfrm>
            <a:off x="757238" y="990600"/>
            <a:ext cx="7724775" cy="5227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p:cNvSpPr>
            <a:spLocks noGrp="1"/>
          </p:cNvSpPr>
          <p:nvPr>
            <p:ph type="title"/>
          </p:nvPr>
        </p:nvSpPr>
        <p:spPr>
          <a:xfrm>
            <a:off x="900113" y="44450"/>
            <a:ext cx="8243887"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数据列入企业资产负债表只是时间问题</a:t>
            </a:r>
            <a:endParaRPr lang="en-US" altLang="en-US" sz="2400" cap="none" smtClean="0">
              <a:solidFill>
                <a:srgbClr val="595959"/>
              </a:solidFill>
              <a:latin typeface="黑体" panose="02010609060101010101" charset="-122"/>
              <a:ea typeface="黑体" panose="02010609060101010101" charset="-122"/>
            </a:endParaRPr>
          </a:p>
        </p:txBody>
      </p:sp>
      <p:sp>
        <p:nvSpPr>
          <p:cNvPr id="156674"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799B916E-5DD1-4348-9C08-B851F4284153}" type="slidenum">
              <a:rPr lang="en-US">
                <a:ea typeface="宋体" panose="02010600030101010101" pitchFamily="2" charset="-122"/>
              </a:rPr>
            </a:fld>
            <a:endParaRPr lang="en-US">
              <a:ea typeface="宋体" panose="02010600030101010101" pitchFamily="2" charset="-122"/>
            </a:endParaRPr>
          </a:p>
        </p:txBody>
      </p:sp>
      <p:sp>
        <p:nvSpPr>
          <p:cNvPr id="156675" name="矩形 5"/>
          <p:cNvSpPr>
            <a:spLocks noChangeArrowheads="1"/>
          </p:cNvSpPr>
          <p:nvPr/>
        </p:nvSpPr>
        <p:spPr bwMode="auto">
          <a:xfrm>
            <a:off x="5202238" y="1035050"/>
            <a:ext cx="3721100" cy="5310188"/>
          </a:xfrm>
          <a:prstGeom prst="rect">
            <a:avLst/>
          </a:prstGeom>
          <a:noFill/>
          <a:ln w="9525">
            <a:noFill/>
            <a:miter lim="800000"/>
          </a:ln>
        </p:spPr>
        <p:txBody>
          <a:bodyPr>
            <a:spAutoFit/>
          </a:bodyPr>
          <a:lstStyle/>
          <a:p>
            <a:pPr>
              <a:lnSpc>
                <a:spcPct val="150000"/>
              </a:lnSpc>
            </a:pPr>
            <a:r>
              <a:rPr lang="zh-CN" altLang="en-US" sz="1600">
                <a:latin typeface="微软雅黑" panose="020B0503020204020204" pitchFamily="34" charset="-122"/>
                <a:ea typeface="微软雅黑" panose="020B0503020204020204" pitchFamily="34" charset="-122"/>
              </a:rPr>
              <a:t>用资产的要素来盘点一下什么样的数据符合资产的要求：</a:t>
            </a:r>
            <a:endParaRPr lang="en-US" altLang="zh-CN" sz="1600">
              <a:latin typeface="微软雅黑" panose="020B0503020204020204" pitchFamily="34" charset="-122"/>
              <a:ea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rPr>
              <a:t>	1</a:t>
            </a:r>
            <a:r>
              <a:rPr lang="zh-CN" altLang="en-US" sz="1600">
                <a:latin typeface="微软雅黑" panose="020B0503020204020204" pitchFamily="34" charset="-122"/>
                <a:ea typeface="微软雅黑" panose="020B0503020204020204" pitchFamily="34" charset="-122"/>
              </a:rPr>
              <a:t>，从拥有和控制的角度来看，数据可以分为第一方数据、第二方数据和第三方数据。</a:t>
            </a:r>
            <a:endParaRPr lang="en-US" altLang="zh-CN" sz="1600">
              <a:latin typeface="微软雅黑" panose="020B0503020204020204" pitchFamily="34" charset="-122"/>
              <a:ea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rPr>
              <a:t>	2</a:t>
            </a:r>
            <a:r>
              <a:rPr lang="zh-CN" altLang="en-US" sz="1600">
                <a:latin typeface="微软雅黑" panose="020B0503020204020204" pitchFamily="34" charset="-122"/>
                <a:ea typeface="微软雅黑" panose="020B0503020204020204" pitchFamily="34" charset="-122"/>
              </a:rPr>
              <a:t>，对于数据资产的货币计量，可以参照无形资产的计量规则。</a:t>
            </a:r>
            <a:endParaRPr lang="en-US" altLang="zh-CN" sz="1600">
              <a:latin typeface="微软雅黑" panose="020B0503020204020204" pitchFamily="34" charset="-122"/>
              <a:ea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rPr>
              <a:t>	3</a:t>
            </a:r>
            <a:r>
              <a:rPr lang="zh-CN" altLang="en-US" sz="1600">
                <a:latin typeface="微软雅黑" panose="020B0503020204020204" pitchFamily="34" charset="-122"/>
                <a:ea typeface="微软雅黑" panose="020B0503020204020204" pitchFamily="34" charset="-122"/>
              </a:rPr>
              <a:t>，目前直接利用数据为企业带来经济利益的方法主要有数据租售、信息租售、数据使能三种模式。</a:t>
            </a:r>
            <a:endParaRPr lang="en-US" altLang="zh-CN" sz="1600">
              <a:latin typeface="微软雅黑" panose="020B0503020204020204" pitchFamily="34" charset="-122"/>
              <a:ea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rPr>
              <a:t>	4</a:t>
            </a:r>
            <a:r>
              <a:rPr lang="zh-CN" altLang="en-US" sz="1600">
                <a:latin typeface="微软雅黑" panose="020B0503020204020204" pitchFamily="34" charset="-122"/>
                <a:ea typeface="微软雅黑" panose="020B0503020204020204" pitchFamily="34" charset="-122"/>
              </a:rPr>
              <a:t>，要实现数据的保值增值，就要从扩大数据规模，提高数据活性，提升收集运用数据的能力</a:t>
            </a:r>
            <a:endParaRPr lang="en-US" altLang="zh-CN"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p:txBody>
      </p:sp>
      <p:pic>
        <p:nvPicPr>
          <p:cNvPr id="156676" name="Picture 2" descr="http://images.youshang.com/club/cms/uploadfile/2011/0608/20110608060131233.jpg"/>
          <p:cNvPicPr>
            <a:picLocks noChangeAspect="1" noChangeArrowheads="1"/>
          </p:cNvPicPr>
          <p:nvPr/>
        </p:nvPicPr>
        <p:blipFill>
          <a:blip r:embed="rId1"/>
          <a:srcRect/>
          <a:stretch>
            <a:fillRect/>
          </a:stretch>
        </p:blipFill>
        <p:spPr bwMode="auto">
          <a:xfrm>
            <a:off x="112713" y="1382713"/>
            <a:ext cx="4999037" cy="4065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a:xfrm>
            <a:off x="1042988" y="188913"/>
            <a:ext cx="7545387" cy="673100"/>
          </a:xfrm>
        </p:spPr>
        <p:txBody>
          <a:bodyPr/>
          <a:lstStyle/>
          <a:p>
            <a:r>
              <a:rPr lang="zh-CN" altLang="en-US" sz="2400" cap="none" smtClean="0">
                <a:solidFill>
                  <a:srgbClr val="595959"/>
                </a:solidFill>
                <a:latin typeface="黑体" panose="02010609060101010101" charset="-122"/>
                <a:ea typeface="黑体" panose="02010609060101010101" charset="-122"/>
              </a:rPr>
              <a:t>大数据改变生活</a:t>
            </a:r>
            <a:endParaRPr lang="en-US" altLang="en-US" sz="2400" cap="none" smtClean="0">
              <a:solidFill>
                <a:srgbClr val="595959"/>
              </a:solidFill>
              <a:latin typeface="黑体" panose="02010609060101010101" charset="-122"/>
              <a:ea typeface="黑体" panose="02010609060101010101" charset="-122"/>
            </a:endParaRPr>
          </a:p>
        </p:txBody>
      </p:sp>
      <p:sp>
        <p:nvSpPr>
          <p:cNvPr id="157698"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7724D000-FF98-4D96-907E-D62448D0AEAF}" type="slidenum">
              <a:rPr lang="en-US">
                <a:ea typeface="宋体" panose="02010600030101010101" pitchFamily="2" charset="-122"/>
              </a:rPr>
            </a:fld>
            <a:endParaRPr lang="en-US">
              <a:ea typeface="宋体" panose="02010600030101010101" pitchFamily="2" charset="-122"/>
            </a:endParaRPr>
          </a:p>
        </p:txBody>
      </p:sp>
      <p:sp>
        <p:nvSpPr>
          <p:cNvPr id="157699" name="Content Placeholder 4"/>
          <p:cNvSpPr>
            <a:spLocks noGrp="1"/>
          </p:cNvSpPr>
          <p:nvPr>
            <p:ph sz="half" idx="1"/>
          </p:nvPr>
        </p:nvSpPr>
        <p:spPr bwMode="auto">
          <a:xfrm>
            <a:off x="4384675" y="1920875"/>
            <a:ext cx="3708400" cy="4062413"/>
          </a:xfrm>
          <a:noFill/>
          <a:ln>
            <a:miter lim="800000"/>
          </a:ln>
        </p:spPr>
        <p:txBody>
          <a:bodyPr vert="horz" wrap="square" lIns="91440" tIns="45720" rIns="91440" bIns="45720" numCol="1" anchor="t" anchorCtr="0" compatLnSpc="1"/>
          <a:lstStyle/>
          <a:p>
            <a:pPr fontAlgn="base">
              <a:spcAft>
                <a:spcPct val="0"/>
              </a:spcAft>
              <a:buFontTx/>
              <a:buNone/>
            </a:pPr>
            <a:r>
              <a:rPr lang="zh-TW" altLang="en-US" smtClean="0">
                <a:latin typeface="黑体" panose="02010609060101010101" charset="-122"/>
                <a:ea typeface="黑体" panose="02010609060101010101" charset="-122"/>
              </a:rPr>
              <a:t>。</a:t>
            </a:r>
            <a:endParaRPr lang="en-US" altLang="zh-CN" smtClean="0">
              <a:latin typeface="黑体" panose="02010609060101010101" charset="-122"/>
              <a:ea typeface="黑体" panose="02010609060101010101" charset="-122"/>
            </a:endParaRPr>
          </a:p>
          <a:p>
            <a:pPr fontAlgn="base">
              <a:spcAft>
                <a:spcPct val="0"/>
              </a:spcAft>
              <a:buFontTx/>
              <a:buNone/>
            </a:pPr>
            <a:endParaRPr lang="en-US" smtClean="0">
              <a:latin typeface="黑体" panose="02010609060101010101" charset="-122"/>
              <a:ea typeface="黑体" panose="02010609060101010101" charset="-122"/>
            </a:endParaRPr>
          </a:p>
        </p:txBody>
      </p:sp>
      <p:graphicFrame>
        <p:nvGraphicFramePr>
          <p:cNvPr id="6" name="内容占位符 4"/>
          <p:cNvGraphicFramePr>
            <a:graphicFrameLocks noGrp="1"/>
          </p:cNvGraphicFramePr>
          <p:nvPr>
            <p:ph sz="half" idx="13"/>
          </p:nvPr>
        </p:nvGraphicFramePr>
        <p:xfrm>
          <a:off x="502277" y="1196752"/>
          <a:ext cx="8317516" cy="422229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57701" name="文本框 11"/>
          <p:cNvSpPr txBox="1">
            <a:spLocks noChangeArrowheads="1"/>
          </p:cNvSpPr>
          <p:nvPr/>
        </p:nvSpPr>
        <p:spPr bwMode="auto">
          <a:xfrm>
            <a:off x="881063" y="5754688"/>
            <a:ext cx="7835900" cy="430212"/>
          </a:xfrm>
          <a:prstGeom prst="rect">
            <a:avLst/>
          </a:prstGeom>
          <a:noFill/>
          <a:ln w="9525">
            <a:noFill/>
            <a:miter lim="800000"/>
          </a:ln>
        </p:spPr>
        <p:txBody>
          <a:bodyPr>
            <a:spAutoFit/>
          </a:bodyPr>
          <a:lstStyle/>
          <a:p>
            <a:r>
              <a:rPr lang="zh-CN" altLang="zh-CN" sz="2200" b="1">
                <a:latin typeface="微软雅黑" panose="020B0503020204020204" pitchFamily="34" charset="-122"/>
                <a:ea typeface="微软雅黑" panose="020B0503020204020204" pitchFamily="34" charset="-122"/>
              </a:rPr>
              <a:t>大数据对</a:t>
            </a:r>
            <a:r>
              <a:rPr lang="zh-CN" altLang="en-US" sz="2200" b="1">
                <a:latin typeface="微软雅黑" panose="020B0503020204020204" pitchFamily="34" charset="-122"/>
                <a:ea typeface="微软雅黑" panose="020B0503020204020204" pitchFamily="34" charset="-122"/>
              </a:rPr>
              <a:t>政府、</a:t>
            </a:r>
            <a:r>
              <a:rPr lang="zh-CN" altLang="zh-CN" sz="2200" b="1">
                <a:latin typeface="微软雅黑" panose="020B0503020204020204" pitchFamily="34" charset="-122"/>
                <a:ea typeface="微软雅黑" panose="020B0503020204020204" pitchFamily="34" charset="-122"/>
              </a:rPr>
              <a:t>金融机构、企业来说，象空气一样不可或缺！</a:t>
            </a:r>
            <a:endParaRPr lang="zh-CN" altLang="en-US" sz="2200" b="1"/>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smtClean="0">
                <a:latin typeface="黑体" panose="02010609060101010101" charset="-122"/>
                <a:ea typeface="黑体" panose="02010609060101010101" charset="-122"/>
              </a:rPr>
              <a:t>软件是大数据的引擎</a:t>
            </a:r>
            <a:endParaRPr lang="zh-CN" altLang="en-US" smtClean="0">
              <a:latin typeface="黑体" panose="02010609060101010101" charset="-122"/>
              <a:ea typeface="黑体" panose="02010609060101010101" charset="-122"/>
            </a:endParaRPr>
          </a:p>
        </p:txBody>
      </p:sp>
      <p:sp>
        <p:nvSpPr>
          <p:cNvPr id="159746" name="内容占位符 2"/>
          <p:cNvSpPr>
            <a:spLocks noGrp="1"/>
          </p:cNvSpPr>
          <p:nvPr>
            <p:ph idx="1"/>
          </p:nvPr>
        </p:nvSpPr>
        <p:spPr bwMode="auto">
          <a:xfrm>
            <a:off x="528638" y="1643063"/>
            <a:ext cx="3543300" cy="2214562"/>
          </a:xfrm>
          <a:noFill/>
          <a:ln>
            <a:miter lim="800000"/>
          </a:ln>
        </p:spPr>
        <p:txBody>
          <a:bodyPr vert="horz" wrap="square" lIns="91440" tIns="45720" rIns="91440" bIns="45720" numCol="1" anchor="t" anchorCtr="0" compatLnSpc="1"/>
          <a:lstStyle/>
          <a:p>
            <a:r>
              <a:rPr lang="zh-CN" altLang="en-US" sz="2000" smtClean="0"/>
              <a:t>和数据中心（</a:t>
            </a:r>
            <a:r>
              <a:rPr lang="en-US" altLang="zh-CN" sz="2000" smtClean="0"/>
              <a:t>Data Center</a:t>
            </a:r>
            <a:r>
              <a:rPr lang="zh-CN" altLang="en-US" sz="2000" smtClean="0"/>
              <a:t>）</a:t>
            </a:r>
            <a:r>
              <a:rPr lang="en-US" altLang="zh-CN" sz="2000" smtClean="0"/>
              <a:t> </a:t>
            </a:r>
            <a:r>
              <a:rPr lang="zh-CN" altLang="en-US" sz="2000" smtClean="0"/>
              <a:t>一样，软件是大数据的驱动力</a:t>
            </a:r>
            <a:r>
              <a:rPr lang="en-US" altLang="zh-CN" sz="2000" smtClean="0"/>
              <a:t>.</a:t>
            </a:r>
            <a:endParaRPr lang="en-US" altLang="zh-CN" sz="2000" smtClean="0"/>
          </a:p>
          <a:p>
            <a:endParaRPr lang="en-US" altLang="zh-CN" sz="2000" smtClean="0"/>
          </a:p>
          <a:p>
            <a:r>
              <a:rPr lang="zh-CN" altLang="en-US" sz="2000" b="1" smtClean="0">
                <a:solidFill>
                  <a:srgbClr val="FF0000"/>
                </a:solidFill>
              </a:rPr>
              <a:t>软件改变世界</a:t>
            </a:r>
            <a:r>
              <a:rPr lang="en-US" altLang="zh-CN" sz="2000" b="1" smtClean="0">
                <a:solidFill>
                  <a:srgbClr val="FF0000"/>
                </a:solidFill>
              </a:rPr>
              <a:t>!</a:t>
            </a:r>
            <a:endParaRPr lang="zh-CN" altLang="en-US" sz="2000" b="1" smtClean="0">
              <a:solidFill>
                <a:srgbClr val="FF0000"/>
              </a:solidFill>
            </a:endParaRPr>
          </a:p>
        </p:txBody>
      </p:sp>
      <p:pic>
        <p:nvPicPr>
          <p:cNvPr id="159747" name="Picture 2" descr="http://www.techcn.com.cn/uploads/201204/1335779641qK9TXeAS.jpg"/>
          <p:cNvPicPr>
            <a:picLocks noChangeAspect="1" noChangeArrowheads="1"/>
          </p:cNvPicPr>
          <p:nvPr/>
        </p:nvPicPr>
        <p:blipFill>
          <a:blip r:embed="rId1"/>
          <a:srcRect/>
          <a:stretch>
            <a:fillRect/>
          </a:stretch>
        </p:blipFill>
        <p:spPr bwMode="auto">
          <a:xfrm>
            <a:off x="4786313" y="1500188"/>
            <a:ext cx="4143375" cy="2643187"/>
          </a:xfrm>
          <a:prstGeom prst="rect">
            <a:avLst/>
          </a:prstGeom>
          <a:noFill/>
          <a:ln w="9525">
            <a:noFill/>
            <a:miter lim="800000"/>
            <a:headEnd/>
            <a:tailEnd/>
          </a:ln>
        </p:spPr>
      </p:pic>
      <p:pic>
        <p:nvPicPr>
          <p:cNvPr id="159748" name="Picture 2" descr="C:\Users\hezhaohui\AppData\Local\Microsoft\Windows\Temporary Internet Files\Content.Outlook\YBV9WJHH\大数据技术.png"/>
          <p:cNvPicPr>
            <a:picLocks noChangeAspect="1" noChangeArrowheads="1"/>
          </p:cNvPicPr>
          <p:nvPr/>
        </p:nvPicPr>
        <p:blipFill>
          <a:blip r:embed="rId2"/>
          <a:srcRect/>
          <a:stretch>
            <a:fillRect/>
          </a:stretch>
        </p:blipFill>
        <p:spPr bwMode="auto">
          <a:xfrm>
            <a:off x="468313" y="3716338"/>
            <a:ext cx="4659312" cy="2436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a:xfrm>
            <a:off x="971550" y="228600"/>
            <a:ext cx="7781925" cy="498475"/>
          </a:xfrm>
        </p:spPr>
        <p:txBody>
          <a:bodyPr/>
          <a:lstStyle/>
          <a:p>
            <a:r>
              <a:rPr lang="zh-CN" altLang="en-US" smtClean="0">
                <a:latin typeface="黑体" panose="02010609060101010101" charset="-122"/>
                <a:ea typeface="黑体" panose="02010609060101010101" charset="-122"/>
              </a:rPr>
              <a:t>数据本质是生产资料和资产</a:t>
            </a:r>
            <a:endParaRPr lang="en-US" altLang="en-US" smtClean="0">
              <a:latin typeface="黑体" panose="02010609060101010101" charset="-122"/>
              <a:ea typeface="黑体" panose="02010609060101010101" charset="-122"/>
            </a:endParaRPr>
          </a:p>
        </p:txBody>
      </p:sp>
      <p:grpSp>
        <p:nvGrpSpPr>
          <p:cNvPr id="2" name="组合 1"/>
          <p:cNvGrpSpPr/>
          <p:nvPr/>
        </p:nvGrpSpPr>
        <p:grpSpPr bwMode="auto">
          <a:xfrm>
            <a:off x="395288" y="1125538"/>
            <a:ext cx="1260475" cy="2387600"/>
            <a:chOff x="315279" y="951710"/>
            <a:chExt cx="1260001" cy="1791494"/>
          </a:xfrm>
        </p:grpSpPr>
        <p:pic>
          <p:nvPicPr>
            <p:cNvPr id="107537" name="Picture 3"/>
            <p:cNvPicPr>
              <a:picLocks noChangeAspect="1" noChangeArrowheads="1"/>
            </p:cNvPicPr>
            <p:nvPr/>
          </p:nvPicPr>
          <p:blipFill>
            <a:blip r:embed="rId1"/>
            <a:srcRect l="3069" r="3069"/>
            <a:stretch>
              <a:fillRect/>
            </a:stretch>
          </p:blipFill>
          <p:spPr bwMode="auto">
            <a:xfrm>
              <a:off x="315279" y="951710"/>
              <a:ext cx="1260000" cy="1260000"/>
            </a:xfrm>
            <a:prstGeom prst="rect">
              <a:avLst/>
            </a:prstGeom>
            <a:noFill/>
            <a:ln w="9525">
              <a:noFill/>
              <a:miter lim="800000"/>
              <a:headEnd/>
              <a:tailEnd/>
            </a:ln>
          </p:spPr>
        </p:pic>
        <p:sp>
          <p:nvSpPr>
            <p:cNvPr id="38" name="Rectangle 6"/>
            <p:cNvSpPr/>
            <p:nvPr/>
          </p:nvSpPr>
          <p:spPr bwMode="auto">
            <a:xfrm>
              <a:off x="315280" y="2283718"/>
              <a:ext cx="1260000" cy="45948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34291" rIns="68580" bIns="34291" anchor="ctr"/>
            <a:lstStyle/>
            <a:p>
              <a:pPr algn="ctr" defTabSz="685165">
                <a:defRPr/>
              </a:pP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仅供开采</a:t>
              </a:r>
              <a:r>
                <a:rPr lang="en-US" altLang="zh-CN"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162</a:t>
              </a: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年</a:t>
              </a:r>
              <a:endParaRPr 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grpSp>
      <p:grpSp>
        <p:nvGrpSpPr>
          <p:cNvPr id="3" name="组合 2"/>
          <p:cNvGrpSpPr/>
          <p:nvPr/>
        </p:nvGrpSpPr>
        <p:grpSpPr bwMode="auto">
          <a:xfrm>
            <a:off x="395288" y="3609975"/>
            <a:ext cx="1260475" cy="2387600"/>
            <a:chOff x="1827447" y="951710"/>
            <a:chExt cx="1260000" cy="1791494"/>
          </a:xfrm>
        </p:grpSpPr>
        <p:pic>
          <p:nvPicPr>
            <p:cNvPr id="107535" name="Picture 2"/>
            <p:cNvPicPr>
              <a:picLocks noChangeAspect="1" noChangeArrowheads="1"/>
            </p:cNvPicPr>
            <p:nvPr/>
          </p:nvPicPr>
          <p:blipFill>
            <a:blip r:embed="rId2"/>
            <a:srcRect l="2264" r="2264"/>
            <a:stretch>
              <a:fillRect/>
            </a:stretch>
          </p:blipFill>
          <p:spPr bwMode="auto">
            <a:xfrm>
              <a:off x="1827447" y="951710"/>
              <a:ext cx="1260000" cy="1260000"/>
            </a:xfrm>
            <a:prstGeom prst="rect">
              <a:avLst/>
            </a:prstGeom>
            <a:noFill/>
            <a:ln w="9525">
              <a:noFill/>
              <a:miter lim="800000"/>
              <a:headEnd/>
              <a:tailEnd/>
            </a:ln>
          </p:spPr>
        </p:pic>
        <p:sp>
          <p:nvSpPr>
            <p:cNvPr id="39" name="Rectangle 6"/>
            <p:cNvSpPr/>
            <p:nvPr/>
          </p:nvSpPr>
          <p:spPr bwMode="auto">
            <a:xfrm>
              <a:off x="1827447" y="2283718"/>
              <a:ext cx="1260000" cy="459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34291" rIns="68580" bIns="34291" anchor="ctr"/>
            <a:lstStyle/>
            <a:p>
              <a:pPr algn="ctr" defTabSz="685165">
                <a:defRPr/>
              </a:pP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仅供开采</a:t>
              </a:r>
              <a:r>
                <a:rPr lang="en-US" altLang="zh-CN"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45</a:t>
              </a: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年</a:t>
              </a:r>
              <a:endParaRPr 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grpSp>
      <p:grpSp>
        <p:nvGrpSpPr>
          <p:cNvPr id="4" name="组合 4"/>
          <p:cNvGrpSpPr/>
          <p:nvPr/>
        </p:nvGrpSpPr>
        <p:grpSpPr bwMode="auto">
          <a:xfrm>
            <a:off x="1763713" y="3609975"/>
            <a:ext cx="1270000" cy="2387600"/>
            <a:chOff x="3339615" y="960416"/>
            <a:chExt cx="1269330" cy="1791494"/>
          </a:xfrm>
        </p:grpSpPr>
        <p:pic>
          <p:nvPicPr>
            <p:cNvPr id="107533" name="Picture 4"/>
            <p:cNvPicPr>
              <a:picLocks noChangeAspect="1" noChangeArrowheads="1"/>
            </p:cNvPicPr>
            <p:nvPr/>
          </p:nvPicPr>
          <p:blipFill>
            <a:blip r:embed="rId3"/>
            <a:srcRect l="2876" r="2876"/>
            <a:stretch>
              <a:fillRect/>
            </a:stretch>
          </p:blipFill>
          <p:spPr bwMode="auto">
            <a:xfrm>
              <a:off x="3339615" y="960416"/>
              <a:ext cx="1260000" cy="1260000"/>
            </a:xfrm>
            <a:prstGeom prst="rect">
              <a:avLst/>
            </a:prstGeom>
            <a:noFill/>
            <a:ln w="9525">
              <a:noFill/>
              <a:miter lim="800000"/>
              <a:headEnd/>
              <a:tailEnd/>
            </a:ln>
          </p:spPr>
        </p:pic>
        <p:sp>
          <p:nvSpPr>
            <p:cNvPr id="40" name="Rectangle 6"/>
            <p:cNvSpPr/>
            <p:nvPr/>
          </p:nvSpPr>
          <p:spPr bwMode="auto">
            <a:xfrm>
              <a:off x="3348945" y="2292424"/>
              <a:ext cx="1260000" cy="4594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34291" rIns="68580" bIns="34291" anchor="ctr"/>
            <a:lstStyle/>
            <a:p>
              <a:pPr algn="ctr" defTabSz="685165">
                <a:defRPr/>
              </a:pP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仅供开采</a:t>
              </a:r>
              <a:r>
                <a:rPr lang="en-US" altLang="zh-CN"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60</a:t>
              </a: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年</a:t>
              </a:r>
              <a:endParaRPr 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grpSp>
      <p:sp>
        <p:nvSpPr>
          <p:cNvPr id="45" name="Right Arrow 27"/>
          <p:cNvSpPr>
            <a:spLocks noChangeArrowheads="1"/>
          </p:cNvSpPr>
          <p:nvPr/>
        </p:nvSpPr>
        <p:spPr bwMode="auto">
          <a:xfrm>
            <a:off x="3424238" y="2757488"/>
            <a:ext cx="2020887" cy="1889125"/>
          </a:xfrm>
          <a:prstGeom prst="rightArrow">
            <a:avLst>
              <a:gd name="adj1" fmla="val 50000"/>
              <a:gd name="adj2" fmla="val 49985"/>
            </a:avLst>
          </a:prstGeom>
          <a:gradFill rotWithShape="1">
            <a:gsLst>
              <a:gs pos="0">
                <a:schemeClr val="bg1">
                  <a:gamma/>
                  <a:tint val="0"/>
                  <a:invGamma/>
                  <a:alpha val="0"/>
                </a:schemeClr>
              </a:gs>
              <a:gs pos="100000">
                <a:schemeClr val="bg1">
                  <a:alpha val="50000"/>
                </a:schemeClr>
              </a:gs>
            </a:gsLst>
            <a:lin ang="0" scaled="1"/>
          </a:gradFill>
          <a:ln w="9525" algn="ctr">
            <a:noFill/>
            <a:miter lim="800000"/>
          </a:ln>
        </p:spPr>
        <p:txBody>
          <a:bodyPr lIns="109833" tIns="0" rIns="0" bIns="54916" anchor="ctr"/>
          <a:lstStyle/>
          <a:p>
            <a:pPr algn="ctr" defTabSz="822325">
              <a:defRPr/>
            </a:pPr>
            <a:r>
              <a:rPr lang="zh-CN" altLang="en-US" sz="1200" dirty="0">
                <a:latin typeface="微软雅黑" panose="020B0503020204020204" pitchFamily="34" charset="-122"/>
                <a:ea typeface="微软雅黑" panose="020B0503020204020204" pitchFamily="34" charset="-122"/>
                <a:cs typeface="+mn-cs"/>
              </a:rPr>
              <a:t>不可再生资源</a:t>
            </a:r>
            <a:r>
              <a:rPr lang="en-US" sz="1200" dirty="0">
                <a:latin typeface="微软雅黑" panose="020B0503020204020204" pitchFamily="34" charset="-122"/>
                <a:ea typeface="微软雅黑" panose="020B0503020204020204" pitchFamily="34" charset="-122"/>
                <a:cs typeface="+mn-cs"/>
              </a:rPr>
              <a:t>VS</a:t>
            </a:r>
            <a:r>
              <a:rPr lang="zh-CN" altLang="en-US" sz="1200" dirty="0">
                <a:latin typeface="微软雅黑" panose="020B0503020204020204" pitchFamily="34" charset="-122"/>
                <a:ea typeface="微软雅黑" panose="020B0503020204020204" pitchFamily="34" charset="-122"/>
                <a:cs typeface="+mn-cs"/>
              </a:rPr>
              <a:t>数据</a:t>
            </a:r>
            <a:endParaRPr lang="en-US" sz="1200" dirty="0">
              <a:latin typeface="微软雅黑" panose="020B0503020204020204" pitchFamily="34" charset="-122"/>
              <a:ea typeface="微软雅黑" panose="020B0503020204020204" pitchFamily="34" charset="-122"/>
              <a:cs typeface="+mn-cs"/>
            </a:endParaRPr>
          </a:p>
        </p:txBody>
      </p:sp>
      <p:grpSp>
        <p:nvGrpSpPr>
          <p:cNvPr id="5" name="组合 11"/>
          <p:cNvGrpSpPr/>
          <p:nvPr/>
        </p:nvGrpSpPr>
        <p:grpSpPr bwMode="auto">
          <a:xfrm>
            <a:off x="5637213" y="1268413"/>
            <a:ext cx="3111500" cy="5019675"/>
            <a:chOff x="5594225" y="942704"/>
            <a:chExt cx="3111649" cy="3627858"/>
          </a:xfrm>
        </p:grpSpPr>
        <p:pic>
          <p:nvPicPr>
            <p:cNvPr id="107530" name="Picture 5"/>
            <p:cNvPicPr>
              <a:picLocks noChangeAspect="1" noChangeArrowheads="1"/>
            </p:cNvPicPr>
            <p:nvPr/>
          </p:nvPicPr>
          <p:blipFill>
            <a:blip r:embed="rId4"/>
            <a:srcRect/>
            <a:stretch>
              <a:fillRect/>
            </a:stretch>
          </p:blipFill>
          <p:spPr bwMode="auto">
            <a:xfrm>
              <a:off x="5598284" y="2679649"/>
              <a:ext cx="3107590" cy="1890913"/>
            </a:xfrm>
            <a:prstGeom prst="rect">
              <a:avLst/>
            </a:prstGeom>
            <a:noFill/>
            <a:ln w="9525">
              <a:noFill/>
              <a:miter lim="800000"/>
              <a:headEnd/>
              <a:tailEnd/>
            </a:ln>
          </p:spPr>
        </p:pic>
        <p:sp>
          <p:nvSpPr>
            <p:cNvPr id="9" name="矩形 8"/>
            <p:cNvSpPr/>
            <p:nvPr/>
          </p:nvSpPr>
          <p:spPr bwMode="auto">
            <a:xfrm>
              <a:off x="5594225" y="2256581"/>
              <a:ext cx="3111649" cy="36428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zh-CN" altLang="en-US" sz="14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过去</a:t>
              </a:r>
              <a:r>
                <a:rPr lang="en-US" altLang="zh-CN" sz="1400" b="1"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1</a:t>
              </a:r>
              <a:r>
                <a:rPr lang="zh-CN" altLang="en-US" sz="14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年数据总量比以往</a:t>
              </a:r>
              <a:r>
                <a:rPr lang="en-US" altLang="zh-CN" sz="1400" b="1"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4</a:t>
              </a:r>
              <a:r>
                <a:rPr lang="zh-CN" altLang="en-US" sz="14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万年还多</a:t>
              </a:r>
              <a:endParaRPr lang="zh-CN" altLang="en-US" sz="14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51" name="矩形 50"/>
            <p:cNvSpPr/>
            <p:nvPr/>
          </p:nvSpPr>
          <p:spPr bwMode="auto">
            <a:xfrm>
              <a:off x="5594225" y="942704"/>
              <a:ext cx="3111649" cy="35385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2014</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年全球数据总量</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6.6ZB</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，年增长</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50%</a:t>
              </a:r>
              <a:endPar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18" name="TextBox 17"/>
          <p:cNvSpPr txBox="1">
            <a:spLocks noChangeArrowheads="1"/>
          </p:cNvSpPr>
          <p:nvPr/>
        </p:nvSpPr>
        <p:spPr bwMode="auto">
          <a:xfrm>
            <a:off x="1744663" y="1773238"/>
            <a:ext cx="3887787" cy="766762"/>
          </a:xfrm>
          <a:prstGeom prst="rect">
            <a:avLst/>
          </a:prstGeom>
          <a:noFill/>
          <a:ln w="9525">
            <a:noFill/>
            <a:miter lim="800000"/>
          </a:ln>
        </p:spPr>
        <p:txBody>
          <a:bodyPr tIns="91440" bIns="91440">
            <a:spAutoFit/>
          </a:bodyPr>
          <a:lstStyle/>
          <a:p>
            <a:pP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数据不再是社会生产的“副产物”，而是可被二次乃至多次加工的原料，从中可以探索更大价值，它变成了生产资料。</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5632378" y="2454232"/>
            <a:ext cx="3111649" cy="52806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2016</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年全球数据总量</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25ZB</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，年增长</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300%</a:t>
            </a:r>
            <a:endPar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1" name="矩形 20"/>
          <p:cNvSpPr/>
          <p:nvPr/>
        </p:nvSpPr>
        <p:spPr bwMode="auto">
          <a:xfrm>
            <a:off x="5636815" y="1844824"/>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2015</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年全球数据总量</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8.6ZB</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，年增长</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50%</a:t>
            </a:r>
            <a:endPar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标题 1"/>
          <p:cNvSpPr>
            <a:spLocks noGrp="1"/>
          </p:cNvSpPr>
          <p:nvPr>
            <p:ph type="title"/>
          </p:nvPr>
        </p:nvSpPr>
        <p:spPr/>
        <p:txBody>
          <a:bodyPr/>
          <a:lstStyle/>
          <a:p>
            <a:r>
              <a:rPr lang="zh-CN" altLang="en-US" smtClean="0">
                <a:ea typeface="宋体" panose="02010600030101010101" pitchFamily="2" charset="-122"/>
              </a:rPr>
              <a:t>大数据生态</a:t>
            </a:r>
            <a:r>
              <a:rPr lang="en-US" altLang="zh-CN" smtClean="0">
                <a:ea typeface="宋体" panose="02010600030101010101" pitchFamily="2" charset="-122"/>
              </a:rPr>
              <a:t>:</a:t>
            </a:r>
            <a:r>
              <a:rPr lang="zh-CN" altLang="en-US" smtClean="0">
                <a:ea typeface="宋体" panose="02010600030101010101" pitchFamily="2" charset="-122"/>
              </a:rPr>
              <a:t>软件是引擎</a:t>
            </a:r>
            <a:endParaRPr lang="zh-CN" altLang="en-US" smtClean="0"/>
          </a:p>
        </p:txBody>
      </p:sp>
      <p:pic>
        <p:nvPicPr>
          <p:cNvPr id="160770" name="Picture 2"/>
          <p:cNvPicPr>
            <a:picLocks noChangeAspect="1" noChangeArrowheads="1"/>
          </p:cNvPicPr>
          <p:nvPr/>
        </p:nvPicPr>
        <p:blipFill>
          <a:blip r:embed="rId1"/>
          <a:srcRect/>
          <a:stretch>
            <a:fillRect/>
          </a:stretch>
        </p:blipFill>
        <p:spPr bwMode="auto">
          <a:xfrm>
            <a:off x="306388" y="836613"/>
            <a:ext cx="4440237" cy="2765425"/>
          </a:xfrm>
          <a:prstGeom prst="rect">
            <a:avLst/>
          </a:prstGeom>
          <a:noFill/>
          <a:ln w="9525">
            <a:noFill/>
            <a:miter lim="800000"/>
            <a:headEnd/>
            <a:tailEnd/>
          </a:ln>
        </p:spPr>
      </p:pic>
      <p:pic>
        <p:nvPicPr>
          <p:cNvPr id="160771" name="Picture 3"/>
          <p:cNvPicPr>
            <a:picLocks noChangeAspect="1" noChangeArrowheads="1"/>
          </p:cNvPicPr>
          <p:nvPr/>
        </p:nvPicPr>
        <p:blipFill>
          <a:blip r:embed="rId2"/>
          <a:srcRect/>
          <a:stretch>
            <a:fillRect/>
          </a:stretch>
        </p:blipFill>
        <p:spPr bwMode="auto">
          <a:xfrm>
            <a:off x="395288" y="3213100"/>
            <a:ext cx="4183062" cy="3022600"/>
          </a:xfrm>
          <a:prstGeom prst="rect">
            <a:avLst/>
          </a:prstGeom>
          <a:noFill/>
          <a:ln w="9525">
            <a:noFill/>
            <a:miter lim="800000"/>
            <a:headEnd/>
            <a:tailEnd/>
          </a:ln>
        </p:spPr>
      </p:pic>
      <p:pic>
        <p:nvPicPr>
          <p:cNvPr id="160772" name="Picture 4"/>
          <p:cNvPicPr>
            <a:picLocks noChangeAspect="1" noChangeArrowheads="1"/>
          </p:cNvPicPr>
          <p:nvPr/>
        </p:nvPicPr>
        <p:blipFill>
          <a:blip r:embed="rId3"/>
          <a:srcRect/>
          <a:stretch>
            <a:fillRect/>
          </a:stretch>
        </p:blipFill>
        <p:spPr bwMode="auto">
          <a:xfrm>
            <a:off x="4875213" y="908050"/>
            <a:ext cx="3584575" cy="3109913"/>
          </a:xfrm>
          <a:prstGeom prst="rect">
            <a:avLst/>
          </a:prstGeom>
          <a:noFill/>
          <a:ln w="9525">
            <a:noFill/>
            <a:miter lim="800000"/>
            <a:headEnd/>
            <a:tailEnd/>
          </a:ln>
        </p:spPr>
      </p:pic>
      <p:pic>
        <p:nvPicPr>
          <p:cNvPr id="160773" name="Picture 8" descr="http://down.tutu001.com/d/file/20111121/99b7754a7c38e3ec5f0d627be7_560.jpg"/>
          <p:cNvPicPr>
            <a:picLocks noChangeAspect="1" noChangeArrowheads="1"/>
          </p:cNvPicPr>
          <p:nvPr/>
        </p:nvPicPr>
        <p:blipFill>
          <a:blip r:embed="rId4"/>
          <a:srcRect/>
          <a:stretch>
            <a:fillRect/>
          </a:stretch>
        </p:blipFill>
        <p:spPr bwMode="auto">
          <a:xfrm>
            <a:off x="5646738" y="4076700"/>
            <a:ext cx="1770062" cy="222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标题 1"/>
          <p:cNvSpPr>
            <a:spLocks noGrp="1"/>
          </p:cNvSpPr>
          <p:nvPr>
            <p:ph type="title"/>
          </p:nvPr>
        </p:nvSpPr>
        <p:spPr/>
        <p:txBody>
          <a:bodyPr/>
          <a:lstStyle/>
          <a:p>
            <a:r>
              <a:rPr lang="zh-CN" altLang="en-US" smtClean="0"/>
              <a:t>技术领域的挑战</a:t>
            </a:r>
            <a:endParaRPr lang="zh-CN" altLang="en-US" smtClean="0"/>
          </a:p>
        </p:txBody>
      </p:sp>
      <p:sp>
        <p:nvSpPr>
          <p:cNvPr id="161794" name="矩形 4"/>
          <p:cNvSpPr>
            <a:spLocks noChangeArrowheads="1"/>
          </p:cNvSpPr>
          <p:nvPr/>
        </p:nvSpPr>
        <p:spPr bwMode="auto">
          <a:xfrm>
            <a:off x="387350" y="1484313"/>
            <a:ext cx="4113213" cy="4432300"/>
          </a:xfrm>
          <a:prstGeom prst="rect">
            <a:avLst/>
          </a:prstGeom>
          <a:noFill/>
          <a:ln w="9525">
            <a:noFill/>
            <a:miter lim="800000"/>
          </a:ln>
        </p:spPr>
        <p:txBody>
          <a:bodyPr>
            <a:spAutoFit/>
          </a:bodyPr>
          <a:lstStyle/>
          <a:p>
            <a:r>
              <a:rPr lang="en-US" altLang="zh-CN" sz="1600" b="1">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、对现有数据库管理技术的挑战</a:t>
            </a:r>
            <a:endParaRPr lang="zh-CN" altLang="en-US" sz="16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传统的数据库部署不能处理数</a:t>
            </a:r>
            <a:r>
              <a:rPr lang="en-US" altLang="zh-CN" sz="1400" b="1">
                <a:latin typeface="微软雅黑" panose="020B0503020204020204" pitchFamily="34" charset="-122"/>
                <a:ea typeface="微软雅黑" panose="020B0503020204020204" pitchFamily="34" charset="-122"/>
              </a:rPr>
              <a:t>TB </a:t>
            </a:r>
            <a:r>
              <a:rPr lang="zh-CN" altLang="en-US" sz="1400">
                <a:latin typeface="微软雅黑" panose="020B0503020204020204" pitchFamily="34" charset="-122"/>
                <a:ea typeface="微软雅黑" panose="020B0503020204020204" pitchFamily="34" charset="-122"/>
              </a:rPr>
              <a:t>级别的数据，也不能很好的支持高级别的数据分析。急速膨胀的数据体量即将超越传统数据库的管理能力。</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如何构建全球级的分布式数据库</a:t>
            </a:r>
            <a:r>
              <a:rPr lang="en-US" altLang="zh-CN" sz="1400" b="1">
                <a:latin typeface="微软雅黑" panose="020B0503020204020204" pitchFamily="34" charset="-122"/>
                <a:ea typeface="微软雅黑" panose="020B0503020204020204" pitchFamily="34" charset="-122"/>
              </a:rPr>
              <a:t>(Globally-Distributed Database) </a:t>
            </a:r>
            <a:r>
              <a:rPr lang="zh-CN" altLang="en-US" sz="1400">
                <a:latin typeface="微软雅黑" panose="020B0503020204020204" pitchFamily="34" charset="-122"/>
                <a:ea typeface="微软雅黑" panose="020B0503020204020204" pitchFamily="34" charset="-122"/>
              </a:rPr>
              <a:t>，可以扩展到数百万的机器，数已百计的数据中心，上万亿的行数据。</a:t>
            </a:r>
            <a:endParaRPr lang="zh-CN" altLang="en-US" sz="14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a:p>
            <a:r>
              <a:rPr lang="en-US" altLang="zh-CN" sz="1600" b="1">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、经典数据库技术并没有考虑数据的多类别（</a:t>
            </a:r>
            <a:r>
              <a:rPr lang="en-US" altLang="zh-CN" sz="1600" b="1">
                <a:latin typeface="微软雅黑" panose="020B0503020204020204" pitchFamily="34" charset="-122"/>
                <a:ea typeface="微软雅黑" panose="020B0503020204020204" pitchFamily="34" charset="-122"/>
              </a:rPr>
              <a:t>variety</a:t>
            </a:r>
            <a:r>
              <a:rPr lang="zh-CN" altLang="en-US" sz="160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a:p>
            <a:r>
              <a:rPr lang="en-US" altLang="zh-CN" sz="1600" b="1">
                <a:latin typeface="微软雅黑" panose="020B0503020204020204" pitchFamily="34" charset="-122"/>
                <a:ea typeface="微软雅黑" panose="020B0503020204020204" pitchFamily="34" charset="-122"/>
              </a:rPr>
              <a:t>SQL</a:t>
            </a:r>
            <a:r>
              <a:rPr lang="zh-CN" altLang="en-US" sz="1600">
                <a:latin typeface="微软雅黑" panose="020B0503020204020204" pitchFamily="34" charset="-122"/>
                <a:ea typeface="微软雅黑" panose="020B0503020204020204" pitchFamily="34" charset="-122"/>
              </a:rPr>
              <a:t>（结构化数据查询语言），在设计的一开始是没有考虑非结构化数据的。</a:t>
            </a:r>
            <a:endParaRPr lang="zh-CN" altLang="en-US"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a:p>
            <a:r>
              <a:rPr lang="en-US" altLang="zh-CN" sz="1600" b="1">
                <a:latin typeface="微软雅黑" panose="020B0503020204020204" pitchFamily="34" charset="-122"/>
                <a:ea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rPr>
              <a:t>、实时性的技术挑战：</a:t>
            </a:r>
            <a:endParaRPr lang="zh-CN" altLang="en-US" sz="16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一般而言，像数据仓库系统、</a:t>
            </a:r>
            <a:r>
              <a:rPr lang="en-US" altLang="zh-CN" sz="1400" b="1">
                <a:latin typeface="微软雅黑" panose="020B0503020204020204" pitchFamily="34" charset="-122"/>
                <a:ea typeface="微软雅黑" panose="020B0503020204020204" pitchFamily="34" charset="-122"/>
              </a:rPr>
              <a:t>BI</a:t>
            </a:r>
            <a:r>
              <a:rPr lang="zh-CN" altLang="en-US" sz="1400">
                <a:latin typeface="微软雅黑" panose="020B0503020204020204" pitchFamily="34" charset="-122"/>
                <a:ea typeface="微软雅黑" panose="020B0503020204020204" pitchFamily="34" charset="-122"/>
              </a:rPr>
              <a:t>应用，对处理时间的要求并不高。因此这类应用往往运行</a:t>
            </a:r>
            <a:r>
              <a:rPr lang="en-US" altLang="zh-CN" sz="1400" b="1">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a:t>
            </a:r>
            <a:r>
              <a:rPr lang="en-US" altLang="zh-CN" sz="1400" b="1">
                <a:latin typeface="微软雅黑" panose="020B0503020204020204" pitchFamily="34" charset="-122"/>
                <a:ea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rPr>
              <a:t>天获得结果依然可行的。但实时处理的要求，是区别大数据应用和传统数据仓库技术、</a:t>
            </a:r>
            <a:r>
              <a:rPr lang="en-US" altLang="zh-CN" sz="1400" b="1">
                <a:latin typeface="微软雅黑" panose="020B0503020204020204" pitchFamily="34" charset="-122"/>
                <a:ea typeface="微软雅黑" panose="020B0503020204020204" pitchFamily="34" charset="-122"/>
              </a:rPr>
              <a:t>BI</a:t>
            </a:r>
            <a:r>
              <a:rPr lang="zh-CN" altLang="en-US" sz="1400">
                <a:latin typeface="微软雅黑" panose="020B0503020204020204" pitchFamily="34" charset="-122"/>
                <a:ea typeface="微软雅黑" panose="020B0503020204020204" pitchFamily="34" charset="-122"/>
              </a:rPr>
              <a:t>技术的关键差别之一。</a:t>
            </a:r>
            <a:endParaRPr lang="zh-CN" altLang="en-US" sz="1400">
              <a:latin typeface="微软雅黑" panose="020B0503020204020204" pitchFamily="34" charset="-122"/>
              <a:ea typeface="微软雅黑" panose="020B0503020204020204" pitchFamily="34" charset="-122"/>
            </a:endParaRPr>
          </a:p>
        </p:txBody>
      </p:sp>
      <p:sp>
        <p:nvSpPr>
          <p:cNvPr id="161795" name="矩形 5"/>
          <p:cNvSpPr>
            <a:spLocks noChangeArrowheads="1"/>
          </p:cNvSpPr>
          <p:nvPr/>
        </p:nvSpPr>
        <p:spPr bwMode="auto">
          <a:xfrm>
            <a:off x="5003800" y="1146175"/>
            <a:ext cx="3467100" cy="338138"/>
          </a:xfrm>
          <a:prstGeom prst="rect">
            <a:avLst/>
          </a:prstGeom>
          <a:noFill/>
          <a:ln w="9525">
            <a:noFill/>
            <a:miter lim="800000"/>
          </a:ln>
        </p:spPr>
        <p:txBody>
          <a:bodyPr wrap="none">
            <a:spAutoFit/>
          </a:bodyPr>
          <a:lstStyle/>
          <a:p>
            <a:r>
              <a:rPr lang="zh-CN" altLang="en-US" sz="1600" u="sng">
                <a:latin typeface="微软雅黑" panose="020B0503020204020204" pitchFamily="34" charset="-122"/>
                <a:ea typeface="微软雅黑" panose="020B0503020204020204" pitchFamily="34" charset="-122"/>
              </a:rPr>
              <a:t>网络架构、数据中心、运维的挑战：</a:t>
            </a:r>
            <a:endParaRPr lang="zh-CN" altLang="en-US" sz="1600" u="sng">
              <a:latin typeface="微软雅黑" panose="020B0503020204020204" pitchFamily="34" charset="-122"/>
              <a:ea typeface="微软雅黑" panose="020B0503020204020204" pitchFamily="34" charset="-122"/>
            </a:endParaRPr>
          </a:p>
        </p:txBody>
      </p:sp>
      <p:sp>
        <p:nvSpPr>
          <p:cNvPr id="161796" name="矩形 6"/>
          <p:cNvSpPr>
            <a:spLocks noChangeArrowheads="1"/>
          </p:cNvSpPr>
          <p:nvPr/>
        </p:nvSpPr>
        <p:spPr bwMode="auto">
          <a:xfrm>
            <a:off x="387350" y="1146175"/>
            <a:ext cx="1825625" cy="338138"/>
          </a:xfrm>
          <a:prstGeom prst="rect">
            <a:avLst/>
          </a:prstGeom>
          <a:noFill/>
          <a:ln w="9525">
            <a:noFill/>
            <a:miter lim="800000"/>
          </a:ln>
        </p:spPr>
        <p:txBody>
          <a:bodyPr wrap="none">
            <a:spAutoFit/>
          </a:bodyPr>
          <a:lstStyle/>
          <a:p>
            <a:r>
              <a:rPr lang="zh-CN" altLang="en-US" sz="1600" u="sng">
                <a:latin typeface="微软雅黑" panose="020B0503020204020204" pitchFamily="34" charset="-122"/>
                <a:ea typeface="微软雅黑" panose="020B0503020204020204" pitchFamily="34" charset="-122"/>
              </a:rPr>
              <a:t>技术架构的挑战：</a:t>
            </a:r>
            <a:endParaRPr lang="zh-CN" altLang="en-US" sz="1600" u="sng">
              <a:latin typeface="微软雅黑" panose="020B0503020204020204" pitchFamily="34" charset="-122"/>
              <a:ea typeface="微软雅黑" panose="020B0503020204020204" pitchFamily="34" charset="-122"/>
            </a:endParaRPr>
          </a:p>
        </p:txBody>
      </p:sp>
      <p:sp>
        <p:nvSpPr>
          <p:cNvPr id="161797" name="矩形 7"/>
          <p:cNvSpPr>
            <a:spLocks noChangeArrowheads="1"/>
          </p:cNvSpPr>
          <p:nvPr/>
        </p:nvSpPr>
        <p:spPr bwMode="auto">
          <a:xfrm>
            <a:off x="4859338" y="1685925"/>
            <a:ext cx="4105275" cy="3108325"/>
          </a:xfrm>
          <a:prstGeom prst="rect">
            <a:avLst/>
          </a:prstGeom>
          <a:noFill/>
          <a:ln w="9525">
            <a:noFill/>
            <a:miter lim="800000"/>
          </a:ln>
        </p:spPr>
        <p:txBody>
          <a:bodyPr>
            <a:spAutoFit/>
          </a:bodyPr>
          <a:lstStyle/>
          <a:p>
            <a:r>
              <a:rPr lang="zh-CN" altLang="en-US" sz="1400">
                <a:latin typeface="微软雅黑" panose="020B0503020204020204" pitchFamily="34" charset="-122"/>
                <a:ea typeface="微软雅黑" panose="020B0503020204020204" pitchFamily="34" charset="-122"/>
              </a:rPr>
              <a:t>人们每天创建的数据量正呈爆炸式增长，但就数据保存来说，我们的技术改进不大，而数据丢失的可能性却不断增加。</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如此庞大的数据量首先在存储上就会是一个非常严重的问题，硬件的更新速度将是大数据发展的基石。</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硅晶片：</a:t>
            </a:r>
            <a:r>
              <a:rPr lang="en-US" altLang="zh-CN" sz="1400">
                <a:latin typeface="微软雅黑" panose="020B0503020204020204" pitchFamily="34" charset="-122"/>
                <a:ea typeface="微软雅黑" panose="020B0503020204020204" pitchFamily="34" charset="-122"/>
              </a:rPr>
              <a:t>80</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工程塑料：</a:t>
            </a:r>
            <a:r>
              <a:rPr lang="en-US" altLang="zh-CN" sz="1400">
                <a:latin typeface="微软雅黑" panose="020B0503020204020204" pitchFamily="34" charset="-122"/>
                <a:ea typeface="微软雅黑" panose="020B0503020204020204" pitchFamily="34" charset="-122"/>
              </a:rPr>
              <a:t>80</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电阻：</a:t>
            </a:r>
            <a:r>
              <a:rPr lang="en-US" altLang="zh-CN" sz="1400">
                <a:latin typeface="微软雅黑" panose="020B0503020204020204" pitchFamily="34" charset="-122"/>
                <a:ea typeface="微软雅黑" panose="020B0503020204020204" pitchFamily="34" charset="-122"/>
              </a:rPr>
              <a:t>50</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固态电容：</a:t>
            </a:r>
            <a:r>
              <a:rPr lang="en-US" altLang="zh-CN" sz="1400">
                <a:latin typeface="微软雅黑" panose="020B0503020204020204" pitchFamily="34" charset="-122"/>
                <a:ea typeface="微软雅黑" panose="020B0503020204020204" pitchFamily="34" charset="-122"/>
              </a:rPr>
              <a:t>10</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集成电路板：</a:t>
            </a:r>
            <a:r>
              <a:rPr lang="en-US" altLang="zh-CN" sz="1400">
                <a:latin typeface="微软雅黑" panose="020B0503020204020204" pitchFamily="34" charset="-122"/>
                <a:ea typeface="微软雅黑" panose="020B0503020204020204" pitchFamily="34" charset="-122"/>
              </a:rPr>
              <a:t>5</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主板上的纽扣电池：</a:t>
            </a:r>
            <a:r>
              <a:rPr lang="en-US" altLang="zh-CN" sz="1400">
                <a:latin typeface="微软雅黑" panose="020B0503020204020204" pitchFamily="34" charset="-122"/>
                <a:ea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机械硬盘：</a:t>
            </a:r>
            <a:r>
              <a:rPr lang="en-US" altLang="zh-CN" sz="1400">
                <a:latin typeface="微软雅黑" panose="020B0503020204020204" pitchFamily="34" charset="-122"/>
                <a:ea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矩形 8"/>
          <p:cNvSpPr>
            <a:spLocks noChangeArrowheads="1"/>
          </p:cNvSpPr>
          <p:nvPr/>
        </p:nvSpPr>
        <p:spPr bwMode="auto">
          <a:xfrm>
            <a:off x="0" y="6762750"/>
            <a:ext cx="9144000" cy="95250"/>
          </a:xfrm>
          <a:prstGeom prst="rect">
            <a:avLst/>
          </a:prstGeom>
          <a:solidFill>
            <a:srgbClr val="0070C0"/>
          </a:solidFill>
          <a:ln w="25400">
            <a:noFill/>
            <a:miter lim="800000"/>
          </a:ln>
        </p:spPr>
        <p:txBody>
          <a:bodyPr anchor="ctr"/>
          <a:lstStyle/>
          <a:p>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61" name="TextBox 10"/>
          <p:cNvSpPr txBox="1">
            <a:spLocks noChangeArrowheads="1"/>
          </p:cNvSpPr>
          <p:nvPr/>
        </p:nvSpPr>
        <p:spPr bwMode="auto">
          <a:xfrm>
            <a:off x="1042988" y="2565400"/>
            <a:ext cx="2016125" cy="1077913"/>
          </a:xfrm>
          <a:prstGeom prst="rect">
            <a:avLst/>
          </a:prstGeom>
          <a:noFill/>
          <a:ln w="9525">
            <a:noFill/>
            <a:miter lim="800000"/>
          </a:ln>
        </p:spPr>
        <p:txBody>
          <a:bodyPr>
            <a:spAutoFit/>
          </a:bodyPr>
          <a:lstStyle/>
          <a:p>
            <a:pPr>
              <a:defRPr/>
            </a:pPr>
            <a:r>
              <a:rPr lang="zh-CN" altLang="en-US" sz="3200">
                <a:latin typeface="+mj-ea"/>
                <a:ea typeface="+mj-ea"/>
                <a:cs typeface="+mn-cs"/>
              </a:rPr>
              <a:t>大数据的安全威胁</a:t>
            </a:r>
            <a:endParaRPr lang="zh-CN" altLang="en-US" sz="3200">
              <a:latin typeface="+mj-ea"/>
              <a:ea typeface="+mj-ea"/>
              <a:cs typeface="+mn-cs"/>
            </a:endParaRPr>
          </a:p>
        </p:txBody>
      </p:sp>
      <p:sp>
        <p:nvSpPr>
          <p:cNvPr id="19462" name="左大括号 13"/>
          <p:cNvSpPr/>
          <p:nvPr/>
        </p:nvSpPr>
        <p:spPr bwMode="auto">
          <a:xfrm>
            <a:off x="2914650" y="1557338"/>
            <a:ext cx="360363" cy="4464050"/>
          </a:xfrm>
          <a:prstGeom prst="leftBrace">
            <a:avLst>
              <a:gd name="adj1" fmla="val 8344"/>
              <a:gd name="adj2" fmla="val 50000"/>
            </a:avLst>
          </a:prstGeom>
          <a:noFill/>
          <a:ln w="9525" algn="ctr">
            <a:solidFill>
              <a:schemeClr val="tx1"/>
            </a:solidFill>
            <a:round/>
          </a:ln>
        </p:spPr>
        <p:txBody>
          <a:bodyPr/>
          <a:lstStyle/>
          <a:p>
            <a:pPr>
              <a:defRPr/>
            </a:pPr>
            <a:endParaRPr lang="zh-CN" altLang="en-US">
              <a:latin typeface="+mj-ea"/>
              <a:ea typeface="+mj-ea"/>
              <a:cs typeface="+mn-cs"/>
            </a:endParaRPr>
          </a:p>
        </p:txBody>
      </p:sp>
      <p:sp>
        <p:nvSpPr>
          <p:cNvPr id="19463" name="TextBox 14"/>
          <p:cNvSpPr txBox="1">
            <a:spLocks noChangeArrowheads="1"/>
          </p:cNvSpPr>
          <p:nvPr/>
        </p:nvSpPr>
        <p:spPr bwMode="auto">
          <a:xfrm>
            <a:off x="3419475" y="1570038"/>
            <a:ext cx="2736850" cy="368300"/>
          </a:xfrm>
          <a:prstGeom prst="rect">
            <a:avLst/>
          </a:prstGeom>
          <a:noFill/>
          <a:ln w="9525">
            <a:noFill/>
            <a:miter lim="800000"/>
          </a:ln>
        </p:spPr>
        <p:txBody>
          <a:bodyPr>
            <a:spAutoFit/>
          </a:bodyPr>
          <a:lstStyle/>
          <a:p>
            <a:pPr>
              <a:defRPr/>
            </a:pPr>
            <a:r>
              <a:rPr lang="zh-CN" altLang="en-US" dirty="0">
                <a:latin typeface="+mj-ea"/>
                <a:ea typeface="+mj-ea"/>
                <a:cs typeface="+mn-cs"/>
              </a:rPr>
              <a:t>大数据基础设施安全威胁</a:t>
            </a:r>
            <a:endParaRPr lang="zh-CN" altLang="en-US" dirty="0">
              <a:latin typeface="+mj-ea"/>
              <a:ea typeface="+mj-ea"/>
              <a:cs typeface="+mn-cs"/>
            </a:endParaRPr>
          </a:p>
        </p:txBody>
      </p:sp>
      <p:sp>
        <p:nvSpPr>
          <p:cNvPr id="19464" name="TextBox 15"/>
          <p:cNvSpPr txBox="1">
            <a:spLocks noChangeArrowheads="1"/>
          </p:cNvSpPr>
          <p:nvPr/>
        </p:nvSpPr>
        <p:spPr bwMode="auto">
          <a:xfrm>
            <a:off x="3419475" y="2357438"/>
            <a:ext cx="2376488" cy="369887"/>
          </a:xfrm>
          <a:prstGeom prst="rect">
            <a:avLst/>
          </a:prstGeom>
          <a:noFill/>
          <a:ln w="9525">
            <a:noFill/>
            <a:miter lim="800000"/>
          </a:ln>
        </p:spPr>
        <p:txBody>
          <a:bodyPr>
            <a:spAutoFit/>
          </a:bodyPr>
          <a:lstStyle/>
          <a:p>
            <a:pPr>
              <a:defRPr/>
            </a:pPr>
            <a:r>
              <a:rPr lang="zh-CN" altLang="en-US" dirty="0">
                <a:latin typeface="+mj-ea"/>
                <a:ea typeface="+mj-ea"/>
                <a:cs typeface="+mn-cs"/>
              </a:rPr>
              <a:t>大数据存储安全威胁</a:t>
            </a:r>
            <a:endParaRPr lang="en-US" altLang="zh-CN" dirty="0">
              <a:latin typeface="+mj-ea"/>
              <a:ea typeface="+mj-ea"/>
              <a:cs typeface="+mn-cs"/>
            </a:endParaRPr>
          </a:p>
        </p:txBody>
      </p:sp>
      <p:sp>
        <p:nvSpPr>
          <p:cNvPr id="19465" name="TextBox 16"/>
          <p:cNvSpPr txBox="1">
            <a:spLocks noChangeArrowheads="1"/>
          </p:cNvSpPr>
          <p:nvPr/>
        </p:nvSpPr>
        <p:spPr bwMode="auto">
          <a:xfrm>
            <a:off x="3419475" y="3144838"/>
            <a:ext cx="2593975" cy="369887"/>
          </a:xfrm>
          <a:prstGeom prst="rect">
            <a:avLst/>
          </a:prstGeom>
          <a:noFill/>
          <a:ln w="9525">
            <a:noFill/>
            <a:miter lim="800000"/>
          </a:ln>
        </p:spPr>
        <p:txBody>
          <a:bodyPr>
            <a:spAutoFit/>
          </a:bodyPr>
          <a:lstStyle/>
          <a:p>
            <a:pPr>
              <a:defRPr/>
            </a:pPr>
            <a:r>
              <a:rPr lang="zh-CN" altLang="en-US">
                <a:latin typeface="+mj-ea"/>
                <a:ea typeface="+mj-ea"/>
                <a:cs typeface="+mn-cs"/>
              </a:rPr>
              <a:t>隐私泄露问题</a:t>
            </a:r>
            <a:endParaRPr lang="zh-CN" altLang="en-US">
              <a:latin typeface="+mj-ea"/>
              <a:ea typeface="+mj-ea"/>
              <a:cs typeface="+mn-cs"/>
            </a:endParaRPr>
          </a:p>
        </p:txBody>
      </p:sp>
      <p:sp>
        <p:nvSpPr>
          <p:cNvPr id="19466" name="TextBox 17"/>
          <p:cNvSpPr txBox="1">
            <a:spLocks noChangeArrowheads="1"/>
          </p:cNvSpPr>
          <p:nvPr/>
        </p:nvSpPr>
        <p:spPr bwMode="auto">
          <a:xfrm>
            <a:off x="3419475" y="4719638"/>
            <a:ext cx="2032000" cy="369887"/>
          </a:xfrm>
          <a:prstGeom prst="rect">
            <a:avLst/>
          </a:prstGeom>
          <a:noFill/>
          <a:ln w="9525">
            <a:noFill/>
            <a:miter lim="800000"/>
          </a:ln>
        </p:spPr>
        <p:txBody>
          <a:bodyPr wrap="none">
            <a:spAutoFit/>
          </a:bodyPr>
          <a:lstStyle/>
          <a:p>
            <a:pPr>
              <a:defRPr/>
            </a:pPr>
            <a:r>
              <a:rPr lang="zh-CN" altLang="en-US" dirty="0">
                <a:latin typeface="+mj-ea"/>
                <a:ea typeface="+mj-ea"/>
                <a:cs typeface="+mn-cs"/>
              </a:rPr>
              <a:t>数据访问安全威胁</a:t>
            </a:r>
            <a:endParaRPr lang="zh-CN" altLang="en-US" dirty="0">
              <a:latin typeface="+mj-ea"/>
              <a:ea typeface="+mj-ea"/>
              <a:cs typeface="+mn-cs"/>
            </a:endParaRPr>
          </a:p>
        </p:txBody>
      </p:sp>
      <p:sp>
        <p:nvSpPr>
          <p:cNvPr id="19467" name="TextBox 18"/>
          <p:cNvSpPr txBox="1">
            <a:spLocks noChangeArrowheads="1"/>
          </p:cNvSpPr>
          <p:nvPr/>
        </p:nvSpPr>
        <p:spPr bwMode="auto">
          <a:xfrm>
            <a:off x="3419475" y="3932238"/>
            <a:ext cx="3241675" cy="369887"/>
          </a:xfrm>
          <a:prstGeom prst="rect">
            <a:avLst/>
          </a:prstGeom>
          <a:noFill/>
          <a:ln w="9525">
            <a:noFill/>
            <a:miter lim="800000"/>
          </a:ln>
        </p:spPr>
        <p:txBody>
          <a:bodyPr>
            <a:spAutoFit/>
          </a:bodyPr>
          <a:lstStyle/>
          <a:p>
            <a:pPr>
              <a:defRPr/>
            </a:pPr>
            <a:r>
              <a:rPr lang="zh-CN" altLang="en-US">
                <a:latin typeface="+mj-ea"/>
                <a:ea typeface="+mj-ea"/>
                <a:cs typeface="+mn-cs"/>
              </a:rPr>
              <a:t>针对大数据的高级持续性攻击</a:t>
            </a:r>
            <a:endParaRPr lang="zh-CN" altLang="en-US">
              <a:latin typeface="+mj-ea"/>
              <a:ea typeface="+mj-ea"/>
              <a:cs typeface="+mn-cs"/>
            </a:endParaRPr>
          </a:p>
        </p:txBody>
      </p:sp>
      <p:sp>
        <p:nvSpPr>
          <p:cNvPr id="19468" name="TextBox 19"/>
          <p:cNvSpPr txBox="1">
            <a:spLocks noChangeArrowheads="1"/>
          </p:cNvSpPr>
          <p:nvPr/>
        </p:nvSpPr>
        <p:spPr bwMode="auto">
          <a:xfrm>
            <a:off x="3419475" y="5508625"/>
            <a:ext cx="3170238" cy="368300"/>
          </a:xfrm>
          <a:prstGeom prst="rect">
            <a:avLst/>
          </a:prstGeom>
          <a:noFill/>
          <a:ln w="9525">
            <a:noFill/>
            <a:miter lim="800000"/>
          </a:ln>
        </p:spPr>
        <p:txBody>
          <a:bodyPr>
            <a:spAutoFit/>
          </a:bodyPr>
          <a:lstStyle/>
          <a:p>
            <a:pPr>
              <a:defRPr/>
            </a:pPr>
            <a:r>
              <a:rPr lang="zh-CN" altLang="en-US">
                <a:latin typeface="+mj-ea"/>
                <a:ea typeface="+mj-ea"/>
                <a:cs typeface="+mn-cs"/>
              </a:rPr>
              <a:t>其他安全威胁</a:t>
            </a:r>
            <a:endParaRPr lang="zh-CN" altLang="en-US">
              <a:latin typeface="+mj-ea"/>
              <a:ea typeface="+mj-ea"/>
              <a:cs typeface="+mn-cs"/>
            </a:endParaRPr>
          </a:p>
        </p:txBody>
      </p:sp>
      <p:sp>
        <p:nvSpPr>
          <p:cNvPr id="13" name="标题 1"/>
          <p:cNvSpPr txBox="1"/>
          <p:nvPr/>
        </p:nvSpPr>
        <p:spPr bwMode="auto">
          <a:xfrm>
            <a:off x="1042988" y="117475"/>
            <a:ext cx="7643812" cy="574675"/>
          </a:xfrm>
          <a:prstGeom prst="rect">
            <a:avLst/>
          </a:prstGeom>
          <a:noFill/>
          <a:ln>
            <a:noFill/>
          </a:ln>
        </p:spPr>
        <p:txBody>
          <a:bodyPr anchor="ctr"/>
          <a:lstStyle/>
          <a:p>
            <a:pPr eaLnBrk="0" hangingPunct="0"/>
            <a:r>
              <a:rPr lang="zh-CN" altLang="en-US" sz="2400" b="1">
                <a:solidFill>
                  <a:srgbClr val="595959"/>
                </a:solidFill>
                <a:latin typeface="微软雅黑" panose="020B0503020204020204" pitchFamily="34" charset="-122"/>
                <a:ea typeface="微软雅黑" panose="020B0503020204020204" pitchFamily="34" charset="-122"/>
              </a:rPr>
              <a:t>技术领域挑战</a:t>
            </a:r>
            <a:endParaRPr lang="zh-CN" altLang="en-US" sz="2400" b="1">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idx="4294967295"/>
          </p:nvPr>
        </p:nvSpPr>
        <p:spPr/>
        <p:txBody>
          <a:bodyPr/>
          <a:lstStyle/>
          <a:p>
            <a:r>
              <a:rPr lang="zh-CN" altLang="en-US" smtClean="0"/>
              <a:t>目录</a:t>
            </a:r>
            <a:endParaRPr lang="zh-CN" altLang="en-US" smtClean="0"/>
          </a:p>
        </p:txBody>
      </p:sp>
      <p:grpSp>
        <p:nvGrpSpPr>
          <p:cNvPr id="307203" name="组合 52"/>
          <p:cNvGrpSpPr/>
          <p:nvPr/>
        </p:nvGrpSpPr>
        <p:grpSpPr bwMode="auto">
          <a:xfrm>
            <a:off x="1476375" y="3213100"/>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7205" name="Rectangle 21"/>
            <p:cNvSpPr>
              <a:spLocks noChangeArrowheads="1"/>
            </p:cNvSpPr>
            <p:nvPr/>
          </p:nvSpPr>
          <p:spPr bwMode="auto">
            <a:xfrm>
              <a:off x="3002617" y="1687538"/>
              <a:ext cx="2355704"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三、大数据的关键技术</a:t>
              </a:r>
              <a:endParaRPr lang="en-US" altLang="zh-CN" sz="2000" b="1">
                <a:solidFill>
                  <a:srgbClr val="000000"/>
                </a:solidFill>
                <a:latin typeface="微软雅黑" panose="020B0503020204020204" pitchFamily="34" charset="-122"/>
                <a:ea typeface="微软雅黑" panose="020B0503020204020204" pitchFamily="34" charset="-122"/>
              </a:endParaRPr>
            </a:p>
          </p:txBody>
        </p:sp>
      </p:grpSp>
      <p:grpSp>
        <p:nvGrpSpPr>
          <p:cNvPr id="307206" name="组合 55"/>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7208" name="Rectangle 23"/>
            <p:cNvSpPr>
              <a:spLocks noChangeArrowheads="1"/>
            </p:cNvSpPr>
            <p:nvPr/>
          </p:nvSpPr>
          <p:spPr bwMode="auto">
            <a:xfrm>
              <a:off x="3137498" y="3158828"/>
              <a:ext cx="2216429"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一、大数据的由来</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7209" name="组合 8"/>
          <p:cNvGrpSpPr/>
          <p:nvPr/>
        </p:nvGrpSpPr>
        <p:grpSpPr bwMode="auto">
          <a:xfrm>
            <a:off x="1476375" y="4076700"/>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7211"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四、大数据的系统架构</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7212" name="组合 11"/>
          <p:cNvGrpSpPr/>
          <p:nvPr/>
        </p:nvGrpSpPr>
        <p:grpSpPr bwMode="auto">
          <a:xfrm>
            <a:off x="1476375" y="4941888"/>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7214" name="Rectangle 23"/>
            <p:cNvSpPr>
              <a:spLocks noChangeArrowheads="1"/>
            </p:cNvSpPr>
            <p:nvPr/>
          </p:nvSpPr>
          <p:spPr bwMode="auto">
            <a:xfrm>
              <a:off x="3137498" y="3158828"/>
              <a:ext cx="2978525"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五、大数据的应用与实例</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7215" name="组合 55"/>
          <p:cNvGrpSpPr/>
          <p:nvPr/>
        </p:nvGrpSpPr>
        <p:grpSpPr bwMode="auto">
          <a:xfrm>
            <a:off x="1476375" y="2420938"/>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7217" name="Rectangle 23"/>
            <p:cNvSpPr>
              <a:spLocks noChangeArrowheads="1"/>
            </p:cNvSpPr>
            <p:nvPr/>
          </p:nvSpPr>
          <p:spPr bwMode="auto">
            <a:xfrm>
              <a:off x="3137498" y="3158828"/>
              <a:ext cx="2218017"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二、什么是大数据</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62818" name="TextBox 34"/>
          <p:cNvSpPr txBox="1">
            <a:spLocks noChangeArrowheads="1"/>
          </p:cNvSpPr>
          <p:nvPr/>
        </p:nvSpPr>
        <p:spPr bwMode="auto">
          <a:xfrm>
            <a:off x="1116013" y="188913"/>
            <a:ext cx="2646362" cy="461962"/>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大数据的相关技术</a:t>
            </a:r>
            <a:endParaRPr lang="zh-CN" altLang="en-US" sz="2400">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0325" y="1663700"/>
            <a:ext cx="2065338" cy="3925888"/>
            <a:chOff x="-28623" y="1662494"/>
            <a:chExt cx="1960855" cy="4177616"/>
          </a:xfrm>
        </p:grpSpPr>
        <p:sp>
          <p:nvSpPr>
            <p:cNvPr id="3" name="TextBox 2"/>
            <p:cNvSpPr txBox="1"/>
            <p:nvPr/>
          </p:nvSpPr>
          <p:spPr>
            <a:xfrm>
              <a:off x="54827" y="2556026"/>
              <a:ext cx="1827154" cy="3209282"/>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r>
                <a:rPr lang="zh-CN" altLang="en-US" sz="1600">
                  <a:solidFill>
                    <a:srgbClr val="FFFFFF"/>
                  </a:solidFill>
                </a:rPr>
                <a:t>系统化的数据采集</a:t>
              </a:r>
              <a:endParaRPr lang="en-US" altLang="zh-CN" sz="1600">
                <a:solidFill>
                  <a:srgbClr val="FFFFFF"/>
                </a:solidFill>
              </a:endParaRPr>
            </a:p>
            <a:p>
              <a:pPr>
                <a:buFont typeface="Wingdings" panose="05000000000000000000" pitchFamily="2" charset="2"/>
                <a:buChar char="Ø"/>
              </a:pPr>
              <a:r>
                <a:rPr lang="en-US" altLang="zh-CN" sz="1400">
                  <a:solidFill>
                    <a:srgbClr val="FFFFFF"/>
                  </a:solidFill>
                </a:rPr>
                <a:t>Facebook</a:t>
              </a:r>
              <a:r>
                <a:rPr lang="zh-CN" altLang="en-US" sz="1400">
                  <a:solidFill>
                    <a:srgbClr val="FFFFFF"/>
                  </a:solidFill>
                </a:rPr>
                <a:t>的</a:t>
              </a:r>
              <a:r>
                <a:rPr lang="en-US" altLang="zh-CN" sz="1400">
                  <a:solidFill>
                    <a:srgbClr val="FFFFFF"/>
                  </a:solidFill>
                </a:rPr>
                <a:t>scribe</a:t>
              </a:r>
              <a:endParaRPr lang="en-US" altLang="zh-CN" sz="1400">
                <a:solidFill>
                  <a:srgbClr val="FFFFFF"/>
                </a:solidFill>
              </a:endParaRPr>
            </a:p>
            <a:p>
              <a:pPr>
                <a:buFont typeface="Wingdings" panose="05000000000000000000" pitchFamily="2" charset="2"/>
                <a:buChar char="Ø"/>
              </a:pPr>
              <a:r>
                <a:rPr lang="en-US" altLang="zh-CN" sz="1400">
                  <a:solidFill>
                    <a:srgbClr val="FFFFFF"/>
                  </a:solidFill>
                </a:rPr>
                <a:t>Hadoop</a:t>
              </a:r>
              <a:r>
                <a:rPr lang="zh-CN" altLang="en-US" sz="1400">
                  <a:solidFill>
                    <a:srgbClr val="FFFFFF"/>
                  </a:solidFill>
                </a:rPr>
                <a:t>的</a:t>
              </a:r>
              <a:r>
                <a:rPr lang="en-US" altLang="zh-CN" sz="1400">
                  <a:solidFill>
                    <a:srgbClr val="FFFFFF"/>
                  </a:solidFill>
                </a:rPr>
                <a:t>chukwa</a:t>
              </a:r>
              <a:endParaRPr lang="en-US" altLang="zh-CN" sz="1400">
                <a:solidFill>
                  <a:srgbClr val="FFFFFF"/>
                </a:solidFill>
              </a:endParaRPr>
            </a:p>
            <a:p>
              <a:pPr>
                <a:buFont typeface="Wingdings" panose="05000000000000000000" pitchFamily="2" charset="2"/>
                <a:buChar char="Ø"/>
              </a:pPr>
              <a:r>
                <a:rPr lang="en-US" altLang="zh-CN" sz="1400">
                  <a:solidFill>
                    <a:srgbClr val="FFFFFF"/>
                  </a:solidFill>
                </a:rPr>
                <a:t>Linkedin</a:t>
              </a:r>
              <a:r>
                <a:rPr lang="zh-CN" altLang="en-US" sz="1400">
                  <a:solidFill>
                    <a:srgbClr val="FFFFFF"/>
                  </a:solidFill>
                </a:rPr>
                <a:t>的</a:t>
              </a:r>
              <a:r>
                <a:rPr lang="en-US" altLang="zh-CN" sz="1400">
                  <a:solidFill>
                    <a:srgbClr val="FFFFFF"/>
                  </a:solidFill>
                </a:rPr>
                <a:t>kafka</a:t>
              </a:r>
              <a:endParaRPr lang="en-US" altLang="zh-CN" sz="1400">
                <a:solidFill>
                  <a:srgbClr val="FFFFFF"/>
                </a:solidFill>
              </a:endParaRPr>
            </a:p>
            <a:p>
              <a:pPr>
                <a:buFont typeface="Wingdings" panose="05000000000000000000" pitchFamily="2" charset="2"/>
                <a:buChar char="Ø"/>
              </a:pPr>
              <a:r>
                <a:rPr lang="en-US" altLang="zh-CN" sz="1400">
                  <a:solidFill>
                    <a:srgbClr val="FFFFFF"/>
                  </a:solidFill>
                </a:rPr>
                <a:t>Cloudra</a:t>
              </a:r>
              <a:r>
                <a:rPr lang="zh-CN" altLang="en-US" sz="1400">
                  <a:solidFill>
                    <a:srgbClr val="FFFFFF"/>
                  </a:solidFill>
                </a:rPr>
                <a:t>的</a:t>
              </a:r>
              <a:r>
                <a:rPr lang="en-US" altLang="zh-CN" sz="1400">
                  <a:solidFill>
                    <a:srgbClr val="FFFFFF"/>
                  </a:solidFill>
                </a:rPr>
                <a:t>flume</a:t>
              </a:r>
              <a:endParaRPr lang="en-US" altLang="zh-CN" sz="1400">
                <a:solidFill>
                  <a:srgbClr val="FFFFFF"/>
                </a:solidFill>
              </a:endParaRPr>
            </a:p>
            <a:p>
              <a:r>
                <a:rPr lang="zh-CN" altLang="en-US" sz="1600">
                  <a:solidFill>
                    <a:srgbClr val="FFFFFF"/>
                  </a:solidFill>
                </a:rPr>
                <a:t>网络数据采集</a:t>
              </a:r>
              <a:endParaRPr lang="en-US" altLang="zh-CN" sz="1600">
                <a:solidFill>
                  <a:srgbClr val="FFFFFF"/>
                </a:solidFill>
              </a:endParaRPr>
            </a:p>
            <a:p>
              <a:pPr>
                <a:buFont typeface="Wingdings" panose="05000000000000000000" pitchFamily="2" charset="2"/>
                <a:buChar char="Ø"/>
              </a:pPr>
              <a:r>
                <a:rPr lang="zh-CN" altLang="en-US" sz="1400">
                  <a:solidFill>
                    <a:srgbClr val="FFFFFF"/>
                  </a:solidFill>
                </a:rPr>
                <a:t>网络爬虫</a:t>
              </a:r>
              <a:endParaRPr lang="en-US" altLang="zh-CN" sz="1400">
                <a:solidFill>
                  <a:srgbClr val="FFFFFF"/>
                </a:solidFill>
              </a:endParaRPr>
            </a:p>
            <a:p>
              <a:r>
                <a:rPr lang="zh-CN" altLang="en-US" sz="1600">
                  <a:solidFill>
                    <a:srgbClr val="FFFFFF"/>
                  </a:solidFill>
                </a:rPr>
                <a:t>其他数据采集</a:t>
              </a:r>
              <a:endParaRPr lang="en-US" altLang="zh-CN" sz="1600">
                <a:solidFill>
                  <a:srgbClr val="FFFFFF"/>
                </a:solidFill>
              </a:endParaRPr>
            </a:p>
            <a:p>
              <a:pPr>
                <a:buFont typeface="Wingdings" panose="05000000000000000000" pitchFamily="2" charset="2"/>
                <a:buChar char="Ø"/>
              </a:pPr>
              <a:r>
                <a:rPr lang="zh-CN" altLang="en-US" sz="1400">
                  <a:solidFill>
                    <a:srgbClr val="FFFFFF"/>
                  </a:solidFill>
                </a:rPr>
                <a:t>特定单位</a:t>
              </a:r>
              <a:r>
                <a:rPr lang="en-US" altLang="zh-CN" sz="1400">
                  <a:solidFill>
                    <a:srgbClr val="FFFFFF"/>
                  </a:solidFill>
                </a:rPr>
                <a:t>/</a:t>
              </a:r>
              <a:r>
                <a:rPr lang="zh-CN" altLang="en-US" sz="1400">
                  <a:solidFill>
                    <a:srgbClr val="FFFFFF"/>
                  </a:solidFill>
                </a:rPr>
                <a:t>特定对象</a:t>
              </a:r>
              <a:r>
                <a:rPr lang="en-US" altLang="zh-CN" sz="1400">
                  <a:solidFill>
                    <a:srgbClr val="FFFFFF"/>
                  </a:solidFill>
                </a:rPr>
                <a:t>/</a:t>
              </a:r>
              <a:r>
                <a:rPr lang="zh-CN" altLang="en-US" sz="1400">
                  <a:solidFill>
                    <a:srgbClr val="FFFFFF"/>
                  </a:solidFill>
                </a:rPr>
                <a:t>特定接口</a:t>
              </a:r>
              <a:endParaRPr lang="en-US" altLang="zh-CN" sz="1400">
                <a:solidFill>
                  <a:srgbClr val="FFFFFF"/>
                </a:solidFill>
              </a:endParaRPr>
            </a:p>
            <a:p>
              <a:r>
                <a:rPr lang="zh-CN" altLang="en-US" sz="1600">
                  <a:solidFill>
                    <a:srgbClr val="FFFFFF"/>
                  </a:solidFill>
                </a:rPr>
                <a:t>外包数据采集</a:t>
              </a:r>
              <a:endParaRPr lang="en-US" altLang="zh-CN" sz="1600">
                <a:solidFill>
                  <a:srgbClr val="FFFFFF"/>
                </a:solidFill>
              </a:endParaRPr>
            </a:p>
            <a:p>
              <a:pPr>
                <a:buFont typeface="Wingdings" panose="05000000000000000000" pitchFamily="2" charset="2"/>
                <a:buChar char="Ø"/>
              </a:pPr>
              <a:r>
                <a:rPr lang="zh-CN" altLang="en-US" sz="1400">
                  <a:solidFill>
                    <a:srgbClr val="FFFFFF"/>
                  </a:solidFill>
                </a:rPr>
                <a:t>数据众包</a:t>
              </a:r>
              <a:r>
                <a:rPr lang="en-US" altLang="zh-CN" sz="1400">
                  <a:solidFill>
                    <a:srgbClr val="FFFFFF"/>
                  </a:solidFill>
                </a:rPr>
                <a:t>(CrowdSouring)</a:t>
              </a:r>
              <a:endParaRPr lang="zh-CN" altLang="en-US" sz="1400">
                <a:solidFill>
                  <a:srgbClr val="FFFFFF"/>
                </a:solidFill>
              </a:endParaRPr>
            </a:p>
          </p:txBody>
        </p:sp>
        <p:sp>
          <p:nvSpPr>
            <p:cNvPr id="7" name="上箭头 6"/>
            <p:cNvSpPr/>
            <p:nvPr/>
          </p:nvSpPr>
          <p:spPr>
            <a:xfrm>
              <a:off x="755576" y="1700808"/>
              <a:ext cx="170861" cy="79208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013" y="260350"/>
            <a:ext cx="3630612" cy="457200"/>
          </a:xfrm>
          <a:prstGeom prst="rect">
            <a:avLst/>
          </a:prstGeom>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 Facebook</a:t>
            </a:r>
            <a:r>
              <a:rPr lang="zh-CN" altLang="en-US" sz="2400"/>
              <a:t>的</a:t>
            </a:r>
            <a:r>
              <a:rPr lang="en-US" altLang="zh-CN" sz="2400"/>
              <a:t>scribe</a:t>
            </a:r>
            <a:endParaRPr lang="en-US" altLang="zh-CN" sz="2400"/>
          </a:p>
        </p:txBody>
      </p:sp>
      <p:pic>
        <p:nvPicPr>
          <p:cNvPr id="164866" name="Picture 2" descr="http://pic002.cnblogs.com/images/2011/162856/2011121301081683.jpg"/>
          <p:cNvPicPr>
            <a:picLocks noChangeAspect="1" noChangeArrowheads="1"/>
          </p:cNvPicPr>
          <p:nvPr/>
        </p:nvPicPr>
        <p:blipFill>
          <a:blip r:embed="rId1"/>
          <a:srcRect/>
          <a:stretch>
            <a:fillRect/>
          </a:stretch>
        </p:blipFill>
        <p:spPr bwMode="auto">
          <a:xfrm>
            <a:off x="1143000" y="836613"/>
            <a:ext cx="6019800" cy="2343150"/>
          </a:xfrm>
          <a:prstGeom prst="rect">
            <a:avLst/>
          </a:prstGeom>
          <a:noFill/>
          <a:ln w="9525">
            <a:noFill/>
            <a:miter lim="800000"/>
            <a:headEnd/>
            <a:tailEnd/>
          </a:ln>
        </p:spPr>
      </p:pic>
      <p:sp>
        <p:nvSpPr>
          <p:cNvPr id="164867" name="TextBox 3"/>
          <p:cNvSpPr txBox="1">
            <a:spLocks noChangeArrowheads="1"/>
          </p:cNvSpPr>
          <p:nvPr/>
        </p:nvSpPr>
        <p:spPr bwMode="auto">
          <a:xfrm>
            <a:off x="539750" y="3213100"/>
            <a:ext cx="7920038" cy="3311525"/>
          </a:xfrm>
          <a:prstGeom prst="rect">
            <a:avLst/>
          </a:prstGeom>
          <a:noFill/>
          <a:ln w="9525">
            <a:noFill/>
            <a:miter lim="800000"/>
          </a:ln>
        </p:spPr>
        <p:txBody>
          <a:bodyPr/>
          <a:lstStyle/>
          <a:p>
            <a:pPr latinLnBrk="1"/>
            <a:r>
              <a:rPr lang="en-US" altLang="zh-CN"/>
              <a:t>Scribe</a:t>
            </a:r>
            <a:r>
              <a:rPr lang="zh-CN" altLang="en-US"/>
              <a:t>是</a:t>
            </a:r>
            <a:r>
              <a:rPr lang="en-US" altLang="zh-CN"/>
              <a:t>facebook</a:t>
            </a:r>
            <a:r>
              <a:rPr lang="zh-CN" altLang="en-US"/>
              <a:t>开源的日志收集系统，在</a:t>
            </a:r>
            <a:r>
              <a:rPr lang="en-US" altLang="zh-CN"/>
              <a:t>facebook</a:t>
            </a:r>
            <a:r>
              <a:rPr lang="zh-CN" altLang="en-US"/>
              <a:t>内部已经得到大量的应用。</a:t>
            </a:r>
            <a:r>
              <a:rPr lang="en-US" altLang="zh-CN"/>
              <a:t>Scribe</a:t>
            </a:r>
            <a:r>
              <a:rPr lang="zh-CN" altLang="en-US"/>
              <a:t>是基于一个使用非阻断</a:t>
            </a:r>
            <a:r>
              <a:rPr lang="en-US" altLang="zh-CN"/>
              <a:t>C++</a:t>
            </a:r>
            <a:r>
              <a:rPr lang="zh-CN" altLang="en-US"/>
              <a:t>服务器的</a:t>
            </a:r>
            <a:r>
              <a:rPr lang="en-US" altLang="zh-CN"/>
              <a:t>thrift</a:t>
            </a:r>
            <a:r>
              <a:rPr lang="zh-CN" altLang="en-US"/>
              <a:t>服务的实现。它能够从各种日志源上收集日志，存储到一个中央存储系统 （可以是</a:t>
            </a:r>
            <a:r>
              <a:rPr lang="en-US" altLang="zh-CN"/>
              <a:t>NFS</a:t>
            </a:r>
            <a:r>
              <a:rPr lang="zh-CN" altLang="en-US"/>
              <a:t>，分布式文件系统等）上，以便于进行集中统计分析处理。它为日志的“分布式收集，统一处理”提供了一个可扩展的，高容错的方案。</a:t>
            </a:r>
            <a:endParaRPr lang="en-US" altLang="zh-CN"/>
          </a:p>
          <a:p>
            <a:pPr latinLnBrk="1"/>
            <a:endParaRPr lang="zh-CN" altLang="en-US"/>
          </a:p>
          <a:p>
            <a:pPr latinLnBrk="1"/>
            <a:r>
              <a:rPr lang="zh-CN" altLang="en-US"/>
              <a:t>它最重要的特点是容错性好。当后端的存储系统</a:t>
            </a:r>
            <a:r>
              <a:rPr lang="en-US" altLang="zh-CN"/>
              <a:t>crash</a:t>
            </a:r>
            <a:r>
              <a:rPr lang="zh-CN" altLang="en-US"/>
              <a:t>时，</a:t>
            </a:r>
            <a:r>
              <a:rPr lang="en-US" altLang="zh-CN"/>
              <a:t>scribe</a:t>
            </a:r>
            <a:r>
              <a:rPr lang="zh-CN" altLang="en-US"/>
              <a:t>会将数据写到本地磁盘上，当存储系统恢复正常后，</a:t>
            </a:r>
            <a:r>
              <a:rPr lang="en-US" altLang="zh-CN"/>
              <a:t>scribe</a:t>
            </a:r>
            <a:r>
              <a:rPr lang="zh-CN" altLang="en-US"/>
              <a:t>将日志重新加载到存储系统中。</a:t>
            </a:r>
            <a:endParaRPr lang="en-US" altLang="zh-CN"/>
          </a:p>
          <a:p>
            <a:pPr latinLnBrk="1"/>
            <a:endParaRPr lang="en-US" altLang="zh-CN"/>
          </a:p>
          <a:p>
            <a:r>
              <a:rPr lang="zh-CN" altLang="en-US"/>
              <a:t>有三个地方存在单点故障：</a:t>
            </a:r>
            <a:endParaRPr lang="zh-CN" altLang="en-US"/>
          </a:p>
          <a:p>
            <a:r>
              <a:rPr lang="zh-CN" altLang="en-US"/>
              <a:t>（</a:t>
            </a:r>
            <a:r>
              <a:rPr lang="en-US" altLang="zh-CN"/>
              <a:t>1</a:t>
            </a:r>
            <a:r>
              <a:rPr lang="zh-CN" altLang="en-US"/>
              <a:t>）中心服务器（</a:t>
            </a:r>
            <a:r>
              <a:rPr lang="en-US" altLang="zh-CN"/>
              <a:t>2</a:t>
            </a:r>
            <a:r>
              <a:rPr lang="zh-CN" altLang="en-US"/>
              <a:t>）本地服务器（</a:t>
            </a:r>
            <a:r>
              <a:rPr lang="en-US" altLang="zh-CN"/>
              <a:t>3</a:t>
            </a:r>
            <a:r>
              <a:rPr lang="zh-CN" altLang="en-US"/>
              <a:t>）收集日志的客户端程序</a:t>
            </a:r>
            <a:endParaRPr lang="zh-CN" altLang="en-US"/>
          </a:p>
          <a:p>
            <a:pPr latinLnBrk="1"/>
            <a:endParaRPr lang="zh-CN" altLang="en-US"/>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013" y="260350"/>
            <a:ext cx="4941887" cy="457200"/>
          </a:xfrm>
          <a:prstGeom prst="rect">
            <a:avLst/>
          </a:prstGeom>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Apache/Hadoop</a:t>
            </a:r>
            <a:r>
              <a:rPr lang="zh-CN" altLang="en-US" sz="2400">
                <a:latin typeface="微软雅黑" panose="020B0503020204020204" pitchFamily="34" charset="-122"/>
                <a:ea typeface="微软雅黑" panose="020B0503020204020204" pitchFamily="34" charset="-122"/>
              </a:rPr>
              <a:t>的</a:t>
            </a:r>
            <a:r>
              <a:rPr lang="en-US" altLang="zh-CN" sz="2400">
                <a:latin typeface="微软雅黑" panose="020B0503020204020204" pitchFamily="34" charset="-122"/>
                <a:ea typeface="微软雅黑" panose="020B0503020204020204" pitchFamily="34" charset="-122"/>
              </a:rPr>
              <a:t>Chukwa</a:t>
            </a:r>
            <a:endParaRPr lang="zh-CN" altLang="en-US" sz="2400">
              <a:latin typeface="微软雅黑" panose="020B0503020204020204" pitchFamily="34" charset="-122"/>
              <a:ea typeface="微软雅黑" panose="020B0503020204020204" pitchFamily="34" charset="-122"/>
            </a:endParaRPr>
          </a:p>
        </p:txBody>
      </p:sp>
      <p:pic>
        <p:nvPicPr>
          <p:cNvPr id="165890" name="Picture 2" descr="https://gss0.bdstatic.com/-4o3dSag_xI4khGkpoWK1HF6hhy/baike/c0%3Dbaike80%2C5%2C5%2C80%2C26/sign=28676603e6cd7b89fd6132d16e4d29c2/1b4c510fd9f9d72a9c3976d4d42a2834359bbb9e.jpg"/>
          <p:cNvPicPr>
            <a:picLocks noChangeAspect="1" noChangeArrowheads="1"/>
          </p:cNvPicPr>
          <p:nvPr/>
        </p:nvPicPr>
        <p:blipFill>
          <a:blip r:embed="rId1"/>
          <a:srcRect/>
          <a:stretch>
            <a:fillRect/>
          </a:stretch>
        </p:blipFill>
        <p:spPr bwMode="auto">
          <a:xfrm>
            <a:off x="684213" y="836613"/>
            <a:ext cx="6819900" cy="2219325"/>
          </a:xfrm>
          <a:prstGeom prst="rect">
            <a:avLst/>
          </a:prstGeom>
          <a:noFill/>
          <a:ln w="9525">
            <a:noFill/>
            <a:miter lim="800000"/>
            <a:headEnd/>
            <a:tailEnd/>
          </a:ln>
        </p:spPr>
      </p:pic>
      <p:sp>
        <p:nvSpPr>
          <p:cNvPr id="165891" name="TextBox 2"/>
          <p:cNvSpPr txBox="1">
            <a:spLocks noChangeArrowheads="1"/>
          </p:cNvSpPr>
          <p:nvPr/>
        </p:nvSpPr>
        <p:spPr bwMode="auto">
          <a:xfrm>
            <a:off x="539750" y="2924175"/>
            <a:ext cx="8353425" cy="3313113"/>
          </a:xfrm>
          <a:prstGeom prst="rect">
            <a:avLst/>
          </a:prstGeom>
          <a:noFill/>
          <a:ln w="9525">
            <a:noFill/>
            <a:miter lim="800000"/>
          </a:ln>
        </p:spPr>
        <p:txBody>
          <a:bodyPr/>
          <a:lstStyle/>
          <a:p>
            <a:r>
              <a:rPr lang="en-US" altLang="zh-CN"/>
              <a:t>chukwa </a:t>
            </a:r>
            <a:r>
              <a:rPr lang="zh-CN" altLang="en-US"/>
              <a:t>是一个开源的用于监控大型分布式系统的数据收集系统。这是构建在 </a:t>
            </a:r>
            <a:r>
              <a:rPr lang="en-US" altLang="zh-CN"/>
              <a:t>hadoop </a:t>
            </a:r>
            <a:r>
              <a:rPr lang="zh-CN" altLang="en-US"/>
              <a:t>的 </a:t>
            </a:r>
            <a:r>
              <a:rPr lang="en-US" altLang="zh-CN"/>
              <a:t>hdfs </a:t>
            </a:r>
            <a:r>
              <a:rPr lang="zh-CN" altLang="en-US"/>
              <a:t>和 </a:t>
            </a:r>
            <a:r>
              <a:rPr lang="en-US" altLang="zh-CN"/>
              <a:t>map/reduce </a:t>
            </a:r>
            <a:r>
              <a:rPr lang="zh-CN" altLang="en-US"/>
              <a:t>框架之上的，继承了 </a:t>
            </a:r>
            <a:r>
              <a:rPr lang="en-US" altLang="zh-CN"/>
              <a:t>hadoop </a:t>
            </a:r>
            <a:r>
              <a:rPr lang="zh-CN" altLang="en-US"/>
              <a:t>的可伸缩性和鲁棒性。</a:t>
            </a:r>
            <a:r>
              <a:rPr lang="en-US" altLang="zh-CN"/>
              <a:t>Chukwa </a:t>
            </a:r>
            <a:r>
              <a:rPr lang="zh-CN" altLang="en-US"/>
              <a:t>还包含了一个强大和灵活的工具集，可用于展示、监控和分析已收集的数据。 在一些网站上，甚至声称 </a:t>
            </a:r>
            <a:r>
              <a:rPr lang="en-US" altLang="zh-CN"/>
              <a:t>chukwa </a:t>
            </a:r>
            <a:r>
              <a:rPr lang="zh-CN" altLang="en-US"/>
              <a:t>是一个“日志处理</a:t>
            </a:r>
            <a:r>
              <a:rPr lang="en-US" altLang="zh-CN"/>
              <a:t>/</a:t>
            </a:r>
            <a:r>
              <a:rPr lang="zh-CN" altLang="en-US"/>
              <a:t>分析的</a:t>
            </a:r>
            <a:r>
              <a:rPr lang="en-US" altLang="zh-CN"/>
              <a:t>full stack solution”</a:t>
            </a:r>
            <a:r>
              <a:rPr lang="zh-CN" altLang="en-US"/>
              <a:t>。 </a:t>
            </a:r>
            <a:endParaRPr lang="en-US" altLang="zh-CN"/>
          </a:p>
          <a:p>
            <a:endParaRPr lang="en-US" altLang="zh-CN"/>
          </a:p>
          <a:p>
            <a:r>
              <a:rPr lang="zh-CN" altLang="en-US"/>
              <a:t>主要的部件为</a:t>
            </a:r>
            <a:r>
              <a:rPr lang="en-US" altLang="zh-CN"/>
              <a:t>: </a:t>
            </a:r>
            <a:br>
              <a:rPr lang="zh-CN" altLang="en-US"/>
            </a:br>
            <a:r>
              <a:rPr lang="zh-CN" altLang="en-US" sz="1600"/>
              <a:t>　　</a:t>
            </a:r>
            <a:r>
              <a:rPr lang="en-US" altLang="zh-CN" sz="1600"/>
              <a:t>1. agents : </a:t>
            </a:r>
            <a:r>
              <a:rPr lang="zh-CN" altLang="en-US" sz="1600"/>
              <a:t>负责采集最原始的数据</a:t>
            </a:r>
            <a:r>
              <a:rPr lang="en-US" altLang="zh-CN" sz="1600"/>
              <a:t>,</a:t>
            </a:r>
            <a:r>
              <a:rPr lang="zh-CN" altLang="en-US" sz="1600"/>
              <a:t>并发送给 </a:t>
            </a:r>
            <a:r>
              <a:rPr lang="en-US" altLang="zh-CN" sz="1600"/>
              <a:t>collectors </a:t>
            </a:r>
            <a:br>
              <a:rPr lang="en-US" altLang="zh-CN" sz="1600"/>
            </a:br>
            <a:r>
              <a:rPr lang="zh-CN" altLang="en-US" sz="1600"/>
              <a:t>　　</a:t>
            </a:r>
            <a:r>
              <a:rPr lang="en-US" altLang="zh-CN" sz="1600"/>
              <a:t>2. adaptor : </a:t>
            </a:r>
            <a:r>
              <a:rPr lang="zh-CN" altLang="en-US" sz="1600"/>
              <a:t>直接采集数据的接口和工具</a:t>
            </a:r>
            <a:r>
              <a:rPr lang="en-US" altLang="zh-CN" sz="1600"/>
              <a:t>,</a:t>
            </a:r>
            <a:r>
              <a:rPr lang="zh-CN" altLang="en-US" sz="1600"/>
              <a:t>一个 </a:t>
            </a:r>
            <a:r>
              <a:rPr lang="en-US" altLang="zh-CN" sz="1600"/>
              <a:t>agent </a:t>
            </a:r>
            <a:r>
              <a:rPr lang="zh-CN" altLang="en-US" sz="1600"/>
              <a:t>可以管理多个 </a:t>
            </a:r>
            <a:r>
              <a:rPr lang="en-US" altLang="zh-CN" sz="1600"/>
              <a:t>adaptor </a:t>
            </a:r>
            <a:r>
              <a:rPr lang="zh-CN" altLang="en-US" sz="1600"/>
              <a:t>的数据采集 </a:t>
            </a:r>
            <a:br>
              <a:rPr lang="zh-CN" altLang="en-US" sz="1600"/>
            </a:br>
            <a:r>
              <a:rPr lang="zh-CN" altLang="en-US" sz="1600"/>
              <a:t>　　</a:t>
            </a:r>
            <a:r>
              <a:rPr lang="en-US" altLang="zh-CN" sz="1600"/>
              <a:t>3. collectors </a:t>
            </a:r>
            <a:r>
              <a:rPr lang="zh-CN" altLang="en-US" sz="1600"/>
              <a:t>负责收集 </a:t>
            </a:r>
            <a:r>
              <a:rPr lang="en-US" altLang="zh-CN" sz="1600"/>
              <a:t>agents </a:t>
            </a:r>
            <a:r>
              <a:rPr lang="zh-CN" altLang="en-US" sz="1600"/>
              <a:t>收送来的数据</a:t>
            </a:r>
            <a:r>
              <a:rPr lang="en-US" altLang="zh-CN" sz="1600"/>
              <a:t>,</a:t>
            </a:r>
            <a:r>
              <a:rPr lang="zh-CN" altLang="en-US" sz="1600"/>
              <a:t>并定时写入集群中 </a:t>
            </a:r>
            <a:br>
              <a:rPr lang="zh-CN" altLang="en-US" sz="1600"/>
            </a:br>
            <a:r>
              <a:rPr lang="zh-CN" altLang="en-US" sz="1600"/>
              <a:t>　　</a:t>
            </a:r>
            <a:r>
              <a:rPr lang="en-US" altLang="zh-CN" sz="1600"/>
              <a:t>4. map/reduce jobs </a:t>
            </a:r>
            <a:r>
              <a:rPr lang="zh-CN" altLang="en-US" sz="1600"/>
              <a:t>定时启动</a:t>
            </a:r>
            <a:r>
              <a:rPr lang="en-US" altLang="zh-CN" sz="1600"/>
              <a:t>,</a:t>
            </a:r>
            <a:r>
              <a:rPr lang="zh-CN" altLang="en-US" sz="1600"/>
              <a:t>负责把集群中的数据分类、排序、去重和合并 </a:t>
            </a:r>
            <a:br>
              <a:rPr lang="zh-CN" altLang="en-US" sz="1600"/>
            </a:br>
            <a:r>
              <a:rPr lang="zh-CN" altLang="en-US" sz="1600"/>
              <a:t>　　</a:t>
            </a:r>
            <a:r>
              <a:rPr lang="en-US" altLang="zh-CN" sz="1600"/>
              <a:t>5. HICC </a:t>
            </a:r>
            <a:r>
              <a:rPr lang="zh-CN" altLang="en-US" sz="1600"/>
              <a:t>负责数据的展示</a:t>
            </a:r>
            <a:endParaRPr lang="zh-CN" altLang="en-US" sz="1600"/>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013" y="260350"/>
            <a:ext cx="3389312" cy="457200"/>
          </a:xfrm>
          <a:prstGeom prst="rect">
            <a:avLst/>
          </a:prstGeom>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Linkedin</a:t>
            </a:r>
            <a:r>
              <a:rPr lang="zh-CN" altLang="en-US" sz="2400">
                <a:latin typeface="微软雅黑" panose="020B0503020204020204" pitchFamily="34" charset="-122"/>
                <a:ea typeface="微软雅黑" panose="020B0503020204020204" pitchFamily="34" charset="-122"/>
              </a:rPr>
              <a:t>的</a:t>
            </a:r>
            <a:r>
              <a:rPr lang="en-US" altLang="zh-CN" sz="2400">
                <a:latin typeface="微软雅黑" panose="020B0503020204020204" pitchFamily="34" charset="-122"/>
                <a:ea typeface="微软雅黑" panose="020B0503020204020204" pitchFamily="34" charset="-122"/>
              </a:rPr>
              <a:t>kafka</a:t>
            </a:r>
            <a:endParaRPr lang="en-US" altLang="zh-CN" sz="2400">
              <a:latin typeface="微软雅黑" panose="020B0503020204020204" pitchFamily="34" charset="-122"/>
              <a:ea typeface="微软雅黑" panose="020B0503020204020204" pitchFamily="34" charset="-122"/>
            </a:endParaRPr>
          </a:p>
        </p:txBody>
      </p:sp>
      <p:pic>
        <p:nvPicPr>
          <p:cNvPr id="166914" name="Picture 2" descr="http://images2015.cnblogs.com/blog/897247/201610/897247-20161012133845281-1066342716.png"/>
          <p:cNvPicPr>
            <a:picLocks noChangeAspect="1" noChangeArrowheads="1"/>
          </p:cNvPicPr>
          <p:nvPr/>
        </p:nvPicPr>
        <p:blipFill>
          <a:blip r:embed="rId1"/>
          <a:srcRect/>
          <a:stretch>
            <a:fillRect/>
          </a:stretch>
        </p:blipFill>
        <p:spPr bwMode="auto">
          <a:xfrm>
            <a:off x="250825" y="836613"/>
            <a:ext cx="8056563" cy="4540250"/>
          </a:xfrm>
          <a:prstGeom prst="rect">
            <a:avLst/>
          </a:prstGeom>
          <a:noFill/>
          <a:ln w="9525">
            <a:noFill/>
            <a:miter lim="800000"/>
            <a:headEnd/>
            <a:tailEnd/>
          </a:ln>
        </p:spPr>
      </p:pic>
      <p:sp>
        <p:nvSpPr>
          <p:cNvPr id="166915" name="TextBox 3"/>
          <p:cNvSpPr txBox="1">
            <a:spLocks noChangeArrowheads="1"/>
          </p:cNvSpPr>
          <p:nvPr/>
        </p:nvSpPr>
        <p:spPr bwMode="auto">
          <a:xfrm>
            <a:off x="250825" y="5373688"/>
            <a:ext cx="8713788" cy="1223962"/>
          </a:xfrm>
          <a:prstGeom prst="rect">
            <a:avLst/>
          </a:prstGeom>
          <a:noFill/>
          <a:ln w="9525">
            <a:noFill/>
            <a:miter lim="800000"/>
          </a:ln>
        </p:spPr>
        <p:txBody>
          <a:bodyPr/>
          <a:lstStyle/>
          <a:p>
            <a:r>
              <a:rPr lang="en-US" altLang="zh-CN" sz="1600"/>
              <a:t>1. producer</a:t>
            </a:r>
            <a:r>
              <a:rPr lang="zh-CN" altLang="en-US" sz="1600"/>
              <a:t>：消息生产者，发布消息到 </a:t>
            </a:r>
            <a:r>
              <a:rPr lang="en-US" altLang="zh-CN" sz="1600"/>
              <a:t>kafka </a:t>
            </a:r>
            <a:r>
              <a:rPr lang="zh-CN" altLang="en-US" sz="1600"/>
              <a:t>集群的终端或服务。 </a:t>
            </a:r>
            <a:endParaRPr lang="en-US" altLang="zh-CN" sz="1600"/>
          </a:p>
          <a:p>
            <a:r>
              <a:rPr lang="en-US" altLang="zh-CN" sz="1600"/>
              <a:t>2. broker</a:t>
            </a:r>
            <a:r>
              <a:rPr lang="zh-CN" altLang="en-US" sz="1600"/>
              <a:t>：</a:t>
            </a:r>
            <a:r>
              <a:rPr lang="en-US" altLang="zh-CN" sz="1600"/>
              <a:t>kafka </a:t>
            </a:r>
            <a:r>
              <a:rPr lang="zh-CN" altLang="en-US" sz="1600"/>
              <a:t>集群中包含的服务器。 </a:t>
            </a:r>
            <a:endParaRPr lang="en-US" altLang="zh-CN" sz="1600"/>
          </a:p>
          <a:p>
            <a:r>
              <a:rPr lang="en-US" altLang="zh-CN" sz="1600"/>
              <a:t>3.topic</a:t>
            </a:r>
            <a:r>
              <a:rPr lang="zh-CN" altLang="en-US" sz="1600"/>
              <a:t>：每条发布到 </a:t>
            </a:r>
            <a:r>
              <a:rPr lang="en-US" altLang="zh-CN" sz="1600"/>
              <a:t>kafka </a:t>
            </a:r>
            <a:r>
              <a:rPr lang="zh-CN" altLang="en-US" sz="1600"/>
              <a:t>集群的消息属于的类别，即 </a:t>
            </a:r>
            <a:r>
              <a:rPr lang="en-US" altLang="zh-CN" sz="1600"/>
              <a:t>kafka </a:t>
            </a:r>
            <a:r>
              <a:rPr lang="zh-CN" altLang="en-US" sz="1600"/>
              <a:t>是面向 </a:t>
            </a:r>
            <a:r>
              <a:rPr lang="en-US" altLang="zh-CN" sz="1600"/>
              <a:t>topic </a:t>
            </a:r>
            <a:r>
              <a:rPr lang="zh-CN" altLang="en-US" sz="1600"/>
              <a:t>的。 </a:t>
            </a:r>
            <a:endParaRPr lang="en-US" altLang="zh-CN" sz="1600"/>
          </a:p>
          <a:p>
            <a:r>
              <a:rPr lang="en-US" altLang="zh-CN" sz="1600"/>
              <a:t>4.consumer</a:t>
            </a:r>
            <a:r>
              <a:rPr lang="zh-CN" altLang="en-US" sz="1600"/>
              <a:t>：从 </a:t>
            </a:r>
            <a:r>
              <a:rPr lang="en-US" altLang="zh-CN" sz="1600"/>
              <a:t>kafka </a:t>
            </a:r>
            <a:r>
              <a:rPr lang="zh-CN" altLang="en-US" sz="1600"/>
              <a:t>集群中消费消息的终端或服务。</a:t>
            </a:r>
            <a:endParaRPr lang="zh-CN" altLang="en-US" sz="1600"/>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descr="http://pic002.cnblogs.com/images/2012/51347/2012061802175319.png"/>
          <p:cNvPicPr>
            <a:picLocks noChangeAspect="1" noChangeArrowheads="1"/>
          </p:cNvPicPr>
          <p:nvPr/>
        </p:nvPicPr>
        <p:blipFill>
          <a:blip r:embed="rId1"/>
          <a:srcRect/>
          <a:stretch>
            <a:fillRect/>
          </a:stretch>
        </p:blipFill>
        <p:spPr bwMode="auto">
          <a:xfrm>
            <a:off x="539750" y="981075"/>
            <a:ext cx="5168900" cy="3384550"/>
          </a:xfrm>
          <a:prstGeom prst="rect">
            <a:avLst/>
          </a:prstGeom>
          <a:noFill/>
          <a:ln w="9525">
            <a:noFill/>
            <a:miter lim="800000"/>
            <a:headEnd/>
            <a:tailEnd/>
          </a:ln>
        </p:spPr>
      </p:pic>
      <p:sp>
        <p:nvSpPr>
          <p:cNvPr id="3" name="矩形 2"/>
          <p:cNvSpPr/>
          <p:nvPr/>
        </p:nvSpPr>
        <p:spPr>
          <a:xfrm>
            <a:off x="1116013" y="260350"/>
            <a:ext cx="2298700" cy="457200"/>
          </a:xfrm>
          <a:prstGeom prst="rect">
            <a:avLst/>
          </a:prstGeom>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网络爬虫</a:t>
            </a:r>
            <a:endParaRPr lang="en-US" altLang="zh-CN" sz="2400">
              <a:latin typeface="微软雅黑" panose="020B0503020204020204" pitchFamily="34" charset="-122"/>
              <a:ea typeface="微软雅黑" panose="020B0503020204020204" pitchFamily="34" charset="-122"/>
            </a:endParaRPr>
          </a:p>
        </p:txBody>
      </p:sp>
      <p:sp>
        <p:nvSpPr>
          <p:cNvPr id="168963" name="TextBox 1"/>
          <p:cNvSpPr txBox="1">
            <a:spLocks noChangeArrowheads="1"/>
          </p:cNvSpPr>
          <p:nvPr/>
        </p:nvSpPr>
        <p:spPr bwMode="auto">
          <a:xfrm>
            <a:off x="5940425" y="836613"/>
            <a:ext cx="2879725" cy="4608512"/>
          </a:xfrm>
          <a:prstGeom prst="rect">
            <a:avLst/>
          </a:prstGeom>
          <a:noFill/>
          <a:ln w="9525">
            <a:noFill/>
            <a:miter lim="800000"/>
          </a:ln>
        </p:spPr>
        <p:txBody>
          <a:bodyPr/>
          <a:lstStyle/>
          <a:p>
            <a:r>
              <a:rPr lang="zh-CN" altLang="en-US" u="sng"/>
              <a:t>基本工作流程：</a:t>
            </a:r>
            <a:endParaRPr lang="zh-CN" altLang="en-US" u="sng"/>
          </a:p>
          <a:p>
            <a:r>
              <a:rPr lang="en-US" altLang="zh-CN"/>
              <a:t>1.</a:t>
            </a:r>
            <a:r>
              <a:rPr lang="zh-CN" altLang="en-US"/>
              <a:t>首先选取一部分精心挑选的种子</a:t>
            </a:r>
            <a:r>
              <a:rPr lang="en-US" altLang="zh-CN"/>
              <a:t>URL</a:t>
            </a:r>
            <a:r>
              <a:rPr lang="zh-CN" altLang="en-US"/>
              <a:t>；</a:t>
            </a:r>
            <a:endParaRPr lang="zh-CN" altLang="en-US"/>
          </a:p>
          <a:p>
            <a:endParaRPr lang="en-US" altLang="zh-CN"/>
          </a:p>
          <a:p>
            <a:r>
              <a:rPr lang="en-US" altLang="zh-CN"/>
              <a:t>2.</a:t>
            </a:r>
            <a:r>
              <a:rPr lang="zh-CN" altLang="en-US"/>
              <a:t>将这些</a:t>
            </a:r>
            <a:r>
              <a:rPr lang="en-US" altLang="zh-CN"/>
              <a:t>URL</a:t>
            </a:r>
            <a:r>
              <a:rPr lang="zh-CN" altLang="en-US"/>
              <a:t>放入待抓取</a:t>
            </a:r>
            <a:r>
              <a:rPr lang="en-US" altLang="zh-CN"/>
              <a:t>URL</a:t>
            </a:r>
            <a:r>
              <a:rPr lang="zh-CN" altLang="en-US"/>
              <a:t>队列；</a:t>
            </a:r>
            <a:endParaRPr lang="zh-CN" altLang="en-US"/>
          </a:p>
          <a:p>
            <a:endParaRPr lang="en-US" altLang="zh-CN"/>
          </a:p>
          <a:p>
            <a:r>
              <a:rPr lang="en-US" altLang="zh-CN"/>
              <a:t>3.</a:t>
            </a:r>
            <a:r>
              <a:rPr lang="zh-CN" altLang="en-US"/>
              <a:t>从待抓取</a:t>
            </a:r>
            <a:r>
              <a:rPr lang="en-US" altLang="zh-CN"/>
              <a:t>URL</a:t>
            </a:r>
            <a:r>
              <a:rPr lang="zh-CN" altLang="en-US"/>
              <a:t>队列中取出待抓取在</a:t>
            </a:r>
            <a:r>
              <a:rPr lang="en-US" altLang="zh-CN"/>
              <a:t>URL</a:t>
            </a:r>
            <a:r>
              <a:rPr lang="zh-CN" altLang="en-US"/>
              <a:t>，解析</a:t>
            </a:r>
            <a:r>
              <a:rPr lang="en-US" altLang="zh-CN"/>
              <a:t>DNS</a:t>
            </a:r>
            <a:r>
              <a:rPr lang="zh-CN" altLang="en-US"/>
              <a:t>，并且得到主机的</a:t>
            </a:r>
            <a:r>
              <a:rPr lang="en-US" altLang="zh-CN"/>
              <a:t>ip</a:t>
            </a:r>
            <a:r>
              <a:rPr lang="zh-CN" altLang="en-US"/>
              <a:t>，并将</a:t>
            </a:r>
            <a:r>
              <a:rPr lang="en-US" altLang="zh-CN"/>
              <a:t>URL</a:t>
            </a:r>
            <a:r>
              <a:rPr lang="zh-CN" altLang="en-US"/>
              <a:t>对应的网页下载下来，存储进已下载网页库中。此外，将这些</a:t>
            </a:r>
            <a:r>
              <a:rPr lang="en-US" altLang="zh-CN"/>
              <a:t>URL</a:t>
            </a:r>
            <a:r>
              <a:rPr lang="zh-CN" altLang="en-US"/>
              <a:t>放进已抓取</a:t>
            </a:r>
            <a:r>
              <a:rPr lang="en-US" altLang="zh-CN"/>
              <a:t>URL</a:t>
            </a:r>
            <a:r>
              <a:rPr lang="zh-CN" altLang="en-US"/>
              <a:t>队列。</a:t>
            </a:r>
            <a:endParaRPr lang="zh-CN" altLang="en-US"/>
          </a:p>
          <a:p>
            <a:endParaRPr lang="en-US" altLang="zh-CN"/>
          </a:p>
          <a:p>
            <a:r>
              <a:rPr lang="en-US" altLang="zh-CN"/>
              <a:t>4.</a:t>
            </a:r>
            <a:r>
              <a:rPr lang="zh-CN" altLang="en-US"/>
              <a:t>分析已抓取</a:t>
            </a:r>
            <a:r>
              <a:rPr lang="en-US" altLang="zh-CN"/>
              <a:t>URL</a:t>
            </a:r>
            <a:r>
              <a:rPr lang="zh-CN" altLang="en-US"/>
              <a:t>队列中的</a:t>
            </a:r>
            <a:r>
              <a:rPr lang="en-US" altLang="zh-CN"/>
              <a:t>URL</a:t>
            </a:r>
            <a:r>
              <a:rPr lang="zh-CN" altLang="en-US"/>
              <a:t>，分析其中的其他</a:t>
            </a:r>
            <a:r>
              <a:rPr lang="en-US" altLang="zh-CN"/>
              <a:t>URL</a:t>
            </a:r>
            <a:r>
              <a:rPr lang="zh-CN" altLang="en-US"/>
              <a:t>，并且将</a:t>
            </a:r>
            <a:r>
              <a:rPr lang="en-US" altLang="zh-CN"/>
              <a:t>URL</a:t>
            </a:r>
            <a:r>
              <a:rPr lang="zh-CN" altLang="en-US"/>
              <a:t>放入待抓取</a:t>
            </a:r>
            <a:r>
              <a:rPr lang="en-US" altLang="zh-CN"/>
              <a:t>URL</a:t>
            </a:r>
            <a:r>
              <a:rPr lang="zh-CN" altLang="en-US"/>
              <a:t>队列，从而进入下一个循环。</a:t>
            </a:r>
            <a:endParaRPr lang="zh-CN" alt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p:cNvPicPr>
            <a:picLocks noChangeAspect="1" noChangeArrowheads="1"/>
          </p:cNvPicPr>
          <p:nvPr/>
        </p:nvPicPr>
        <p:blipFill>
          <a:blip r:embed="rId1"/>
          <a:srcRect/>
          <a:stretch>
            <a:fillRect/>
          </a:stretch>
        </p:blipFill>
        <p:spPr bwMode="auto">
          <a:xfrm>
            <a:off x="900113" y="1052513"/>
            <a:ext cx="4751387" cy="4137025"/>
          </a:xfrm>
          <a:prstGeom prst="rect">
            <a:avLst/>
          </a:prstGeom>
          <a:noFill/>
          <a:ln w="9525">
            <a:noFill/>
            <a:miter lim="800000"/>
            <a:headEnd/>
            <a:tailEnd/>
          </a:ln>
        </p:spPr>
      </p:pic>
      <p:sp>
        <p:nvSpPr>
          <p:cNvPr id="3" name="矩形 2"/>
          <p:cNvSpPr/>
          <p:nvPr/>
        </p:nvSpPr>
        <p:spPr>
          <a:xfrm>
            <a:off x="1116013" y="260350"/>
            <a:ext cx="2908300" cy="457200"/>
          </a:xfrm>
          <a:prstGeom prst="rect">
            <a:avLst/>
          </a:prstGeom>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其他数据采集</a:t>
            </a:r>
            <a:endParaRPr lang="en-US" altLang="zh-CN" sz="2400">
              <a:latin typeface="微软雅黑" panose="020B0503020204020204" pitchFamily="34" charset="-122"/>
              <a:ea typeface="微软雅黑" panose="020B0503020204020204" pitchFamily="34" charset="-122"/>
            </a:endParaRPr>
          </a:p>
        </p:txBody>
      </p:sp>
      <p:sp>
        <p:nvSpPr>
          <p:cNvPr id="169987" name="TextBox 3"/>
          <p:cNvSpPr txBox="1">
            <a:spLocks noChangeArrowheads="1"/>
          </p:cNvSpPr>
          <p:nvPr/>
        </p:nvSpPr>
        <p:spPr bwMode="auto">
          <a:xfrm>
            <a:off x="539750" y="5427663"/>
            <a:ext cx="7920038" cy="684212"/>
          </a:xfrm>
          <a:prstGeom prst="rect">
            <a:avLst/>
          </a:prstGeom>
          <a:noFill/>
          <a:ln w="9525">
            <a:noFill/>
            <a:miter lim="800000"/>
          </a:ln>
        </p:spPr>
        <p:txBody>
          <a:bodyPr/>
          <a:lstStyle/>
          <a:p>
            <a:r>
              <a:rPr lang="zh-CN" altLang="en-US"/>
              <a:t>对于企业经营数据，或学科研究数据，等保密性安全要求较高的数据，可以通过与企业或研究机构合作，使用特定系统接口等相关方式采集数据</a:t>
            </a:r>
            <a:endParaRPr lang="zh-CN" altLang="en-US"/>
          </a:p>
        </p:txBody>
      </p:sp>
      <p:sp>
        <p:nvSpPr>
          <p:cNvPr id="169988" name="AutoShape 4" descr="http://img1.imgtn.bdimg.com/it/u=1298068406,2099028197&amp;fm=26&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169989" name="Picture 6" descr="https://timgsa.baidu.com/timg?image&amp;quality=80&amp;size=b9999_10000&amp;sec=1498301921296&amp;di=0b95abdee40fc9b858105c5ff971c109&amp;imgtype=0&amp;src=http%3A%2F%2Fimg3.qjy168.com%2Fprovide%2F2013%2F06%2F28%2F4745094_20130628124943.jpg"/>
          <p:cNvPicPr>
            <a:picLocks noChangeAspect="1" noChangeArrowheads="1"/>
          </p:cNvPicPr>
          <p:nvPr/>
        </p:nvPicPr>
        <p:blipFill>
          <a:blip r:embed="rId2"/>
          <a:srcRect/>
          <a:stretch>
            <a:fillRect/>
          </a:stretch>
        </p:blipFill>
        <p:spPr bwMode="auto">
          <a:xfrm>
            <a:off x="6281738" y="1063625"/>
            <a:ext cx="2143125" cy="1905000"/>
          </a:xfrm>
          <a:prstGeom prst="rect">
            <a:avLst/>
          </a:prstGeom>
          <a:noFill/>
          <a:ln w="9525">
            <a:noFill/>
            <a:miter lim="800000"/>
            <a:headEnd/>
            <a:tailEnd/>
          </a:ln>
        </p:spPr>
      </p:pic>
      <p:pic>
        <p:nvPicPr>
          <p:cNvPr id="169990" name="Picture 8" descr="https://timgsa.baidu.com/timg?image&amp;quality=80&amp;size=b9999_10000&amp;sec=1498302033067&amp;di=8c9b60a48a52555fadaba96fc073048f&amp;imgtype=0&amp;src=http%3A%2F%2Fimg002.hc360.cn%2Fg8%2FM08%2F93%2FA6%2FwKhQtVQaeNmEErHEAAAAAKhTfns968.jpg"/>
          <p:cNvPicPr>
            <a:picLocks noChangeAspect="1" noChangeArrowheads="1"/>
          </p:cNvPicPr>
          <p:nvPr/>
        </p:nvPicPr>
        <p:blipFill>
          <a:blip r:embed="rId3"/>
          <a:srcRect/>
          <a:stretch>
            <a:fillRect/>
          </a:stretch>
        </p:blipFill>
        <p:spPr bwMode="auto">
          <a:xfrm>
            <a:off x="6516688" y="3141663"/>
            <a:ext cx="1943100" cy="194468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77" descr="binary.png"/>
          <p:cNvPicPr>
            <a:picLocks noChangeAspect="1"/>
          </p:cNvPicPr>
          <p:nvPr/>
        </p:nvPicPr>
        <p:blipFill>
          <a:blip r:embed="rId1"/>
          <a:srcRect/>
          <a:stretch>
            <a:fillRect/>
          </a:stretch>
        </p:blipFill>
        <p:spPr bwMode="auto">
          <a:xfrm>
            <a:off x="5508625" y="-6350"/>
            <a:ext cx="3733800" cy="4525963"/>
          </a:xfrm>
          <a:prstGeom prst="rect">
            <a:avLst/>
          </a:prstGeom>
          <a:noFill/>
          <a:ln w="9525">
            <a:noFill/>
            <a:miter lim="800000"/>
            <a:headEnd/>
            <a:tailEnd/>
          </a:ln>
        </p:spPr>
      </p:pic>
      <p:grpSp>
        <p:nvGrpSpPr>
          <p:cNvPr id="2" name="Group 28"/>
          <p:cNvGrpSpPr/>
          <p:nvPr/>
        </p:nvGrpSpPr>
        <p:grpSpPr bwMode="auto">
          <a:xfrm rot="1212229">
            <a:off x="6478588" y="1154113"/>
            <a:ext cx="2579687" cy="1436687"/>
            <a:chOff x="1977421" y="4920668"/>
            <a:chExt cx="3980351" cy="1437679"/>
          </a:xfrm>
        </p:grpSpPr>
        <p:sp>
          <p:nvSpPr>
            <p:cNvPr id="30" name="Rectangle 29"/>
            <p:cNvSpPr/>
            <p:nvPr/>
          </p:nvSpPr>
          <p:spPr bwMode="auto">
            <a:xfrm>
              <a:off x="1977421" y="4920668"/>
              <a:ext cx="3980351" cy="1437679"/>
            </a:xfrm>
            <a:prstGeom prst="rect">
              <a:avLst/>
            </a:prstGeom>
            <a:gradFill>
              <a:gsLst>
                <a:gs pos="0">
                  <a:schemeClr val="accent4">
                    <a:alpha val="10000"/>
                  </a:schemeClr>
                </a:gs>
                <a:gs pos="100000">
                  <a:schemeClr val="bg1">
                    <a:alpha val="15000"/>
                  </a:schemeClr>
                </a:gs>
              </a:gsLst>
              <a:lin ang="162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685165">
                <a:defRPr/>
              </a:pPr>
              <a:endParaRPr lang="en-US" sz="1700" dirty="0">
                <a:gradFill>
                  <a:gsLst>
                    <a:gs pos="0">
                      <a:srgbClr val="FFFFFF"/>
                    </a:gs>
                    <a:gs pos="100000">
                      <a:srgbClr val="FFFFFF"/>
                    </a:gs>
                  </a:gsLst>
                  <a:lin ang="5400000" scaled="0"/>
                </a:gradFill>
              </a:endParaRPr>
            </a:p>
          </p:txBody>
        </p:sp>
        <p:pic>
          <p:nvPicPr>
            <p:cNvPr id="109591" name="Picture 2" descr="C:\Users\adi\Desktop\Old_Camera.png"/>
            <p:cNvPicPr>
              <a:picLocks noChangeAspect="1" noChangeArrowheads="1"/>
            </p:cNvPicPr>
            <p:nvPr/>
          </p:nvPicPr>
          <p:blipFill>
            <a:blip r:embed="rId2"/>
            <a:srcRect/>
            <a:stretch>
              <a:fillRect/>
            </a:stretch>
          </p:blipFill>
          <p:spPr bwMode="auto">
            <a:xfrm>
              <a:off x="3380980" y="4930111"/>
              <a:ext cx="2571312" cy="1419889"/>
            </a:xfrm>
            <a:prstGeom prst="rect">
              <a:avLst/>
            </a:prstGeom>
            <a:noFill/>
            <a:ln w="9525">
              <a:noFill/>
              <a:miter lim="800000"/>
              <a:headEnd/>
              <a:tailEnd/>
            </a:ln>
          </p:spPr>
        </p:pic>
        <p:pic>
          <p:nvPicPr>
            <p:cNvPr id="32" name="Picture 2" descr="C:\Users\adi\Desktop\Old_Camera.png"/>
            <p:cNvPicPr>
              <a:picLocks noChangeAspect="1" noChangeArrowheads="1"/>
            </p:cNvPicPr>
            <p:nvPr/>
          </p:nvPicPr>
          <p:blipFill>
            <a:blip r:embed="rId3"/>
            <a:srcRect/>
            <a:stretch>
              <a:fillRect/>
            </a:stretch>
          </p:blipFill>
          <p:spPr bwMode="auto">
            <a:xfrm>
              <a:off x="1989763" y="4928345"/>
              <a:ext cx="1643580" cy="1413851"/>
            </a:xfrm>
            <a:prstGeom prst="rect">
              <a:avLst/>
            </a:prstGeom>
            <a:noFill/>
            <a:ln>
              <a:noFill/>
            </a:ln>
            <a:effectLst>
              <a:outerShdw blurRad="50800" dist="38100" dir="2700000" algn="tl" rotWithShape="0">
                <a:prstClr val="black">
                  <a:alpha val="40000"/>
                </a:prstClr>
              </a:outerShdw>
            </a:effectLst>
          </p:spPr>
        </p:pic>
      </p:grpSp>
      <p:pic>
        <p:nvPicPr>
          <p:cNvPr id="67" name="Picture 9" descr="C:\Users\roslyn.ADI\Desktop\DVD_ART35\Artwork_Imagery\Hardware Photos\OEM HW\Storage devices\HP USB Flash memory drive.png"/>
          <p:cNvPicPr>
            <a:picLocks noChangeAspect="1" noChangeArrowheads="1"/>
          </p:cNvPicPr>
          <p:nvPr/>
        </p:nvPicPr>
        <p:blipFill>
          <a:blip r:embed="rId4"/>
          <a:stretch>
            <a:fillRect/>
          </a:stretch>
        </p:blipFill>
        <p:spPr bwMode="auto">
          <a:xfrm>
            <a:off x="7891463" y="2716213"/>
            <a:ext cx="1398587" cy="1398587"/>
          </a:xfrm>
          <a:prstGeom prst="rect">
            <a:avLst/>
          </a:prstGeom>
          <a:effectLst>
            <a:outerShdw blurRad="50800" dist="38100" dir="2700000" algn="tl" rotWithShape="0">
              <a:prstClr val="black">
                <a:alpha val="40000"/>
              </a:prstClr>
            </a:outerShdw>
          </a:effectLst>
        </p:spPr>
      </p:pic>
      <p:pic>
        <p:nvPicPr>
          <p:cNvPr id="69" name="Picture 68" descr="HP_Camera.png"/>
          <p:cNvPicPr>
            <a:picLocks noChangeAspect="1"/>
          </p:cNvPicPr>
          <p:nvPr/>
        </p:nvPicPr>
        <p:blipFill>
          <a:blip r:embed="rId5"/>
          <a:srcRect/>
          <a:stretch>
            <a:fillRect/>
          </a:stretch>
        </p:blipFill>
        <p:spPr bwMode="auto">
          <a:xfrm rot="-1503496">
            <a:off x="4860925" y="3554413"/>
            <a:ext cx="1608138" cy="1771650"/>
          </a:xfrm>
          <a:prstGeom prst="rect">
            <a:avLst/>
          </a:prstGeom>
          <a:noFill/>
          <a:ln w="9525">
            <a:noFill/>
            <a:miter lim="800000"/>
            <a:headEnd/>
            <a:tailEnd/>
          </a:ln>
        </p:spPr>
      </p:pic>
      <p:pic>
        <p:nvPicPr>
          <p:cNvPr id="7" name="Picture 9" descr="C:\Users\roslyn.ADI\Desktop\DVD_ART35\Artwork_Imagery\Hardware Photos\OEM HW\Storage devices\HP USB Flash memory drive.png"/>
          <p:cNvPicPr>
            <a:picLocks noChangeAspect="1" noChangeArrowheads="1"/>
          </p:cNvPicPr>
          <p:nvPr/>
        </p:nvPicPr>
        <p:blipFill>
          <a:blip r:embed="rId6"/>
          <a:srcRect/>
          <a:stretch>
            <a:fillRect/>
          </a:stretch>
        </p:blipFill>
        <p:spPr bwMode="auto">
          <a:xfrm>
            <a:off x="5040313" y="1195388"/>
            <a:ext cx="1282700" cy="1833562"/>
          </a:xfrm>
          <a:prstGeom prst="rect">
            <a:avLst/>
          </a:prstGeom>
          <a:noFill/>
          <a:ln w="9525">
            <a:noFill/>
            <a:miter lim="800000"/>
            <a:headEnd/>
            <a:tailEnd/>
          </a:ln>
        </p:spPr>
      </p:pic>
      <p:pic>
        <p:nvPicPr>
          <p:cNvPr id="6" name="Picture 5" descr="HP_Camera.png"/>
          <p:cNvPicPr>
            <a:picLocks noChangeAspect="1"/>
          </p:cNvPicPr>
          <p:nvPr/>
        </p:nvPicPr>
        <p:blipFill>
          <a:blip r:embed="rId7"/>
          <a:srcRect/>
          <a:stretch>
            <a:fillRect/>
          </a:stretch>
        </p:blipFill>
        <p:spPr bwMode="auto">
          <a:xfrm>
            <a:off x="4735513" y="1831975"/>
            <a:ext cx="1123950" cy="1138238"/>
          </a:xfrm>
          <a:prstGeom prst="rect">
            <a:avLst/>
          </a:prstGeom>
          <a:noFill/>
          <a:ln w="9525">
            <a:noFill/>
            <a:miter lim="800000"/>
            <a:headEnd/>
            <a:tailEnd/>
          </a:ln>
        </p:spPr>
      </p:pic>
      <p:pic>
        <p:nvPicPr>
          <p:cNvPr id="56" name="Picture 9" descr="C:\Users\roslyn.ADI\Desktop\DVD_ART35\Artwork_Imagery\Hardware Photos\OEM HW\Storage devices\HP USB Flash memory drive.png"/>
          <p:cNvPicPr>
            <a:picLocks noChangeAspect="1" noChangeArrowheads="1"/>
          </p:cNvPicPr>
          <p:nvPr/>
        </p:nvPicPr>
        <p:blipFill>
          <a:blip r:embed="rId8"/>
          <a:srcRect/>
          <a:stretch>
            <a:fillRect/>
          </a:stretch>
        </p:blipFill>
        <p:spPr bwMode="auto">
          <a:xfrm>
            <a:off x="7740650" y="376238"/>
            <a:ext cx="1403350" cy="1638300"/>
          </a:xfrm>
          <a:prstGeom prst="rect">
            <a:avLst/>
          </a:prstGeom>
          <a:noFill/>
          <a:ln w="9525">
            <a:noFill/>
            <a:miter lim="800000"/>
            <a:headEnd/>
            <a:tailEnd/>
          </a:ln>
        </p:spPr>
      </p:pic>
      <p:pic>
        <p:nvPicPr>
          <p:cNvPr id="61" name="Picture 60" descr="facebook.jpg"/>
          <p:cNvPicPr>
            <a:picLocks noChangeAspect="1"/>
          </p:cNvPicPr>
          <p:nvPr/>
        </p:nvPicPr>
        <p:blipFill>
          <a:blip r:embed="rId9"/>
          <a:stretch>
            <a:fillRect/>
          </a:stretch>
        </p:blipFill>
        <p:spPr>
          <a:xfrm rot="1445701">
            <a:off x="6581775" y="2214563"/>
            <a:ext cx="1779588" cy="892175"/>
          </a:xfrm>
          <a:prstGeom prst="rect">
            <a:avLst/>
          </a:prstGeom>
          <a:effectLst>
            <a:outerShdw blurRad="50800" dist="38100" dir="2700000" algn="tl" rotWithShape="0">
              <a:prstClr val="black">
                <a:alpha val="40000"/>
              </a:prstClr>
            </a:outerShdw>
          </a:effectLst>
        </p:spPr>
      </p:pic>
      <p:pic>
        <p:nvPicPr>
          <p:cNvPr id="55" name="Picture 9" descr="C:\Users\roslyn.ADI\Desktop\DVD_ART35\Artwork_Imagery\Hardware Photos\OEM HW\Storage devices\HP USB Flash memory drive.png"/>
          <p:cNvPicPr>
            <a:picLocks noChangeAspect="1" noChangeArrowheads="1"/>
          </p:cNvPicPr>
          <p:nvPr/>
        </p:nvPicPr>
        <p:blipFill>
          <a:blip r:embed="rId10"/>
          <a:stretch>
            <a:fillRect/>
          </a:stretch>
        </p:blipFill>
        <p:spPr bwMode="auto">
          <a:xfrm>
            <a:off x="5649913" y="1666875"/>
            <a:ext cx="1357312" cy="1706563"/>
          </a:xfrm>
          <a:prstGeom prst="rect">
            <a:avLst/>
          </a:prstGeom>
          <a:noFill/>
          <a:effectLst>
            <a:outerShdw blurRad="50800" dist="38100" dir="2700000" algn="tl" rotWithShape="0">
              <a:prstClr val="black">
                <a:alpha val="40000"/>
              </a:prstClr>
            </a:outerShdw>
          </a:effectLst>
        </p:spPr>
      </p:pic>
      <p:pic>
        <p:nvPicPr>
          <p:cNvPr id="64" name="Picture 63" descr="twitter copy.png"/>
          <p:cNvPicPr>
            <a:picLocks noChangeAspect="1"/>
          </p:cNvPicPr>
          <p:nvPr/>
        </p:nvPicPr>
        <p:blipFill>
          <a:blip r:embed="rId11"/>
          <a:stretch>
            <a:fillRect/>
          </a:stretch>
        </p:blipFill>
        <p:spPr>
          <a:xfrm rot="407817">
            <a:off x="4511675" y="2965450"/>
            <a:ext cx="1430338" cy="1866900"/>
          </a:xfrm>
          <a:prstGeom prst="rect">
            <a:avLst/>
          </a:prstGeom>
          <a:effectLst>
            <a:outerShdw blurRad="50800" dist="38100" dir="2700000" algn="tl" rotWithShape="0">
              <a:prstClr val="black">
                <a:alpha val="40000"/>
              </a:prstClr>
            </a:outerShdw>
          </a:effectLst>
        </p:spPr>
      </p:pic>
      <p:pic>
        <p:nvPicPr>
          <p:cNvPr id="60" name="Picture 59" descr="MySpace.emf"/>
          <p:cNvPicPr>
            <a:picLocks noChangeAspect="1"/>
          </p:cNvPicPr>
          <p:nvPr/>
        </p:nvPicPr>
        <p:blipFill>
          <a:blip r:embed="rId12"/>
          <a:stretch>
            <a:fillRect/>
          </a:stretch>
        </p:blipFill>
        <p:spPr>
          <a:xfrm rot="20966772">
            <a:off x="4849813" y="2554288"/>
            <a:ext cx="1512887" cy="549275"/>
          </a:xfrm>
          <a:prstGeom prst="rect">
            <a:avLst/>
          </a:prstGeom>
          <a:effectLst>
            <a:outerShdw blurRad="50800" dist="38100" dir="2700000" algn="tl" rotWithShape="0">
              <a:prstClr val="black">
                <a:alpha val="40000"/>
              </a:prstClr>
            </a:outerShdw>
          </a:effectLst>
        </p:spPr>
      </p:pic>
      <p:pic>
        <p:nvPicPr>
          <p:cNvPr id="66" name="Picture 65" descr="youtube-logo copy.png"/>
          <p:cNvPicPr>
            <a:picLocks noChangeAspect="1"/>
          </p:cNvPicPr>
          <p:nvPr/>
        </p:nvPicPr>
        <p:blipFill>
          <a:blip r:embed="rId13"/>
          <a:srcRect/>
          <a:stretch>
            <a:fillRect/>
          </a:stretch>
        </p:blipFill>
        <p:spPr bwMode="auto">
          <a:xfrm rot="-307129">
            <a:off x="5122863" y="2906713"/>
            <a:ext cx="3209925" cy="1665287"/>
          </a:xfrm>
          <a:prstGeom prst="rect">
            <a:avLst/>
          </a:prstGeom>
          <a:noFill/>
          <a:ln w="9525">
            <a:noFill/>
            <a:miter lim="800000"/>
            <a:headEnd/>
            <a:tailEnd/>
          </a:ln>
        </p:spPr>
      </p:pic>
      <p:pic>
        <p:nvPicPr>
          <p:cNvPr id="70" name="Picture 69" descr="msnmessenger copy.png"/>
          <p:cNvPicPr>
            <a:picLocks noChangeAspect="1"/>
          </p:cNvPicPr>
          <p:nvPr/>
        </p:nvPicPr>
        <p:blipFill>
          <a:blip r:embed="rId14"/>
          <a:stretch>
            <a:fillRect/>
          </a:stretch>
        </p:blipFill>
        <p:spPr>
          <a:xfrm rot="258742">
            <a:off x="5981700" y="3840163"/>
            <a:ext cx="2090738" cy="2587625"/>
          </a:xfrm>
          <a:prstGeom prst="rect">
            <a:avLst/>
          </a:prstGeom>
          <a:effectLst>
            <a:outerShdw blurRad="50800" dist="38100" dir="2700000" algn="tl" rotWithShape="0">
              <a:prstClr val="black">
                <a:alpha val="40000"/>
              </a:prstClr>
            </a:outerShdw>
          </a:effectLst>
        </p:spPr>
      </p:pic>
      <p:pic>
        <p:nvPicPr>
          <p:cNvPr id="76" name="Picture 75" descr="blogger_logo.png"/>
          <p:cNvPicPr>
            <a:picLocks noChangeAspect="1"/>
          </p:cNvPicPr>
          <p:nvPr/>
        </p:nvPicPr>
        <p:blipFill>
          <a:blip r:embed="rId15"/>
          <a:stretch>
            <a:fillRect/>
          </a:stretch>
        </p:blipFill>
        <p:spPr>
          <a:xfrm rot="21118497">
            <a:off x="7600950" y="3551238"/>
            <a:ext cx="1050925" cy="1390650"/>
          </a:xfrm>
          <a:prstGeom prst="rect">
            <a:avLst/>
          </a:prstGeom>
          <a:effectLst>
            <a:outerShdw blurRad="50800" dist="38100" dir="2700000" algn="tl" rotWithShape="0">
              <a:prstClr val="black">
                <a:alpha val="40000"/>
              </a:prstClr>
            </a:outerShdw>
          </a:effectLst>
        </p:spPr>
      </p:pic>
      <p:pic>
        <p:nvPicPr>
          <p:cNvPr id="77" name="Picture 76" descr="rss_logo11 copy.png"/>
          <p:cNvPicPr>
            <a:picLocks noChangeAspect="1"/>
          </p:cNvPicPr>
          <p:nvPr/>
        </p:nvPicPr>
        <p:blipFill>
          <a:blip r:embed="rId16"/>
          <a:srcRect/>
          <a:stretch>
            <a:fillRect/>
          </a:stretch>
        </p:blipFill>
        <p:spPr bwMode="auto">
          <a:xfrm rot="831391">
            <a:off x="4687888" y="4975225"/>
            <a:ext cx="2343150" cy="3138488"/>
          </a:xfrm>
          <a:prstGeom prst="rect">
            <a:avLst/>
          </a:prstGeom>
          <a:noFill/>
          <a:ln w="9525">
            <a:noFill/>
            <a:miter lim="800000"/>
            <a:headEnd/>
            <a:tailEnd/>
          </a:ln>
        </p:spPr>
      </p:pic>
      <p:pic>
        <p:nvPicPr>
          <p:cNvPr id="1027" name="Picture 3" descr="C:\Users\adi4\Pictures\DVD_ART35\Logos\Microsoft Office 2007 - all products\Outlook 2007\Office Outlook 2007 Product Icon.png"/>
          <p:cNvPicPr>
            <a:picLocks noChangeAspect="1" noChangeArrowheads="1"/>
          </p:cNvPicPr>
          <p:nvPr/>
        </p:nvPicPr>
        <p:blipFill>
          <a:blip r:embed="rId17"/>
          <a:srcRect/>
          <a:stretch>
            <a:fillRect/>
          </a:stretch>
        </p:blipFill>
        <p:spPr bwMode="auto">
          <a:xfrm rot="743932">
            <a:off x="6013450" y="4911725"/>
            <a:ext cx="2062163" cy="2568575"/>
          </a:xfrm>
          <a:prstGeom prst="rect">
            <a:avLst/>
          </a:prstGeom>
          <a:noFill/>
          <a:ln w="9525">
            <a:noFill/>
            <a:miter lim="800000"/>
            <a:headEnd/>
            <a:tailEnd/>
          </a:ln>
        </p:spPr>
      </p:pic>
      <p:pic>
        <p:nvPicPr>
          <p:cNvPr id="28" name="Picture 27" descr="msn hotmail logo.png"/>
          <p:cNvPicPr>
            <a:picLocks noChangeAspect="1"/>
          </p:cNvPicPr>
          <p:nvPr/>
        </p:nvPicPr>
        <p:blipFill>
          <a:blip r:embed="rId18"/>
          <a:stretch>
            <a:fillRect/>
          </a:stretch>
        </p:blipFill>
        <p:spPr>
          <a:xfrm rot="20356202">
            <a:off x="7292975" y="4062413"/>
            <a:ext cx="2543175" cy="2795587"/>
          </a:xfrm>
          <a:prstGeom prst="rect">
            <a:avLst/>
          </a:prstGeom>
          <a:effectLst>
            <a:outerShdw blurRad="50800" dist="38100" dir="2700000" algn="tl" rotWithShape="0">
              <a:prstClr val="black">
                <a:alpha val="40000"/>
              </a:prstClr>
            </a:outerShdw>
          </a:effectLst>
        </p:spPr>
      </p:pic>
      <p:pic>
        <p:nvPicPr>
          <p:cNvPr id="1028" name="Picture 4" descr="C:\Users\adi4\Pictures\DVD_ART35\Logos\SharePoint Server\SharePoint Server generic brand Grid v.png"/>
          <p:cNvPicPr>
            <a:picLocks noChangeAspect="1" noChangeArrowheads="1"/>
          </p:cNvPicPr>
          <p:nvPr/>
        </p:nvPicPr>
        <p:blipFill>
          <a:blip r:embed="rId19"/>
          <a:srcRect/>
          <a:stretch>
            <a:fillRect/>
          </a:stretch>
        </p:blipFill>
        <p:spPr bwMode="auto">
          <a:xfrm rot="20627524">
            <a:off x="7653338" y="5229225"/>
            <a:ext cx="1657350" cy="2397125"/>
          </a:xfrm>
          <a:prstGeom prst="rect">
            <a:avLst/>
          </a:prstGeom>
          <a:noFill/>
          <a:effectLst>
            <a:outerShdw blurRad="50800" dist="38100" dir="2700000" algn="tl" rotWithShape="0">
              <a:prstClr val="black">
                <a:alpha val="40000"/>
              </a:prstClr>
            </a:outerShdw>
          </a:effectLst>
        </p:spPr>
      </p:pic>
      <p:sp>
        <p:nvSpPr>
          <p:cNvPr id="109587" name="Title 1"/>
          <p:cNvSpPr>
            <a:spLocks noGrp="1"/>
          </p:cNvSpPr>
          <p:nvPr>
            <p:ph type="title"/>
          </p:nvPr>
        </p:nvSpPr>
        <p:spPr>
          <a:xfrm>
            <a:off x="971550" y="188913"/>
            <a:ext cx="8172450" cy="498475"/>
          </a:xfrm>
        </p:spPr>
        <p:txBody>
          <a:bodyPr/>
          <a:lstStyle/>
          <a:p>
            <a:r>
              <a:rPr lang="zh-CN" altLang="en-US" smtClean="0">
                <a:latin typeface="黑体" panose="02010609060101010101" charset="-122"/>
                <a:ea typeface="黑体" panose="02010609060101010101" charset="-122"/>
              </a:rPr>
              <a:t>数据爆炸式增长（每分钟</a:t>
            </a:r>
            <a:r>
              <a:rPr lang="en-US" altLang="zh-CN" smtClean="0">
                <a:latin typeface="黑体" panose="02010609060101010101" charset="-122"/>
                <a:ea typeface="黑体" panose="02010609060101010101" charset="-122"/>
              </a:rPr>
              <a:t>……</a:t>
            </a:r>
            <a:r>
              <a:rPr lang="zh-CN" altLang="en-US" smtClean="0">
                <a:latin typeface="黑体" panose="02010609060101010101" charset="-122"/>
                <a:ea typeface="黑体" panose="02010609060101010101" charset="-122"/>
              </a:rPr>
              <a:t>）</a:t>
            </a:r>
            <a:endParaRPr lang="en-US" altLang="en-US" smtClean="0">
              <a:latin typeface="黑体" panose="02010609060101010101" charset="-122"/>
              <a:ea typeface="黑体" panose="02010609060101010101" charset="-122"/>
            </a:endParaRPr>
          </a:p>
        </p:txBody>
      </p:sp>
      <p:grpSp>
        <p:nvGrpSpPr>
          <p:cNvPr id="3" name="组合 7"/>
          <p:cNvGrpSpPr/>
          <p:nvPr/>
        </p:nvGrpSpPr>
        <p:grpSpPr>
          <a:xfrm>
            <a:off x="170940" y="1124745"/>
            <a:ext cx="4257044" cy="3384376"/>
            <a:chOff x="170940" y="843558"/>
            <a:chExt cx="4257044" cy="2736304"/>
          </a:xfrm>
          <a:solidFill>
            <a:schemeClr val="accent5"/>
          </a:solidFill>
        </p:grpSpPr>
        <p:sp>
          <p:nvSpPr>
            <p:cNvPr id="158" name="Orange"/>
            <p:cNvSpPr/>
            <p:nvPr/>
          </p:nvSpPr>
          <p:spPr bwMode="auto">
            <a:xfrm>
              <a:off x="3071058" y="843558"/>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68583" tIns="34292" rIns="68583" bIns="34292" anchor="ctr"/>
            <a:lstStyle/>
            <a:p>
              <a:pPr algn="ctr" defTabSz="685165">
                <a:defRPr/>
              </a:pP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Twitter</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上发布</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27</a:t>
              </a:r>
              <a:r>
                <a:rPr lang="zh-CN" alt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万</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新推</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0" name="Yellow"/>
            <p:cNvSpPr/>
            <p:nvPr/>
          </p:nvSpPr>
          <p:spPr bwMode="auto">
            <a:xfrm>
              <a:off x="170940" y="843558"/>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57000+</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个</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iPhone</a:t>
              </a:r>
              <a:endPar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应用下载</a:t>
              </a:r>
              <a:endParaRPr 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1" name="Yellow"/>
            <p:cNvSpPr/>
            <p:nvPr/>
          </p:nvSpPr>
          <p:spPr bwMode="auto">
            <a:xfrm>
              <a:off x="1608353" y="843558"/>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en-US" altLang="zh-CN" sz="1600" dirty="0" err="1">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Weixin</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上</a:t>
              </a:r>
              <a:endPar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19</a:t>
              </a:r>
              <a:r>
                <a:rPr lang="zh-CN" alt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万</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分钟的语音通话</a:t>
              </a:r>
              <a:endParaRPr 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2" name="Yellow"/>
            <p:cNvSpPr/>
            <p:nvPr/>
          </p:nvSpPr>
          <p:spPr bwMode="auto">
            <a:xfrm>
              <a:off x="170940" y="2242877"/>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Snapchat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上观看视频次数</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700</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万次</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4" name="组合 9"/>
          <p:cNvGrpSpPr/>
          <p:nvPr/>
        </p:nvGrpSpPr>
        <p:grpSpPr>
          <a:xfrm>
            <a:off x="170939" y="2846487"/>
            <a:ext cx="4264181" cy="3390824"/>
            <a:chOff x="170938" y="2242877"/>
            <a:chExt cx="4264181" cy="2745977"/>
          </a:xfrm>
          <a:solidFill>
            <a:schemeClr val="accent6"/>
          </a:solidFill>
        </p:grpSpPr>
        <p:sp>
          <p:nvSpPr>
            <p:cNvPr id="163" name="Yellow"/>
            <p:cNvSpPr/>
            <p:nvPr/>
          </p:nvSpPr>
          <p:spPr bwMode="auto">
            <a:xfrm>
              <a:off x="1608353" y="2242877"/>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发出</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1.8</a:t>
              </a:r>
              <a:r>
                <a:rPr lang="zh-CN" alt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亿</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条</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Email</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4" name="Yellow"/>
            <p:cNvSpPr/>
            <p:nvPr/>
          </p:nvSpPr>
          <p:spPr bwMode="auto">
            <a:xfrm>
              <a:off x="3078194" y="3651869"/>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京东</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618</a:t>
              </a:r>
              <a:endPar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头两个小时</a:t>
              </a:r>
              <a:endPar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8</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亿元订单</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5" name="Yellow"/>
            <p:cNvSpPr/>
            <p:nvPr/>
          </p:nvSpPr>
          <p:spPr bwMode="auto">
            <a:xfrm>
              <a:off x="1608353" y="3651869"/>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淘宝双</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11</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高峰期</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500</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万个新订单</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6" name="Orange"/>
            <p:cNvSpPr/>
            <p:nvPr/>
          </p:nvSpPr>
          <p:spPr bwMode="auto">
            <a:xfrm>
              <a:off x="3071058" y="2242878"/>
              <a:ext cx="1356926" cy="1326430"/>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68583" tIns="34292" rIns="68583" bIns="34292" anchor="ctr"/>
            <a:lstStyle/>
            <a:p>
              <a:pPr algn="ctr" defTabSz="685165">
                <a:defRPr/>
              </a:pPr>
              <a:r>
                <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Google</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处理</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3800</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万</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搜索请求</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7" name="Orange"/>
            <p:cNvSpPr/>
            <p:nvPr/>
          </p:nvSpPr>
          <p:spPr bwMode="auto">
            <a:xfrm>
              <a:off x="170938" y="3651869"/>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68583" tIns="34292" rIns="68583" bIns="34292" anchor="ctr"/>
            <a:lstStyle/>
            <a:p>
              <a:pPr algn="ctr" defTabSz="685165">
                <a:defRPr/>
              </a:pP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12</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月</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23</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日</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预售腊月二十三</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 12306</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出票</a:t>
              </a:r>
              <a:endPar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5900</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张</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50" fill="hold"/>
                                        <p:tgtEl>
                                          <p:spTgt spid="35"/>
                                        </p:tgtEl>
                                        <p:attrNameLst>
                                          <p:attrName>ppt_w</p:attrName>
                                        </p:attrNameLst>
                                      </p:cBhvr>
                                      <p:tavLst>
                                        <p:tav tm="0">
                                          <p:val>
                                            <p:fltVal val="0"/>
                                          </p:val>
                                        </p:tav>
                                        <p:tav tm="100000">
                                          <p:val>
                                            <p:strVal val="#ppt_w"/>
                                          </p:val>
                                        </p:tav>
                                      </p:tavLst>
                                    </p:anim>
                                    <p:anim calcmode="lin" valueType="num">
                                      <p:cBhvr>
                                        <p:cTn id="8" dur="250" fill="hold"/>
                                        <p:tgtEl>
                                          <p:spTgt spid="35"/>
                                        </p:tgtEl>
                                        <p:attrNameLst>
                                          <p:attrName>ppt_h</p:attrName>
                                        </p:attrNameLst>
                                      </p:cBhvr>
                                      <p:tavLst>
                                        <p:tav tm="0">
                                          <p:val>
                                            <p:fltVal val="0"/>
                                          </p:val>
                                        </p:tav>
                                        <p:tav tm="100000">
                                          <p:val>
                                            <p:strVal val="#ppt_h"/>
                                          </p:val>
                                        </p:tav>
                                      </p:tavLst>
                                    </p:anim>
                                    <p:animEffect transition="in" filter="fade">
                                      <p:cBhvr>
                                        <p:cTn id="9" dur="250"/>
                                        <p:tgtEl>
                                          <p:spTgt spid="35"/>
                                        </p:tgtEl>
                                      </p:cBhvr>
                                    </p:animEffect>
                                  </p:childTnLst>
                                </p:cTn>
                              </p:par>
                              <p:par>
                                <p:cTn id="10" presetID="53" presetClass="entr" presetSubtype="16"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p:cTn id="12" dur="200" fill="hold"/>
                                        <p:tgtEl>
                                          <p:spTgt spid="55"/>
                                        </p:tgtEl>
                                        <p:attrNameLst>
                                          <p:attrName>ppt_w</p:attrName>
                                        </p:attrNameLst>
                                      </p:cBhvr>
                                      <p:tavLst>
                                        <p:tav tm="0">
                                          <p:val>
                                            <p:fltVal val="0"/>
                                          </p:val>
                                        </p:tav>
                                        <p:tav tm="100000">
                                          <p:val>
                                            <p:strVal val="#ppt_w"/>
                                          </p:val>
                                        </p:tav>
                                      </p:tavLst>
                                    </p:anim>
                                    <p:anim calcmode="lin" valueType="num">
                                      <p:cBhvr>
                                        <p:cTn id="13" dur="200" fill="hold"/>
                                        <p:tgtEl>
                                          <p:spTgt spid="55"/>
                                        </p:tgtEl>
                                        <p:attrNameLst>
                                          <p:attrName>ppt_h</p:attrName>
                                        </p:attrNameLst>
                                      </p:cBhvr>
                                      <p:tavLst>
                                        <p:tav tm="0">
                                          <p:val>
                                            <p:fltVal val="0"/>
                                          </p:val>
                                        </p:tav>
                                        <p:tav tm="100000">
                                          <p:val>
                                            <p:strVal val="#ppt_h"/>
                                          </p:val>
                                        </p:tav>
                                      </p:tavLst>
                                    </p:anim>
                                    <p:animEffect transition="in" filter="fade">
                                      <p:cBhvr>
                                        <p:cTn id="14" dur="200"/>
                                        <p:tgtEl>
                                          <p:spTgt spid="55"/>
                                        </p:tgtEl>
                                      </p:cBhvr>
                                    </p:animEffect>
                                  </p:childTnLst>
                                </p:cTn>
                              </p:par>
                              <p:par>
                                <p:cTn id="15" presetID="53" presetClass="entr" presetSubtype="16"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200" fill="hold"/>
                                        <p:tgtEl>
                                          <p:spTgt spid="61"/>
                                        </p:tgtEl>
                                        <p:attrNameLst>
                                          <p:attrName>ppt_w</p:attrName>
                                        </p:attrNameLst>
                                      </p:cBhvr>
                                      <p:tavLst>
                                        <p:tav tm="0">
                                          <p:val>
                                            <p:fltVal val="0"/>
                                          </p:val>
                                        </p:tav>
                                        <p:tav tm="100000">
                                          <p:val>
                                            <p:strVal val="#ppt_w"/>
                                          </p:val>
                                        </p:tav>
                                      </p:tavLst>
                                    </p:anim>
                                    <p:anim calcmode="lin" valueType="num">
                                      <p:cBhvr>
                                        <p:cTn id="18" dur="200" fill="hold"/>
                                        <p:tgtEl>
                                          <p:spTgt spid="61"/>
                                        </p:tgtEl>
                                        <p:attrNameLst>
                                          <p:attrName>ppt_h</p:attrName>
                                        </p:attrNameLst>
                                      </p:cBhvr>
                                      <p:tavLst>
                                        <p:tav tm="0">
                                          <p:val>
                                            <p:fltVal val="0"/>
                                          </p:val>
                                        </p:tav>
                                        <p:tav tm="100000">
                                          <p:val>
                                            <p:strVal val="#ppt_h"/>
                                          </p:val>
                                        </p:tav>
                                      </p:tavLst>
                                    </p:anim>
                                    <p:animEffect transition="in" filter="fade">
                                      <p:cBhvr>
                                        <p:cTn id="19" dur="200"/>
                                        <p:tgtEl>
                                          <p:spTgt spid="61"/>
                                        </p:tgtEl>
                                      </p:cBhvr>
                                    </p:animEffect>
                                  </p:childTnLst>
                                </p:cTn>
                              </p:par>
                            </p:childTnLst>
                          </p:cTn>
                        </p:par>
                        <p:par>
                          <p:cTn id="20" fill="hold">
                            <p:stCondLst>
                              <p:cond delay="500"/>
                            </p:stCondLst>
                            <p:childTnLst>
                              <p:par>
                                <p:cTn id="21" presetID="53" presetClass="entr" presetSubtype="16"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p:cTn id="23" dur="200" fill="hold"/>
                                        <p:tgtEl>
                                          <p:spTgt spid="60"/>
                                        </p:tgtEl>
                                        <p:attrNameLst>
                                          <p:attrName>ppt_w</p:attrName>
                                        </p:attrNameLst>
                                      </p:cBhvr>
                                      <p:tavLst>
                                        <p:tav tm="0">
                                          <p:val>
                                            <p:fltVal val="0"/>
                                          </p:val>
                                        </p:tav>
                                        <p:tav tm="100000">
                                          <p:val>
                                            <p:strVal val="#ppt_w"/>
                                          </p:val>
                                        </p:tav>
                                      </p:tavLst>
                                    </p:anim>
                                    <p:anim calcmode="lin" valueType="num">
                                      <p:cBhvr>
                                        <p:cTn id="24" dur="200" fill="hold"/>
                                        <p:tgtEl>
                                          <p:spTgt spid="60"/>
                                        </p:tgtEl>
                                        <p:attrNameLst>
                                          <p:attrName>ppt_h</p:attrName>
                                        </p:attrNameLst>
                                      </p:cBhvr>
                                      <p:tavLst>
                                        <p:tav tm="0">
                                          <p:val>
                                            <p:fltVal val="0"/>
                                          </p:val>
                                        </p:tav>
                                        <p:tav tm="100000">
                                          <p:val>
                                            <p:strVal val="#ppt_h"/>
                                          </p:val>
                                        </p:tav>
                                      </p:tavLst>
                                    </p:anim>
                                    <p:animEffect transition="in" filter="fade">
                                      <p:cBhvr>
                                        <p:cTn id="25" dur="200"/>
                                        <p:tgtEl>
                                          <p:spTgt spid="60"/>
                                        </p:tgtEl>
                                      </p:cBhvr>
                                    </p:animEffect>
                                  </p:childTnLst>
                                </p:cTn>
                              </p:par>
                              <p:par>
                                <p:cTn id="26" presetID="53"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200" fill="hold"/>
                                        <p:tgtEl>
                                          <p:spTgt spid="7"/>
                                        </p:tgtEl>
                                        <p:attrNameLst>
                                          <p:attrName>ppt_w</p:attrName>
                                        </p:attrNameLst>
                                      </p:cBhvr>
                                      <p:tavLst>
                                        <p:tav tm="0">
                                          <p:val>
                                            <p:fltVal val="0"/>
                                          </p:val>
                                        </p:tav>
                                        <p:tav tm="100000">
                                          <p:val>
                                            <p:strVal val="#ppt_w"/>
                                          </p:val>
                                        </p:tav>
                                      </p:tavLst>
                                    </p:anim>
                                    <p:anim calcmode="lin" valueType="num">
                                      <p:cBhvr>
                                        <p:cTn id="29" dur="200" fill="hold"/>
                                        <p:tgtEl>
                                          <p:spTgt spid="7"/>
                                        </p:tgtEl>
                                        <p:attrNameLst>
                                          <p:attrName>ppt_h</p:attrName>
                                        </p:attrNameLst>
                                      </p:cBhvr>
                                      <p:tavLst>
                                        <p:tav tm="0">
                                          <p:val>
                                            <p:fltVal val="0"/>
                                          </p:val>
                                        </p:tav>
                                        <p:tav tm="100000">
                                          <p:val>
                                            <p:strVal val="#ppt_h"/>
                                          </p:val>
                                        </p:tav>
                                      </p:tavLst>
                                    </p:anim>
                                    <p:animEffect transition="in" filter="fade">
                                      <p:cBhvr>
                                        <p:cTn id="30" dur="200"/>
                                        <p:tgtEl>
                                          <p:spTgt spid="7"/>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p:cTn id="34" dur="200" fill="hold"/>
                                        <p:tgtEl>
                                          <p:spTgt spid="64"/>
                                        </p:tgtEl>
                                        <p:attrNameLst>
                                          <p:attrName>ppt_w</p:attrName>
                                        </p:attrNameLst>
                                      </p:cBhvr>
                                      <p:tavLst>
                                        <p:tav tm="0">
                                          <p:val>
                                            <p:fltVal val="0"/>
                                          </p:val>
                                        </p:tav>
                                        <p:tav tm="100000">
                                          <p:val>
                                            <p:strVal val="#ppt_w"/>
                                          </p:val>
                                        </p:tav>
                                      </p:tavLst>
                                    </p:anim>
                                    <p:anim calcmode="lin" valueType="num">
                                      <p:cBhvr>
                                        <p:cTn id="35" dur="200" fill="hold"/>
                                        <p:tgtEl>
                                          <p:spTgt spid="64"/>
                                        </p:tgtEl>
                                        <p:attrNameLst>
                                          <p:attrName>ppt_h</p:attrName>
                                        </p:attrNameLst>
                                      </p:cBhvr>
                                      <p:tavLst>
                                        <p:tav tm="0">
                                          <p:val>
                                            <p:fltVal val="0"/>
                                          </p:val>
                                        </p:tav>
                                        <p:tav tm="100000">
                                          <p:val>
                                            <p:strVal val="#ppt_h"/>
                                          </p:val>
                                        </p:tav>
                                      </p:tavLst>
                                    </p:anim>
                                    <p:animEffect transition="in" filter="fade">
                                      <p:cBhvr>
                                        <p:cTn id="36" dur="200"/>
                                        <p:tgtEl>
                                          <p:spTgt spid="64"/>
                                        </p:tgtEl>
                                      </p:cBhvr>
                                    </p:animEffect>
                                  </p:childTnLst>
                                </p:cTn>
                              </p:par>
                            </p:childTnLst>
                          </p:cTn>
                        </p:par>
                        <p:par>
                          <p:cTn id="37" fill="hold">
                            <p:stCondLst>
                              <p:cond delay="1500"/>
                            </p:stCondLst>
                            <p:childTnLst>
                              <p:par>
                                <p:cTn id="38" presetID="53" presetClass="entr" presetSubtype="16"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200" fill="hold"/>
                                        <p:tgtEl>
                                          <p:spTgt spid="66"/>
                                        </p:tgtEl>
                                        <p:attrNameLst>
                                          <p:attrName>ppt_w</p:attrName>
                                        </p:attrNameLst>
                                      </p:cBhvr>
                                      <p:tavLst>
                                        <p:tav tm="0">
                                          <p:val>
                                            <p:fltVal val="0"/>
                                          </p:val>
                                        </p:tav>
                                        <p:tav tm="100000">
                                          <p:val>
                                            <p:strVal val="#ppt_w"/>
                                          </p:val>
                                        </p:tav>
                                      </p:tavLst>
                                    </p:anim>
                                    <p:anim calcmode="lin" valueType="num">
                                      <p:cBhvr>
                                        <p:cTn id="41" dur="200" fill="hold"/>
                                        <p:tgtEl>
                                          <p:spTgt spid="66"/>
                                        </p:tgtEl>
                                        <p:attrNameLst>
                                          <p:attrName>ppt_h</p:attrName>
                                        </p:attrNameLst>
                                      </p:cBhvr>
                                      <p:tavLst>
                                        <p:tav tm="0">
                                          <p:val>
                                            <p:fltVal val="0"/>
                                          </p:val>
                                        </p:tav>
                                        <p:tav tm="100000">
                                          <p:val>
                                            <p:strVal val="#ppt_h"/>
                                          </p:val>
                                        </p:tav>
                                      </p:tavLst>
                                    </p:anim>
                                    <p:animEffect transition="in" filter="fade">
                                      <p:cBhvr>
                                        <p:cTn id="42" dur="200"/>
                                        <p:tgtEl>
                                          <p:spTgt spid="66"/>
                                        </p:tgtEl>
                                      </p:cBhvr>
                                    </p:animEffect>
                                  </p:childTnLst>
                                </p:cTn>
                              </p:par>
                            </p:childTnLst>
                          </p:cTn>
                        </p:par>
                        <p:par>
                          <p:cTn id="43" fill="hold">
                            <p:stCondLst>
                              <p:cond delay="2000"/>
                            </p:stCondLst>
                            <p:childTnLst>
                              <p:par>
                                <p:cTn id="44" presetID="53" presetClass="entr" presetSubtype="16"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p:cTn id="46" dur="200" fill="hold"/>
                                        <p:tgtEl>
                                          <p:spTgt spid="69"/>
                                        </p:tgtEl>
                                        <p:attrNameLst>
                                          <p:attrName>ppt_w</p:attrName>
                                        </p:attrNameLst>
                                      </p:cBhvr>
                                      <p:tavLst>
                                        <p:tav tm="0">
                                          <p:val>
                                            <p:fltVal val="0"/>
                                          </p:val>
                                        </p:tav>
                                        <p:tav tm="100000">
                                          <p:val>
                                            <p:strVal val="#ppt_w"/>
                                          </p:val>
                                        </p:tav>
                                      </p:tavLst>
                                    </p:anim>
                                    <p:anim calcmode="lin" valueType="num">
                                      <p:cBhvr>
                                        <p:cTn id="47" dur="200" fill="hold"/>
                                        <p:tgtEl>
                                          <p:spTgt spid="69"/>
                                        </p:tgtEl>
                                        <p:attrNameLst>
                                          <p:attrName>ppt_h</p:attrName>
                                        </p:attrNameLst>
                                      </p:cBhvr>
                                      <p:tavLst>
                                        <p:tav tm="0">
                                          <p:val>
                                            <p:fltVal val="0"/>
                                          </p:val>
                                        </p:tav>
                                        <p:tav tm="100000">
                                          <p:val>
                                            <p:strVal val="#ppt_h"/>
                                          </p:val>
                                        </p:tav>
                                      </p:tavLst>
                                    </p:anim>
                                    <p:animEffect transition="in" filter="fade">
                                      <p:cBhvr>
                                        <p:cTn id="48" dur="200"/>
                                        <p:tgtEl>
                                          <p:spTgt spid="69"/>
                                        </p:tgtEl>
                                      </p:cBhvr>
                                    </p:animEffect>
                                  </p:childTnLst>
                                </p:cTn>
                              </p:par>
                            </p:childTnLst>
                          </p:cTn>
                        </p:par>
                        <p:par>
                          <p:cTn id="49" fill="hold">
                            <p:stCondLst>
                              <p:cond delay="2500"/>
                            </p:stCondLst>
                            <p:childTnLst>
                              <p:par>
                                <p:cTn id="50" presetID="53" presetClass="entr" presetSubtype="16"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200" fill="hold"/>
                                        <p:tgtEl>
                                          <p:spTgt spid="77"/>
                                        </p:tgtEl>
                                        <p:attrNameLst>
                                          <p:attrName>ppt_w</p:attrName>
                                        </p:attrNameLst>
                                      </p:cBhvr>
                                      <p:tavLst>
                                        <p:tav tm="0">
                                          <p:val>
                                            <p:fltVal val="0"/>
                                          </p:val>
                                        </p:tav>
                                        <p:tav tm="100000">
                                          <p:val>
                                            <p:strVal val="#ppt_w"/>
                                          </p:val>
                                        </p:tav>
                                      </p:tavLst>
                                    </p:anim>
                                    <p:anim calcmode="lin" valueType="num">
                                      <p:cBhvr>
                                        <p:cTn id="53" dur="200" fill="hold"/>
                                        <p:tgtEl>
                                          <p:spTgt spid="77"/>
                                        </p:tgtEl>
                                        <p:attrNameLst>
                                          <p:attrName>ppt_h</p:attrName>
                                        </p:attrNameLst>
                                      </p:cBhvr>
                                      <p:tavLst>
                                        <p:tav tm="0">
                                          <p:val>
                                            <p:fltVal val="0"/>
                                          </p:val>
                                        </p:tav>
                                        <p:tav tm="100000">
                                          <p:val>
                                            <p:strVal val="#ppt_h"/>
                                          </p:val>
                                        </p:tav>
                                      </p:tavLst>
                                    </p:anim>
                                    <p:animEffect transition="in" filter="fade">
                                      <p:cBhvr>
                                        <p:cTn id="54" dur="200"/>
                                        <p:tgtEl>
                                          <p:spTgt spid="77"/>
                                        </p:tgtEl>
                                      </p:cBhvr>
                                    </p:animEffect>
                                  </p:childTnLst>
                                </p:cTn>
                              </p:par>
                            </p:childTnLst>
                          </p:cTn>
                        </p:par>
                        <p:par>
                          <p:cTn id="55" fill="hold">
                            <p:stCondLst>
                              <p:cond delay="3000"/>
                            </p:stCondLst>
                            <p:childTnLst>
                              <p:par>
                                <p:cTn id="56" presetID="53" presetClass="entr" presetSubtype="16" fill="hold"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200" fill="hold"/>
                                        <p:tgtEl>
                                          <p:spTgt spid="70"/>
                                        </p:tgtEl>
                                        <p:attrNameLst>
                                          <p:attrName>ppt_w</p:attrName>
                                        </p:attrNameLst>
                                      </p:cBhvr>
                                      <p:tavLst>
                                        <p:tav tm="0">
                                          <p:val>
                                            <p:fltVal val="0"/>
                                          </p:val>
                                        </p:tav>
                                        <p:tav tm="100000">
                                          <p:val>
                                            <p:strVal val="#ppt_w"/>
                                          </p:val>
                                        </p:tav>
                                      </p:tavLst>
                                    </p:anim>
                                    <p:anim calcmode="lin" valueType="num">
                                      <p:cBhvr>
                                        <p:cTn id="59" dur="200" fill="hold"/>
                                        <p:tgtEl>
                                          <p:spTgt spid="70"/>
                                        </p:tgtEl>
                                        <p:attrNameLst>
                                          <p:attrName>ppt_h</p:attrName>
                                        </p:attrNameLst>
                                      </p:cBhvr>
                                      <p:tavLst>
                                        <p:tav tm="0">
                                          <p:val>
                                            <p:fltVal val="0"/>
                                          </p:val>
                                        </p:tav>
                                        <p:tav tm="100000">
                                          <p:val>
                                            <p:strVal val="#ppt_h"/>
                                          </p:val>
                                        </p:tav>
                                      </p:tavLst>
                                    </p:anim>
                                    <p:animEffect transition="in" filter="fade">
                                      <p:cBhvr>
                                        <p:cTn id="60" dur="200"/>
                                        <p:tgtEl>
                                          <p:spTgt spid="70"/>
                                        </p:tgtEl>
                                      </p:cBhvr>
                                    </p:animEffect>
                                  </p:childTnLst>
                                </p:cTn>
                              </p:par>
                            </p:childTnLst>
                          </p:cTn>
                        </p:par>
                        <p:par>
                          <p:cTn id="61" fill="hold">
                            <p:stCondLst>
                              <p:cond delay="3500"/>
                            </p:stCondLst>
                            <p:childTnLst>
                              <p:par>
                                <p:cTn id="62" presetID="53" presetClass="entr" presetSubtype="16" fill="hold" nodeType="afterEffect">
                                  <p:stCondLst>
                                    <p:cond delay="0"/>
                                  </p:stCondLst>
                                  <p:childTnLst>
                                    <p:set>
                                      <p:cBhvr>
                                        <p:cTn id="63" dur="1" fill="hold">
                                          <p:stCondLst>
                                            <p:cond delay="0"/>
                                          </p:stCondLst>
                                        </p:cTn>
                                        <p:tgtEl>
                                          <p:spTgt spid="76"/>
                                        </p:tgtEl>
                                        <p:attrNameLst>
                                          <p:attrName>style.visibility</p:attrName>
                                        </p:attrNameLst>
                                      </p:cBhvr>
                                      <p:to>
                                        <p:strVal val="visible"/>
                                      </p:to>
                                    </p:set>
                                    <p:anim calcmode="lin" valueType="num">
                                      <p:cBhvr>
                                        <p:cTn id="64" dur="200" fill="hold"/>
                                        <p:tgtEl>
                                          <p:spTgt spid="76"/>
                                        </p:tgtEl>
                                        <p:attrNameLst>
                                          <p:attrName>ppt_w</p:attrName>
                                        </p:attrNameLst>
                                      </p:cBhvr>
                                      <p:tavLst>
                                        <p:tav tm="0">
                                          <p:val>
                                            <p:fltVal val="0"/>
                                          </p:val>
                                        </p:tav>
                                        <p:tav tm="100000">
                                          <p:val>
                                            <p:strVal val="#ppt_w"/>
                                          </p:val>
                                        </p:tav>
                                      </p:tavLst>
                                    </p:anim>
                                    <p:anim calcmode="lin" valueType="num">
                                      <p:cBhvr>
                                        <p:cTn id="65" dur="200" fill="hold"/>
                                        <p:tgtEl>
                                          <p:spTgt spid="76"/>
                                        </p:tgtEl>
                                        <p:attrNameLst>
                                          <p:attrName>ppt_h</p:attrName>
                                        </p:attrNameLst>
                                      </p:cBhvr>
                                      <p:tavLst>
                                        <p:tav tm="0">
                                          <p:val>
                                            <p:fltVal val="0"/>
                                          </p:val>
                                        </p:tav>
                                        <p:tav tm="100000">
                                          <p:val>
                                            <p:strVal val="#ppt_h"/>
                                          </p:val>
                                        </p:tav>
                                      </p:tavLst>
                                    </p:anim>
                                    <p:animEffect transition="in" filter="fade">
                                      <p:cBhvr>
                                        <p:cTn id="66" dur="200"/>
                                        <p:tgtEl>
                                          <p:spTgt spid="76"/>
                                        </p:tgtEl>
                                      </p:cBhvr>
                                    </p:animEffect>
                                  </p:childTnLst>
                                </p:cTn>
                              </p:par>
                              <p:par>
                                <p:cTn id="67" presetID="53" presetClass="entr" presetSubtype="16" fill="hold"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200" fill="hold"/>
                                        <p:tgtEl>
                                          <p:spTgt spid="2"/>
                                        </p:tgtEl>
                                        <p:attrNameLst>
                                          <p:attrName>ppt_w</p:attrName>
                                        </p:attrNameLst>
                                      </p:cBhvr>
                                      <p:tavLst>
                                        <p:tav tm="0">
                                          <p:val>
                                            <p:fltVal val="0"/>
                                          </p:val>
                                        </p:tav>
                                        <p:tav tm="100000">
                                          <p:val>
                                            <p:strVal val="#ppt_w"/>
                                          </p:val>
                                        </p:tav>
                                      </p:tavLst>
                                    </p:anim>
                                    <p:anim calcmode="lin" valueType="num">
                                      <p:cBhvr>
                                        <p:cTn id="70" dur="200" fill="hold"/>
                                        <p:tgtEl>
                                          <p:spTgt spid="2"/>
                                        </p:tgtEl>
                                        <p:attrNameLst>
                                          <p:attrName>ppt_h</p:attrName>
                                        </p:attrNameLst>
                                      </p:cBhvr>
                                      <p:tavLst>
                                        <p:tav tm="0">
                                          <p:val>
                                            <p:fltVal val="0"/>
                                          </p:val>
                                        </p:tav>
                                        <p:tav tm="100000">
                                          <p:val>
                                            <p:strVal val="#ppt_h"/>
                                          </p:val>
                                        </p:tav>
                                      </p:tavLst>
                                    </p:anim>
                                    <p:animEffect transition="in" filter="fade">
                                      <p:cBhvr>
                                        <p:cTn id="71" dur="200"/>
                                        <p:tgtEl>
                                          <p:spTgt spid="2"/>
                                        </p:tgtEl>
                                      </p:cBhvr>
                                    </p:animEffect>
                                  </p:childTnLst>
                                </p:cTn>
                              </p:par>
                              <p:par>
                                <p:cTn id="72" presetID="53" presetClass="entr" presetSubtype="16"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p:cTn id="74" dur="200" fill="hold"/>
                                        <p:tgtEl>
                                          <p:spTgt spid="56"/>
                                        </p:tgtEl>
                                        <p:attrNameLst>
                                          <p:attrName>ppt_w</p:attrName>
                                        </p:attrNameLst>
                                      </p:cBhvr>
                                      <p:tavLst>
                                        <p:tav tm="0">
                                          <p:val>
                                            <p:fltVal val="0"/>
                                          </p:val>
                                        </p:tav>
                                        <p:tav tm="100000">
                                          <p:val>
                                            <p:strVal val="#ppt_w"/>
                                          </p:val>
                                        </p:tav>
                                      </p:tavLst>
                                    </p:anim>
                                    <p:anim calcmode="lin" valueType="num">
                                      <p:cBhvr>
                                        <p:cTn id="75" dur="200" fill="hold"/>
                                        <p:tgtEl>
                                          <p:spTgt spid="56"/>
                                        </p:tgtEl>
                                        <p:attrNameLst>
                                          <p:attrName>ppt_h</p:attrName>
                                        </p:attrNameLst>
                                      </p:cBhvr>
                                      <p:tavLst>
                                        <p:tav tm="0">
                                          <p:val>
                                            <p:fltVal val="0"/>
                                          </p:val>
                                        </p:tav>
                                        <p:tav tm="100000">
                                          <p:val>
                                            <p:strVal val="#ppt_h"/>
                                          </p:val>
                                        </p:tav>
                                      </p:tavLst>
                                    </p:anim>
                                    <p:animEffect transition="in" filter="fade">
                                      <p:cBhvr>
                                        <p:cTn id="76" dur="200"/>
                                        <p:tgtEl>
                                          <p:spTgt spid="56"/>
                                        </p:tgtEl>
                                      </p:cBhvr>
                                    </p:animEffect>
                                  </p:childTnLst>
                                </p:cTn>
                              </p:par>
                              <p:par>
                                <p:cTn id="77" presetID="53" presetClass="entr" presetSubtype="16"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200" fill="hold"/>
                                        <p:tgtEl>
                                          <p:spTgt spid="6"/>
                                        </p:tgtEl>
                                        <p:attrNameLst>
                                          <p:attrName>ppt_w</p:attrName>
                                        </p:attrNameLst>
                                      </p:cBhvr>
                                      <p:tavLst>
                                        <p:tav tm="0">
                                          <p:val>
                                            <p:fltVal val="0"/>
                                          </p:val>
                                        </p:tav>
                                        <p:tav tm="100000">
                                          <p:val>
                                            <p:strVal val="#ppt_w"/>
                                          </p:val>
                                        </p:tav>
                                      </p:tavLst>
                                    </p:anim>
                                    <p:anim calcmode="lin" valueType="num">
                                      <p:cBhvr>
                                        <p:cTn id="80" dur="200" fill="hold"/>
                                        <p:tgtEl>
                                          <p:spTgt spid="6"/>
                                        </p:tgtEl>
                                        <p:attrNameLst>
                                          <p:attrName>ppt_h</p:attrName>
                                        </p:attrNameLst>
                                      </p:cBhvr>
                                      <p:tavLst>
                                        <p:tav tm="0">
                                          <p:val>
                                            <p:fltVal val="0"/>
                                          </p:val>
                                        </p:tav>
                                        <p:tav tm="100000">
                                          <p:val>
                                            <p:strVal val="#ppt_h"/>
                                          </p:val>
                                        </p:tav>
                                      </p:tavLst>
                                    </p:anim>
                                    <p:animEffect transition="in" filter="fade">
                                      <p:cBhvr>
                                        <p:cTn id="81" dur="200"/>
                                        <p:tgtEl>
                                          <p:spTgt spid="6"/>
                                        </p:tgtEl>
                                      </p:cBhvr>
                                    </p:animEffect>
                                  </p:childTnLst>
                                </p:cTn>
                              </p:par>
                            </p:childTnLst>
                          </p:cTn>
                        </p:par>
                        <p:par>
                          <p:cTn id="82" fill="hold">
                            <p:stCondLst>
                              <p:cond delay="4000"/>
                            </p:stCondLst>
                            <p:childTnLst>
                              <p:par>
                                <p:cTn id="83" presetID="53" presetClass="entr" presetSubtype="16"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p:cTn id="85" dur="200" fill="hold"/>
                                        <p:tgtEl>
                                          <p:spTgt spid="67"/>
                                        </p:tgtEl>
                                        <p:attrNameLst>
                                          <p:attrName>ppt_w</p:attrName>
                                        </p:attrNameLst>
                                      </p:cBhvr>
                                      <p:tavLst>
                                        <p:tav tm="0">
                                          <p:val>
                                            <p:fltVal val="0"/>
                                          </p:val>
                                        </p:tav>
                                        <p:tav tm="100000">
                                          <p:val>
                                            <p:strVal val="#ppt_w"/>
                                          </p:val>
                                        </p:tav>
                                      </p:tavLst>
                                    </p:anim>
                                    <p:anim calcmode="lin" valueType="num">
                                      <p:cBhvr>
                                        <p:cTn id="86" dur="200" fill="hold"/>
                                        <p:tgtEl>
                                          <p:spTgt spid="67"/>
                                        </p:tgtEl>
                                        <p:attrNameLst>
                                          <p:attrName>ppt_h</p:attrName>
                                        </p:attrNameLst>
                                      </p:cBhvr>
                                      <p:tavLst>
                                        <p:tav tm="0">
                                          <p:val>
                                            <p:fltVal val="0"/>
                                          </p:val>
                                        </p:tav>
                                        <p:tav tm="100000">
                                          <p:val>
                                            <p:strVal val="#ppt_h"/>
                                          </p:val>
                                        </p:tav>
                                      </p:tavLst>
                                    </p:anim>
                                    <p:animEffect transition="in" filter="fade">
                                      <p:cBhvr>
                                        <p:cTn id="87" dur="200"/>
                                        <p:tgtEl>
                                          <p:spTgt spid="67"/>
                                        </p:tgtEl>
                                      </p:cBhvr>
                                    </p:animEffect>
                                  </p:childTnLst>
                                </p:cTn>
                              </p:par>
                            </p:childTnLst>
                          </p:cTn>
                        </p:par>
                        <p:par>
                          <p:cTn id="88" fill="hold">
                            <p:stCondLst>
                              <p:cond delay="4500"/>
                            </p:stCondLst>
                            <p:childTnLst>
                              <p:par>
                                <p:cTn id="89" presetID="53" presetClass="entr" presetSubtype="16"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200" fill="hold"/>
                                        <p:tgtEl>
                                          <p:spTgt spid="28"/>
                                        </p:tgtEl>
                                        <p:attrNameLst>
                                          <p:attrName>ppt_w</p:attrName>
                                        </p:attrNameLst>
                                      </p:cBhvr>
                                      <p:tavLst>
                                        <p:tav tm="0">
                                          <p:val>
                                            <p:fltVal val="0"/>
                                          </p:val>
                                        </p:tav>
                                        <p:tav tm="100000">
                                          <p:val>
                                            <p:strVal val="#ppt_w"/>
                                          </p:val>
                                        </p:tav>
                                      </p:tavLst>
                                    </p:anim>
                                    <p:anim calcmode="lin" valueType="num">
                                      <p:cBhvr>
                                        <p:cTn id="92" dur="200" fill="hold"/>
                                        <p:tgtEl>
                                          <p:spTgt spid="28"/>
                                        </p:tgtEl>
                                        <p:attrNameLst>
                                          <p:attrName>ppt_h</p:attrName>
                                        </p:attrNameLst>
                                      </p:cBhvr>
                                      <p:tavLst>
                                        <p:tav tm="0">
                                          <p:val>
                                            <p:fltVal val="0"/>
                                          </p:val>
                                        </p:tav>
                                        <p:tav tm="100000">
                                          <p:val>
                                            <p:strVal val="#ppt_h"/>
                                          </p:val>
                                        </p:tav>
                                      </p:tavLst>
                                    </p:anim>
                                    <p:animEffect transition="in" filter="fade">
                                      <p:cBhvr>
                                        <p:cTn id="93" dur="200"/>
                                        <p:tgtEl>
                                          <p:spTgt spid="28"/>
                                        </p:tgtEl>
                                      </p:cBhvr>
                                    </p:animEffect>
                                  </p:childTnLst>
                                </p:cTn>
                              </p:par>
                            </p:childTnLst>
                          </p:cTn>
                        </p:par>
                        <p:par>
                          <p:cTn id="94" fill="hold">
                            <p:stCondLst>
                              <p:cond delay="5000"/>
                            </p:stCondLst>
                            <p:childTnLst>
                              <p:par>
                                <p:cTn id="95" presetID="53" presetClass="entr" presetSubtype="16" fill="hold" nodeType="afterEffect">
                                  <p:stCondLst>
                                    <p:cond delay="0"/>
                                  </p:stCondLst>
                                  <p:childTnLst>
                                    <p:set>
                                      <p:cBhvr>
                                        <p:cTn id="96" dur="1" fill="hold">
                                          <p:stCondLst>
                                            <p:cond delay="0"/>
                                          </p:stCondLst>
                                        </p:cTn>
                                        <p:tgtEl>
                                          <p:spTgt spid="1027"/>
                                        </p:tgtEl>
                                        <p:attrNameLst>
                                          <p:attrName>style.visibility</p:attrName>
                                        </p:attrNameLst>
                                      </p:cBhvr>
                                      <p:to>
                                        <p:strVal val="visible"/>
                                      </p:to>
                                    </p:set>
                                    <p:anim calcmode="lin" valueType="num">
                                      <p:cBhvr>
                                        <p:cTn id="97" dur="200" fill="hold"/>
                                        <p:tgtEl>
                                          <p:spTgt spid="1027"/>
                                        </p:tgtEl>
                                        <p:attrNameLst>
                                          <p:attrName>ppt_w</p:attrName>
                                        </p:attrNameLst>
                                      </p:cBhvr>
                                      <p:tavLst>
                                        <p:tav tm="0">
                                          <p:val>
                                            <p:fltVal val="0"/>
                                          </p:val>
                                        </p:tav>
                                        <p:tav tm="100000">
                                          <p:val>
                                            <p:strVal val="#ppt_w"/>
                                          </p:val>
                                        </p:tav>
                                      </p:tavLst>
                                    </p:anim>
                                    <p:anim calcmode="lin" valueType="num">
                                      <p:cBhvr>
                                        <p:cTn id="98" dur="200" fill="hold"/>
                                        <p:tgtEl>
                                          <p:spTgt spid="1027"/>
                                        </p:tgtEl>
                                        <p:attrNameLst>
                                          <p:attrName>ppt_h</p:attrName>
                                        </p:attrNameLst>
                                      </p:cBhvr>
                                      <p:tavLst>
                                        <p:tav tm="0">
                                          <p:val>
                                            <p:fltVal val="0"/>
                                          </p:val>
                                        </p:tav>
                                        <p:tav tm="100000">
                                          <p:val>
                                            <p:strVal val="#ppt_h"/>
                                          </p:val>
                                        </p:tav>
                                      </p:tavLst>
                                    </p:anim>
                                    <p:animEffect transition="in" filter="fade">
                                      <p:cBhvr>
                                        <p:cTn id="99" dur="200"/>
                                        <p:tgtEl>
                                          <p:spTgt spid="1027"/>
                                        </p:tgtEl>
                                      </p:cBhvr>
                                    </p:animEffect>
                                  </p:childTnLst>
                                </p:cTn>
                              </p:par>
                            </p:childTnLst>
                          </p:cTn>
                        </p:par>
                        <p:par>
                          <p:cTn id="100" fill="hold">
                            <p:stCondLst>
                              <p:cond delay="5500"/>
                            </p:stCondLst>
                            <p:childTnLst>
                              <p:par>
                                <p:cTn id="101" presetID="53" presetClass="entr" presetSubtype="16" fill="hold" nodeType="afterEffect">
                                  <p:stCondLst>
                                    <p:cond delay="0"/>
                                  </p:stCondLst>
                                  <p:childTnLst>
                                    <p:set>
                                      <p:cBhvr>
                                        <p:cTn id="102" dur="1" fill="hold">
                                          <p:stCondLst>
                                            <p:cond delay="0"/>
                                          </p:stCondLst>
                                        </p:cTn>
                                        <p:tgtEl>
                                          <p:spTgt spid="1028"/>
                                        </p:tgtEl>
                                        <p:attrNameLst>
                                          <p:attrName>style.visibility</p:attrName>
                                        </p:attrNameLst>
                                      </p:cBhvr>
                                      <p:to>
                                        <p:strVal val="visible"/>
                                      </p:to>
                                    </p:set>
                                    <p:anim calcmode="lin" valueType="num">
                                      <p:cBhvr>
                                        <p:cTn id="103" dur="200" fill="hold"/>
                                        <p:tgtEl>
                                          <p:spTgt spid="1028"/>
                                        </p:tgtEl>
                                        <p:attrNameLst>
                                          <p:attrName>ppt_w</p:attrName>
                                        </p:attrNameLst>
                                      </p:cBhvr>
                                      <p:tavLst>
                                        <p:tav tm="0">
                                          <p:val>
                                            <p:fltVal val="0"/>
                                          </p:val>
                                        </p:tav>
                                        <p:tav tm="100000">
                                          <p:val>
                                            <p:strVal val="#ppt_w"/>
                                          </p:val>
                                        </p:tav>
                                      </p:tavLst>
                                    </p:anim>
                                    <p:anim calcmode="lin" valueType="num">
                                      <p:cBhvr>
                                        <p:cTn id="104" dur="200" fill="hold"/>
                                        <p:tgtEl>
                                          <p:spTgt spid="1028"/>
                                        </p:tgtEl>
                                        <p:attrNameLst>
                                          <p:attrName>ppt_h</p:attrName>
                                        </p:attrNameLst>
                                      </p:cBhvr>
                                      <p:tavLst>
                                        <p:tav tm="0">
                                          <p:val>
                                            <p:fltVal val="0"/>
                                          </p:val>
                                        </p:tav>
                                        <p:tav tm="100000">
                                          <p:val>
                                            <p:strVal val="#ppt_h"/>
                                          </p:val>
                                        </p:tav>
                                      </p:tavLst>
                                    </p:anim>
                                    <p:animEffect transition="in" filter="fade">
                                      <p:cBhvr>
                                        <p:cTn id="105" dur="200"/>
                                        <p:tgtEl>
                                          <p:spTgt spid="1028"/>
                                        </p:tgtEl>
                                      </p:cBhvr>
                                    </p:animEffect>
                                  </p:childTnLst>
                                </p:cTn>
                              </p:par>
                            </p:childTnLst>
                          </p:cTn>
                        </p:par>
                        <p:par>
                          <p:cTn id="106" fill="hold">
                            <p:stCondLst>
                              <p:cond delay="6000"/>
                            </p:stCondLst>
                            <p:childTnLst>
                              <p:par>
                                <p:cTn id="107" presetID="2" presetClass="entr" presetSubtype="1" fill="hold" nodeType="afterEffect">
                                  <p:stCondLst>
                                    <p:cond delay="0"/>
                                  </p:stCondLst>
                                  <p:childTnLst>
                                    <p:set>
                                      <p:cBhvr>
                                        <p:cTn id="108" dur="1" fill="hold">
                                          <p:stCondLst>
                                            <p:cond delay="0"/>
                                          </p:stCondLst>
                                        </p:cTn>
                                        <p:tgtEl>
                                          <p:spTgt spid="3"/>
                                        </p:tgtEl>
                                        <p:attrNameLst>
                                          <p:attrName>style.visibility</p:attrName>
                                        </p:attrNameLst>
                                      </p:cBhvr>
                                      <p:to>
                                        <p:strVal val="visible"/>
                                      </p:to>
                                    </p:set>
                                    <p:anim calcmode="lin" valueType="num">
                                      <p:cBhvr additive="base">
                                        <p:cTn id="109" dur="380" fill="hold"/>
                                        <p:tgtEl>
                                          <p:spTgt spid="3"/>
                                        </p:tgtEl>
                                        <p:attrNameLst>
                                          <p:attrName>ppt_x</p:attrName>
                                        </p:attrNameLst>
                                      </p:cBhvr>
                                      <p:tavLst>
                                        <p:tav tm="0">
                                          <p:val>
                                            <p:strVal val="#ppt_x"/>
                                          </p:val>
                                        </p:tav>
                                        <p:tav tm="100000">
                                          <p:val>
                                            <p:strVal val="#ppt_x"/>
                                          </p:val>
                                        </p:tav>
                                      </p:tavLst>
                                    </p:anim>
                                    <p:anim calcmode="lin" valueType="num">
                                      <p:cBhvr additive="base">
                                        <p:cTn id="110" dur="380" fill="hold"/>
                                        <p:tgtEl>
                                          <p:spTgt spid="3"/>
                                        </p:tgtEl>
                                        <p:attrNameLst>
                                          <p:attrName>ppt_y</p:attrName>
                                        </p:attrNameLst>
                                      </p:cBhvr>
                                      <p:tavLst>
                                        <p:tav tm="0">
                                          <p:val>
                                            <p:strVal val="0-#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4"/>
                                        </p:tgtEl>
                                        <p:attrNameLst>
                                          <p:attrName>style.visibility</p:attrName>
                                        </p:attrNameLst>
                                      </p:cBhvr>
                                      <p:to>
                                        <p:strVal val="visible"/>
                                      </p:to>
                                    </p:set>
                                    <p:anim calcmode="lin" valueType="num">
                                      <p:cBhvr additive="base">
                                        <p:cTn id="113" dur="370" fill="hold"/>
                                        <p:tgtEl>
                                          <p:spTgt spid="4"/>
                                        </p:tgtEl>
                                        <p:attrNameLst>
                                          <p:attrName>ppt_x</p:attrName>
                                        </p:attrNameLst>
                                      </p:cBhvr>
                                      <p:tavLst>
                                        <p:tav tm="0">
                                          <p:val>
                                            <p:strVal val="#ppt_x"/>
                                          </p:val>
                                        </p:tav>
                                        <p:tav tm="100000">
                                          <p:val>
                                            <p:strVal val="#ppt_x"/>
                                          </p:val>
                                        </p:tav>
                                      </p:tavLst>
                                    </p:anim>
                                    <p:anim calcmode="lin" valueType="num">
                                      <p:cBhvr additive="base">
                                        <p:cTn id="114" dur="37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extBox 34"/>
          <p:cNvSpPr txBox="1">
            <a:spLocks noChangeArrowheads="1"/>
          </p:cNvSpPr>
          <p:nvPr/>
        </p:nvSpPr>
        <p:spPr bwMode="auto">
          <a:xfrm>
            <a:off x="1258888" y="260350"/>
            <a:ext cx="22987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数据众包</a:t>
            </a:r>
            <a:endParaRPr lang="zh-CN" altLang="en-US" sz="2400">
              <a:latin typeface="微软雅黑" panose="020B0503020204020204" pitchFamily="34" charset="-122"/>
              <a:ea typeface="微软雅黑" panose="020B0503020204020204" pitchFamily="34" charset="-122"/>
            </a:endParaRPr>
          </a:p>
        </p:txBody>
      </p:sp>
      <p:pic>
        <p:nvPicPr>
          <p:cNvPr id="65538" name="Picture 2" descr="http://www.poluoluo.com/jzxy/UploadFiles_333/201211/2012111307061323.jpg"/>
          <p:cNvPicPr>
            <a:picLocks noChangeAspect="1" noChangeArrowheads="1"/>
          </p:cNvPicPr>
          <p:nvPr/>
        </p:nvPicPr>
        <p:blipFill>
          <a:blip r:embed="rId1"/>
          <a:srcRect/>
          <a:stretch>
            <a:fillRect/>
          </a:stretch>
        </p:blipFill>
        <p:spPr bwMode="auto">
          <a:xfrm>
            <a:off x="2268538" y="2708275"/>
            <a:ext cx="4762500" cy="3571875"/>
          </a:xfrm>
          <a:prstGeom prst="rect">
            <a:avLst/>
          </a:prstGeom>
          <a:noFill/>
          <a:ln w="9525">
            <a:noFill/>
            <a:miter lim="800000"/>
            <a:headEnd/>
            <a:tailEnd/>
          </a:ln>
        </p:spPr>
      </p:pic>
      <p:grpSp>
        <p:nvGrpSpPr>
          <p:cNvPr id="11" name="组合 10"/>
          <p:cNvGrpSpPr/>
          <p:nvPr/>
        </p:nvGrpSpPr>
        <p:grpSpPr bwMode="auto">
          <a:xfrm>
            <a:off x="395288" y="981075"/>
            <a:ext cx="7993062" cy="1368425"/>
            <a:chOff x="395288" y="1196975"/>
            <a:chExt cx="7993062" cy="1368425"/>
          </a:xfrm>
        </p:grpSpPr>
        <p:grpSp>
          <p:nvGrpSpPr>
            <p:cNvPr id="171012" name="组合 33"/>
            <p:cNvGrpSpPr/>
            <p:nvPr/>
          </p:nvGrpSpPr>
          <p:grpSpPr bwMode="auto">
            <a:xfrm>
              <a:off x="395288" y="1196975"/>
              <a:ext cx="7993062" cy="1368425"/>
              <a:chOff x="499928" y="4528449"/>
              <a:chExt cx="8205870" cy="1412776"/>
            </a:xfrm>
          </p:grpSpPr>
          <p:sp>
            <p:nvSpPr>
              <p:cNvPr id="171014" name="矩形 30"/>
              <p:cNvSpPr>
                <a:spLocks noChangeArrowheads="1"/>
              </p:cNvSpPr>
              <p:nvPr/>
            </p:nvSpPr>
            <p:spPr bwMode="auto">
              <a:xfrm>
                <a:off x="499928" y="4528449"/>
                <a:ext cx="8195953" cy="141277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1015"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1016" name="矩形 32"/>
              <p:cNvSpPr>
                <a:spLocks noChangeArrowheads="1"/>
              </p:cNvSpPr>
              <p:nvPr/>
            </p:nvSpPr>
            <p:spPr bwMode="auto">
              <a:xfrm>
                <a:off x="1760855" y="4974270"/>
                <a:ext cx="6944943" cy="603728"/>
              </a:xfrm>
              <a:prstGeom prst="rect">
                <a:avLst/>
              </a:prstGeom>
              <a:noFill/>
              <a:ln w="9525">
                <a:noFill/>
                <a:miter lim="800000"/>
              </a:ln>
            </p:spPr>
            <p:txBody>
              <a:bodyPr>
                <a:spAutoFit/>
              </a:bodyPr>
              <a:lstStyle/>
              <a:p>
                <a:pPr latinLnBrk="1">
                  <a:spcBef>
                    <a:spcPts val="900"/>
                  </a:spcBef>
                </a:pPr>
                <a:r>
                  <a:rPr lang="zh-CN" altLang="en-US" sz="1600">
                    <a:latin typeface="微软雅黑" panose="020B0503020204020204" pitchFamily="34" charset="-122"/>
                    <a:ea typeface="微软雅黑" panose="020B0503020204020204" pitchFamily="34" charset="-122"/>
                  </a:rPr>
                  <a:t>数据众包是一种新的数据采集方式，由企业方通过平台把数据采集任务外包给非特定的大众网络。</a:t>
                </a:r>
                <a:endParaRPr lang="zh-CN" altLang="en-US" sz="1600">
                  <a:latin typeface="微软雅黑" panose="020B0503020204020204" pitchFamily="34" charset="-122"/>
                  <a:ea typeface="微软雅黑" panose="020B0503020204020204" pitchFamily="34" charset="-122"/>
                </a:endParaRPr>
              </a:p>
            </p:txBody>
          </p:sp>
        </p:grpSp>
        <p:pic>
          <p:nvPicPr>
            <p:cNvPr id="171013" name="Picture 22" descr="148_4000x5000_zcool"/>
            <p:cNvPicPr>
              <a:picLocks noChangeAspect="1" noChangeArrowheads="1"/>
            </p:cNvPicPr>
            <p:nvPr/>
          </p:nvPicPr>
          <p:blipFill>
            <a:blip r:embed="rId2"/>
            <a:srcRect t="9018"/>
            <a:stretch>
              <a:fillRect/>
            </a:stretch>
          </p:blipFill>
          <p:spPr bwMode="auto">
            <a:xfrm>
              <a:off x="611188" y="1484313"/>
              <a:ext cx="792162" cy="9017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538"/>
                                        </p:tgtEl>
                                        <p:attrNameLst>
                                          <p:attrName>style.visibility</p:attrName>
                                        </p:attrNameLst>
                                      </p:cBhvr>
                                      <p:to>
                                        <p:strVal val="visible"/>
                                      </p:to>
                                    </p:set>
                                    <p:animEffect transition="in" filter="fade">
                                      <p:cBhvr>
                                        <p:cTn id="11" dur="5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TextBox 34"/>
          <p:cNvSpPr txBox="1">
            <a:spLocks noChangeArrowheads="1"/>
          </p:cNvSpPr>
          <p:nvPr/>
        </p:nvSpPr>
        <p:spPr bwMode="auto">
          <a:xfrm>
            <a:off x="1258888" y="260350"/>
            <a:ext cx="324008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大数据和物联网</a:t>
            </a:r>
            <a:endParaRPr lang="zh-CN" altLang="en-US" sz="2400">
              <a:latin typeface="微软雅黑" panose="020B0503020204020204" pitchFamily="34" charset="-122"/>
              <a:ea typeface="微软雅黑" panose="020B0503020204020204" pitchFamily="34" charset="-122"/>
            </a:endParaRPr>
          </a:p>
        </p:txBody>
      </p:sp>
      <p:pic>
        <p:nvPicPr>
          <p:cNvPr id="173058" name="Picture 2" descr="https://timgsa.baidu.com/timg?image&amp;quality=80&amp;size=b9999_10000&amp;sec=1498328325242&amp;di=f374d785e542c07e916ae53b12f40ae9&amp;imgtype=0&amp;src=http%3A%2F%2Fwww.ourselec.com%2Ffilespath%2F1386308040.png"/>
          <p:cNvPicPr>
            <a:picLocks noChangeAspect="1" noChangeArrowheads="1"/>
          </p:cNvPicPr>
          <p:nvPr/>
        </p:nvPicPr>
        <p:blipFill>
          <a:blip r:embed="rId1"/>
          <a:srcRect/>
          <a:stretch>
            <a:fillRect/>
          </a:stretch>
        </p:blipFill>
        <p:spPr bwMode="auto">
          <a:xfrm>
            <a:off x="155575" y="908050"/>
            <a:ext cx="8534400" cy="3952875"/>
          </a:xfrm>
          <a:prstGeom prst="rect">
            <a:avLst/>
          </a:prstGeom>
          <a:noFill/>
          <a:ln w="9525">
            <a:noFill/>
            <a:miter lim="800000"/>
            <a:headEnd/>
            <a:tailEnd/>
          </a:ln>
        </p:spPr>
      </p:pic>
      <p:sp>
        <p:nvSpPr>
          <p:cNvPr id="173059" name="TextBox 2"/>
          <p:cNvSpPr txBox="1">
            <a:spLocks noChangeArrowheads="1"/>
          </p:cNvSpPr>
          <p:nvPr/>
        </p:nvSpPr>
        <p:spPr bwMode="auto">
          <a:xfrm>
            <a:off x="250825" y="4941888"/>
            <a:ext cx="8569325" cy="1223962"/>
          </a:xfrm>
          <a:prstGeom prst="rect">
            <a:avLst/>
          </a:prstGeom>
          <a:noFill/>
          <a:ln w="9525">
            <a:noFill/>
            <a:miter lim="800000"/>
          </a:ln>
        </p:spPr>
        <p:txBody>
          <a:bodyPr/>
          <a:lstStyle/>
          <a:p>
            <a:r>
              <a:rPr lang="zh-CN" altLang="en-US">
                <a:latin typeface="微软雅黑" panose="020B0503020204020204" pitchFamily="34" charset="-122"/>
                <a:ea typeface="微软雅黑" panose="020B0503020204020204" pitchFamily="34" charset="-122"/>
              </a:rPr>
              <a:t>物联网是大数据的流程中的第一层：数据采集层</a:t>
            </a:r>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物联网网关以上就进入了大数据工作范畴。</a:t>
            </a:r>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局部域内的物联网应用解决方案等同于这个域内的大数据系统</a:t>
            </a:r>
            <a:endParaRPr lang="en-US" altLang="zh-CN">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74082" name="TextBox 34"/>
          <p:cNvSpPr txBox="1">
            <a:spLocks noChangeArrowheads="1"/>
          </p:cNvSpPr>
          <p:nvPr/>
        </p:nvSpPr>
        <p:spPr bwMode="auto">
          <a:xfrm>
            <a:off x="1258888" y="260350"/>
            <a:ext cx="2646362" cy="461963"/>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大数据的相关技术</a:t>
            </a:r>
            <a:endParaRPr lang="zh-CN" altLang="en-US" sz="2400">
              <a:latin typeface="微软雅黑" panose="020B0503020204020204" pitchFamily="34" charset="-122"/>
              <a:ea typeface="微软雅黑" panose="020B0503020204020204" pitchFamily="34" charset="-122"/>
            </a:endParaRPr>
          </a:p>
        </p:txBody>
      </p:sp>
      <p:sp>
        <p:nvSpPr>
          <p:cNvPr id="7" name="上箭头 6"/>
          <p:cNvSpPr/>
          <p:nvPr/>
        </p:nvSpPr>
        <p:spPr bwMode="auto">
          <a:xfrm>
            <a:off x="765506" y="1700212"/>
            <a:ext cx="180070" cy="792697"/>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grpSp>
        <p:nvGrpSpPr>
          <p:cNvPr id="12" name="组合 11"/>
          <p:cNvGrpSpPr/>
          <p:nvPr/>
        </p:nvGrpSpPr>
        <p:grpSpPr bwMode="auto">
          <a:xfrm>
            <a:off x="2105025" y="1989138"/>
            <a:ext cx="1890713" cy="2784475"/>
            <a:chOff x="422170" y="1700809"/>
            <a:chExt cx="1872207" cy="1540887"/>
          </a:xfrm>
        </p:grpSpPr>
        <p:sp>
          <p:nvSpPr>
            <p:cNvPr id="13" name="TextBox 12"/>
            <p:cNvSpPr txBox="1"/>
            <p:nvPr/>
          </p:nvSpPr>
          <p:spPr>
            <a:xfrm>
              <a:off x="422170" y="2083530"/>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anose="020B0503020204020204" pitchFamily="34" charset="-122"/>
                  <a:ea typeface="微软雅黑" panose="020B0503020204020204" pitchFamily="34" charset="-122"/>
                </a:rPr>
                <a:t>结构化、非结构化和半结构化数据</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分布式文件系统</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关系数据库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非关系数据库</a:t>
              </a:r>
              <a:endParaRPr lang="en-US" altLang="zh-CN" sz="1400" dirty="0">
                <a:latin typeface="微软雅黑" panose="020B0503020204020204" pitchFamily="34" charset="-122"/>
                <a:ea typeface="微软雅黑" panose="020B0503020204020204" pitchFamily="34" charset="-122"/>
              </a:endParaRPr>
            </a:p>
            <a:p>
              <a:pPr algn="ctr">
                <a:defRPr/>
              </a:pP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NoSQL</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数据仓库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云计算和云存储</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实时流处理</a:t>
              </a:r>
              <a:endParaRPr lang="en-US" altLang="zh-CN" sz="1400" dirty="0">
                <a:latin typeface="微软雅黑" panose="020B0503020204020204" pitchFamily="34" charset="-122"/>
                <a:ea typeface="微软雅黑" panose="020B0503020204020204" pitchFamily="34" charset="-122"/>
              </a:endParaRPr>
            </a:p>
          </p:txBody>
        </p:sp>
        <p:sp>
          <p:nvSpPr>
            <p:cNvPr id="14" name="上箭头 13"/>
            <p:cNvSpPr/>
            <p:nvPr/>
          </p:nvSpPr>
          <p:spPr>
            <a:xfrm>
              <a:off x="1026107" y="1700809"/>
              <a:ext cx="150968" cy="293892"/>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11" name="TextBox 10"/>
          <p:cNvSpPr txBox="1"/>
          <p:nvPr/>
        </p:nvSpPr>
        <p:spPr bwMode="auto">
          <a:xfrm>
            <a:off x="107504" y="2501068"/>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t>系统日志采集</a:t>
            </a:r>
            <a:endParaRPr lang="en-US" altLang="zh-CN" sz="1600" dirty="0"/>
          </a:p>
          <a:p>
            <a:pPr marL="285750" indent="-285750">
              <a:buFont typeface="Wingdings" panose="05000000000000000000" pitchFamily="2" charset="2"/>
              <a:buChar char="Ø"/>
              <a:defRPr/>
            </a:pPr>
            <a:r>
              <a:rPr lang="en-US" altLang="zh-CN" sz="1400" dirty="0"/>
              <a:t>Facebook</a:t>
            </a:r>
            <a:r>
              <a:rPr lang="zh-CN" altLang="en-US" sz="1400" dirty="0"/>
              <a:t>的</a:t>
            </a:r>
            <a:r>
              <a:rPr lang="en-US" altLang="zh-CN" sz="1400" dirty="0"/>
              <a:t>scribe</a:t>
            </a:r>
            <a:endParaRPr lang="en-US" altLang="zh-CN" sz="1400" dirty="0"/>
          </a:p>
          <a:p>
            <a:pPr marL="285750" indent="-285750">
              <a:buFont typeface="Wingdings" panose="05000000000000000000" pitchFamily="2" charset="2"/>
              <a:buChar char="Ø"/>
              <a:defRPr/>
            </a:pPr>
            <a:r>
              <a:rPr lang="en-US" altLang="zh-CN" sz="1400" dirty="0"/>
              <a:t>Hadoop</a:t>
            </a:r>
            <a:r>
              <a:rPr lang="zh-CN" altLang="en-US" sz="1400" dirty="0"/>
              <a:t>的</a:t>
            </a:r>
            <a:r>
              <a:rPr lang="en-US" altLang="zh-CN" sz="1400" dirty="0" err="1"/>
              <a:t>chukwa</a:t>
            </a:r>
            <a:endParaRPr lang="en-US" altLang="zh-CN" sz="1400" dirty="0"/>
          </a:p>
          <a:p>
            <a:pPr marL="285750" indent="-285750">
              <a:buFont typeface="Wingdings" panose="05000000000000000000" pitchFamily="2" charset="2"/>
              <a:buChar char="Ø"/>
              <a:defRPr/>
            </a:pPr>
            <a:r>
              <a:rPr lang="en-US" altLang="zh-CN" sz="1400" dirty="0" err="1"/>
              <a:t>Linkedin</a:t>
            </a:r>
            <a:r>
              <a:rPr lang="zh-CN" altLang="en-US" sz="1400" dirty="0"/>
              <a:t>的</a:t>
            </a:r>
            <a:r>
              <a:rPr lang="en-US" altLang="zh-CN" sz="1400" dirty="0" err="1"/>
              <a:t>kafka</a:t>
            </a:r>
            <a:endParaRPr lang="en-US" altLang="zh-CN" sz="1400" dirty="0"/>
          </a:p>
          <a:p>
            <a:pPr marL="285750" indent="-285750">
              <a:buFont typeface="Wingdings" panose="05000000000000000000" pitchFamily="2" charset="2"/>
              <a:buChar char="Ø"/>
              <a:defRPr/>
            </a:pPr>
            <a:r>
              <a:rPr lang="en-US" altLang="zh-CN" sz="1400" dirty="0" err="1"/>
              <a:t>Cloudra</a:t>
            </a:r>
            <a:r>
              <a:rPr lang="zh-CN" altLang="en-US" sz="1400" dirty="0"/>
              <a:t>的</a:t>
            </a:r>
            <a:r>
              <a:rPr lang="en-US" altLang="zh-CN" sz="1400" dirty="0"/>
              <a:t>flume</a:t>
            </a:r>
            <a:endParaRPr lang="en-US" altLang="zh-CN" sz="1400" dirty="0"/>
          </a:p>
          <a:p>
            <a:pPr>
              <a:defRPr/>
            </a:pPr>
            <a:r>
              <a:rPr lang="zh-CN" altLang="en-US" sz="1600" dirty="0"/>
              <a:t>网络数据采集</a:t>
            </a:r>
            <a:endParaRPr lang="en-US" altLang="zh-CN" sz="1600" dirty="0"/>
          </a:p>
          <a:p>
            <a:pPr marL="285750" indent="-285750">
              <a:buFont typeface="Wingdings" panose="05000000000000000000" pitchFamily="2" charset="2"/>
              <a:buChar char="Ø"/>
              <a:defRPr/>
            </a:pPr>
            <a:r>
              <a:rPr lang="zh-CN" altLang="en-US" sz="1400" dirty="0"/>
              <a:t>网络爬虫</a:t>
            </a:r>
            <a:endParaRPr lang="en-US" altLang="zh-CN" sz="1400" dirty="0"/>
          </a:p>
          <a:p>
            <a:pPr>
              <a:defRPr/>
            </a:pPr>
            <a:r>
              <a:rPr lang="zh-CN" altLang="en-US" sz="1600" dirty="0"/>
              <a:t>其他数据采集</a:t>
            </a:r>
            <a:endParaRPr lang="en-US" altLang="zh-CN" sz="1600" dirty="0"/>
          </a:p>
          <a:p>
            <a:pPr marL="285750" indent="-285750">
              <a:buFont typeface="Wingdings" panose="05000000000000000000" pitchFamily="2" charset="2"/>
              <a:buChar char="Ø"/>
              <a:defRPr/>
            </a:pPr>
            <a:r>
              <a:rPr lang="zh-CN" altLang="en-US" sz="1400" dirty="0"/>
              <a:t>特定单位</a:t>
            </a:r>
            <a:r>
              <a:rPr lang="en-US" altLang="zh-CN" sz="1400" dirty="0"/>
              <a:t>/</a:t>
            </a:r>
            <a:r>
              <a:rPr lang="zh-CN" altLang="en-US" sz="1400" dirty="0"/>
              <a:t>特定对象</a:t>
            </a:r>
            <a:r>
              <a:rPr lang="en-US" altLang="zh-CN" sz="1400" dirty="0"/>
              <a:t>/</a:t>
            </a:r>
            <a:r>
              <a:rPr lang="zh-CN" altLang="en-US" sz="1400" dirty="0"/>
              <a:t>特定接口</a:t>
            </a:r>
            <a:endParaRPr lang="en-US" altLang="zh-CN" sz="1400" dirty="0"/>
          </a:p>
          <a:p>
            <a:pPr>
              <a:defRPr/>
            </a:pPr>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extBox 34"/>
          <p:cNvSpPr txBox="1">
            <a:spLocks noChangeArrowheads="1"/>
          </p:cNvSpPr>
          <p:nvPr/>
        </p:nvSpPr>
        <p:spPr bwMode="auto">
          <a:xfrm>
            <a:off x="1258888" y="188913"/>
            <a:ext cx="324008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分布式文件系统</a:t>
            </a:r>
            <a:endParaRPr lang="zh-CN" altLang="en-US" sz="2400">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395288" y="981075"/>
            <a:ext cx="7993062" cy="1368425"/>
            <a:chOff x="395288" y="1196975"/>
            <a:chExt cx="7993062" cy="1368425"/>
          </a:xfrm>
        </p:grpSpPr>
        <p:grpSp>
          <p:nvGrpSpPr>
            <p:cNvPr id="176132" name="组合 33"/>
            <p:cNvGrpSpPr/>
            <p:nvPr/>
          </p:nvGrpSpPr>
          <p:grpSpPr bwMode="auto">
            <a:xfrm>
              <a:off x="395288" y="1196975"/>
              <a:ext cx="7993062" cy="1368425"/>
              <a:chOff x="499928" y="4528449"/>
              <a:chExt cx="8205870" cy="1412776"/>
            </a:xfrm>
          </p:grpSpPr>
          <p:sp>
            <p:nvSpPr>
              <p:cNvPr id="176134" name="矩形 30"/>
              <p:cNvSpPr>
                <a:spLocks noChangeArrowheads="1"/>
              </p:cNvSpPr>
              <p:nvPr/>
            </p:nvSpPr>
            <p:spPr bwMode="auto">
              <a:xfrm>
                <a:off x="499928" y="4528449"/>
                <a:ext cx="8195953" cy="141277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6135"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6136" name="矩形 32"/>
              <p:cNvSpPr>
                <a:spLocks noChangeArrowheads="1"/>
              </p:cNvSpPr>
              <p:nvPr/>
            </p:nvSpPr>
            <p:spPr bwMode="auto">
              <a:xfrm>
                <a:off x="1760855" y="4899800"/>
                <a:ext cx="6944943" cy="953255"/>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分布式文件系统（</a:t>
                </a:r>
                <a:r>
                  <a:rPr lang="en-US" altLang="zh-CN">
                    <a:latin typeface="微软雅黑" panose="020B0503020204020204" pitchFamily="34" charset="-122"/>
                    <a:ea typeface="微软雅黑" panose="020B0503020204020204" pitchFamily="34" charset="-122"/>
                  </a:rPr>
                  <a:t>Distributed File System</a:t>
                </a:r>
                <a:r>
                  <a:rPr lang="zh-CN" altLang="en-US">
                    <a:latin typeface="微软雅黑" panose="020B0503020204020204" pitchFamily="34" charset="-122"/>
                    <a:ea typeface="微软雅黑" panose="020B0503020204020204" pitchFamily="34" charset="-122"/>
                  </a:rPr>
                  <a:t>）是指文件系统管理的物理存储资源不一定直接连接在本地节点上，而是通过计算机网络与节点相连。</a:t>
                </a:r>
                <a:endParaRPr lang="zh-CN" altLang="en-US">
                  <a:latin typeface="微软雅黑" panose="020B0503020204020204" pitchFamily="34" charset="-122"/>
                  <a:ea typeface="微软雅黑" panose="020B0503020204020204" pitchFamily="34" charset="-122"/>
                </a:endParaRPr>
              </a:p>
            </p:txBody>
          </p:sp>
        </p:grpSp>
        <p:pic>
          <p:nvPicPr>
            <p:cNvPr id="176133" name="Picture 22" descr="148_4000x5000_zcool"/>
            <p:cNvPicPr>
              <a:picLocks noChangeAspect="1" noChangeArrowheads="1"/>
            </p:cNvPicPr>
            <p:nvPr/>
          </p:nvPicPr>
          <p:blipFill>
            <a:blip r:embed="rId1"/>
            <a:srcRect t="9018"/>
            <a:stretch>
              <a:fillRect/>
            </a:stretch>
          </p:blipFill>
          <p:spPr bwMode="auto">
            <a:xfrm>
              <a:off x="611188" y="1484313"/>
              <a:ext cx="792162" cy="901700"/>
            </a:xfrm>
            <a:prstGeom prst="rect">
              <a:avLst/>
            </a:prstGeom>
            <a:noFill/>
            <a:ln w="9525">
              <a:noFill/>
              <a:miter lim="800000"/>
              <a:headEnd/>
              <a:tailEnd/>
            </a:ln>
          </p:spPr>
        </p:pic>
      </p:grpSp>
      <p:pic>
        <p:nvPicPr>
          <p:cNvPr id="34820" name="Picture 2" descr="C:\Users\Denver\Pictures\DFS.jpg"/>
          <p:cNvPicPr>
            <a:picLocks noChangeAspect="1" noChangeArrowheads="1"/>
          </p:cNvPicPr>
          <p:nvPr/>
        </p:nvPicPr>
        <p:blipFill>
          <a:blip r:embed="rId2"/>
          <a:srcRect/>
          <a:stretch>
            <a:fillRect/>
          </a:stretch>
        </p:blipFill>
        <p:spPr bwMode="auto">
          <a:xfrm>
            <a:off x="1547813" y="2420938"/>
            <a:ext cx="6337300" cy="389096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4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extBox 34"/>
          <p:cNvSpPr txBox="1">
            <a:spLocks noChangeArrowheads="1"/>
          </p:cNvSpPr>
          <p:nvPr/>
        </p:nvSpPr>
        <p:spPr bwMode="auto">
          <a:xfrm>
            <a:off x="1187450" y="260350"/>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分布式文件系统</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bwMode="auto">
          <a:xfrm>
            <a:off x="468313" y="1052513"/>
            <a:ext cx="8194675" cy="3424237"/>
            <a:chOff x="481013" y="1052513"/>
            <a:chExt cx="8194675" cy="2550055"/>
          </a:xfrm>
        </p:grpSpPr>
        <p:grpSp>
          <p:nvGrpSpPr>
            <p:cNvPr id="178179" name="组合 33"/>
            <p:cNvGrpSpPr/>
            <p:nvPr/>
          </p:nvGrpSpPr>
          <p:grpSpPr bwMode="auto">
            <a:xfrm>
              <a:off x="481013" y="1052513"/>
              <a:ext cx="8194675" cy="2550055"/>
              <a:chOff x="499928" y="4528447"/>
              <a:chExt cx="7442692" cy="1858546"/>
            </a:xfrm>
          </p:grpSpPr>
          <p:sp>
            <p:nvSpPr>
              <p:cNvPr id="178181" name="矩形 30"/>
              <p:cNvSpPr>
                <a:spLocks noChangeArrowheads="1"/>
              </p:cNvSpPr>
              <p:nvPr/>
            </p:nvSpPr>
            <p:spPr bwMode="auto">
              <a:xfrm>
                <a:off x="499928" y="4528447"/>
                <a:ext cx="7442692" cy="185854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8182"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rot="10800000" vert="eaVert"/>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8183" name="矩形 32"/>
              <p:cNvSpPr>
                <a:spLocks noChangeArrowheads="1"/>
              </p:cNvSpPr>
              <p:nvPr/>
            </p:nvSpPr>
            <p:spPr bwMode="auto">
              <a:xfrm>
                <a:off x="2489644" y="4973999"/>
                <a:ext cx="5304468" cy="1366818"/>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Google</a:t>
                </a:r>
                <a:r>
                  <a:rPr lang="zh-CN" altLang="en-US">
                    <a:latin typeface="微软雅黑" panose="020B0503020204020204" pitchFamily="34" charset="-122"/>
                    <a:ea typeface="微软雅黑" panose="020B0503020204020204" pitchFamily="34" charset="-122"/>
                  </a:rPr>
                  <a:t>文件系统（</a:t>
                </a:r>
                <a:r>
                  <a:rPr lang="en-US" altLang="zh-CN">
                    <a:latin typeface="微软雅黑" panose="020B0503020204020204" pitchFamily="34" charset="-122"/>
                    <a:ea typeface="微软雅黑" panose="020B0503020204020204" pitchFamily="34" charset="-122"/>
                  </a:rPr>
                  <a:t>Google File System</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GFS</a:t>
                </a:r>
                <a:r>
                  <a:rPr lang="zh-CN" altLang="en-US">
                    <a:latin typeface="微软雅黑" panose="020B0503020204020204" pitchFamily="34" charset="-122"/>
                    <a:ea typeface="微软雅黑" panose="020B0503020204020204" pitchFamily="34" charset="-122"/>
                  </a:rPr>
                  <a:t>）是一个可扩展的分布式文件系统，用于大型的、分布式的、对大量数据进行访问的应用。它运行于廉价的普通硬件上，将服务器故障视为正常现象，通过软件的方式自动容错，在保证系统可靠性和可用性的同时，大大减少了系统的成本。</a:t>
                </a:r>
                <a:endParaRPr lang="zh-CN" altLang="en-US">
                  <a:latin typeface="微软雅黑" panose="020B0503020204020204" pitchFamily="34" charset="-122"/>
                  <a:ea typeface="微软雅黑" panose="020B0503020204020204" pitchFamily="34" charset="-122"/>
                </a:endParaRPr>
              </a:p>
              <a:p>
                <a:pPr latinLnBrk="1">
                  <a:spcBef>
                    <a:spcPts val="900"/>
                  </a:spcBef>
                </a:pPr>
                <a:r>
                  <a:rPr lang="en-US" altLang="zh-CN">
                    <a:latin typeface="微软雅黑" panose="020B0503020204020204" pitchFamily="34" charset="-122"/>
                    <a:ea typeface="微软雅黑" panose="020B0503020204020204" pitchFamily="34" charset="-122"/>
                  </a:rPr>
                  <a:t>GFS(2003</a:t>
                </a:r>
                <a:r>
                  <a:rPr lang="zh-CN" altLang="en-US">
                    <a:latin typeface="微软雅黑" panose="020B0503020204020204" pitchFamily="34" charset="-122"/>
                    <a:ea typeface="微软雅黑" panose="020B0503020204020204" pitchFamily="34" charset="-122"/>
                  </a:rPr>
                  <a:t>年</a:t>
                </a:r>
                <a:r>
                  <a:rPr lang="en-US" altLang="zh-CN">
                    <a:latin typeface="微软雅黑" panose="020B0503020204020204" pitchFamily="34" charset="-122"/>
                    <a:ea typeface="微软雅黑" panose="020B0503020204020204" pitchFamily="34" charset="-122"/>
                  </a:rPr>
                  <a:t>): The Google file system</a:t>
                </a: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a:t> </a:t>
                </a:r>
                <a:r>
                  <a:rPr lang="zh-CN" alt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sym typeface="Wingdings" panose="05000000000000000000" pitchFamily="2" charset="2"/>
                  </a:rPr>
                  <a:t> Paxos</a:t>
                </a:r>
                <a:r>
                  <a:rPr lang="zh-CN" altLang="en-US">
                    <a:latin typeface="微软雅黑" panose="020B0503020204020204" pitchFamily="34" charset="-122"/>
                    <a:ea typeface="微软雅黑" panose="020B0503020204020204" pitchFamily="34" charset="-122"/>
                    <a:sym typeface="Wingdings" panose="05000000000000000000" pitchFamily="2" charset="2"/>
                  </a:rPr>
                  <a:t>：</a:t>
                </a:r>
                <a:r>
                  <a:rPr lang="en-US" altLang="zh-CN">
                    <a:latin typeface="微软雅黑" panose="020B0503020204020204" pitchFamily="34" charset="-122"/>
                    <a:ea typeface="微软雅黑" panose="020B0503020204020204" pitchFamily="34" charset="-122"/>
                    <a:sym typeface="Wingdings" panose="05000000000000000000" pitchFamily="2" charset="2"/>
                  </a:rPr>
                  <a:t>1990</a:t>
                </a:r>
                <a:r>
                  <a:rPr lang="zh-CN" altLang="en-US">
                    <a:latin typeface="微软雅黑" panose="020B0503020204020204" pitchFamily="34" charset="-122"/>
                    <a:ea typeface="微软雅黑" panose="020B0503020204020204" pitchFamily="34" charset="-122"/>
                    <a:sym typeface="Wingdings" panose="05000000000000000000" pitchFamily="2" charset="2"/>
                  </a:rPr>
                  <a:t>年</a:t>
                </a:r>
                <a:endParaRPr lang="zh-CN" altLang="en-US">
                  <a:latin typeface="微软雅黑" panose="020B0503020204020204" pitchFamily="34" charset="-122"/>
                  <a:ea typeface="微软雅黑" panose="020B0503020204020204" pitchFamily="34" charset="-122"/>
                  <a:sym typeface="Wingdings" panose="05000000000000000000" pitchFamily="2" charset="2"/>
                </a:endParaRPr>
              </a:p>
            </p:txBody>
          </p:sp>
        </p:grpSp>
        <p:pic>
          <p:nvPicPr>
            <p:cNvPr id="178180" name="Picture 2" descr="C:\Users\Denver\Pictures\google.jpg"/>
            <p:cNvPicPr>
              <a:picLocks noChangeAspect="1" noChangeArrowheads="1"/>
            </p:cNvPicPr>
            <p:nvPr/>
          </p:nvPicPr>
          <p:blipFill>
            <a:blip r:embed="rId1"/>
            <a:srcRect/>
            <a:stretch>
              <a:fillRect/>
            </a:stretch>
          </p:blipFill>
          <p:spPr bwMode="auto">
            <a:xfrm>
              <a:off x="611188" y="1804988"/>
              <a:ext cx="1978025" cy="147955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Box 34"/>
          <p:cNvSpPr txBox="1">
            <a:spLocks noChangeArrowheads="1"/>
          </p:cNvSpPr>
          <p:nvPr/>
        </p:nvSpPr>
        <p:spPr bwMode="auto">
          <a:xfrm>
            <a:off x="1187450" y="188913"/>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分布式文件系统</a:t>
            </a:r>
            <a:endParaRPr lang="zh-CN" altLang="en-US" sz="2400">
              <a:latin typeface="微软雅黑" panose="020B0503020204020204" pitchFamily="34" charset="-122"/>
              <a:ea typeface="微软雅黑" panose="020B0503020204020204" pitchFamily="34" charset="-122"/>
            </a:endParaRPr>
          </a:p>
        </p:txBody>
      </p:sp>
      <p:grpSp>
        <p:nvGrpSpPr>
          <p:cNvPr id="36867" name="组合 33"/>
          <p:cNvGrpSpPr/>
          <p:nvPr/>
        </p:nvGrpSpPr>
        <p:grpSpPr bwMode="auto">
          <a:xfrm>
            <a:off x="481013" y="908050"/>
            <a:ext cx="8194675" cy="1492250"/>
            <a:chOff x="499928" y="4528448"/>
            <a:chExt cx="7442692" cy="1087619"/>
          </a:xfrm>
        </p:grpSpPr>
        <p:sp>
          <p:nvSpPr>
            <p:cNvPr id="180229" name="矩形 30"/>
            <p:cNvSpPr>
              <a:spLocks noChangeArrowheads="1"/>
            </p:cNvSpPr>
            <p:nvPr/>
          </p:nvSpPr>
          <p:spPr bwMode="auto">
            <a:xfrm>
              <a:off x="499928" y="4528448"/>
              <a:ext cx="7442692" cy="1087619"/>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0230"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0231" name="矩形 32"/>
            <p:cNvSpPr>
              <a:spLocks noChangeArrowheads="1"/>
            </p:cNvSpPr>
            <p:nvPr/>
          </p:nvSpPr>
          <p:spPr bwMode="auto">
            <a:xfrm>
              <a:off x="2122548" y="4974270"/>
              <a:ext cx="5672221" cy="471119"/>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GFS</a:t>
              </a:r>
              <a:r>
                <a:rPr lang="zh-CN" altLang="en-US">
                  <a:latin typeface="微软雅黑" panose="020B0503020204020204" pitchFamily="34" charset="-122"/>
                  <a:ea typeface="微软雅黑" panose="020B0503020204020204" pitchFamily="34" charset="-122"/>
                </a:rPr>
                <a:t>将整个系统分为三类角色：</a:t>
              </a:r>
              <a:r>
                <a:rPr lang="en-US" altLang="zh-CN">
                  <a:latin typeface="微软雅黑" panose="020B0503020204020204" pitchFamily="34" charset="-122"/>
                  <a:ea typeface="微软雅黑" panose="020B0503020204020204" pitchFamily="34" charset="-122"/>
                </a:rPr>
                <a:t>Client</a:t>
              </a:r>
              <a:r>
                <a:rPr lang="zh-CN" altLang="en-US">
                  <a:latin typeface="微软雅黑" panose="020B0503020204020204" pitchFamily="34" charset="-122"/>
                  <a:ea typeface="微软雅黑" panose="020B0503020204020204" pitchFamily="34" charset="-122"/>
                </a:rPr>
                <a:t>（客户端）、</a:t>
              </a:r>
              <a:r>
                <a:rPr lang="en-US" altLang="zh-CN">
                  <a:latin typeface="微软雅黑" panose="020B0503020204020204" pitchFamily="34" charset="-122"/>
                  <a:ea typeface="微软雅黑" panose="020B0503020204020204" pitchFamily="34" charset="-122"/>
                </a:rPr>
                <a:t>Master</a:t>
              </a:r>
              <a:r>
                <a:rPr lang="zh-CN" altLang="en-US">
                  <a:latin typeface="微软雅黑" panose="020B0503020204020204" pitchFamily="34" charset="-122"/>
                  <a:ea typeface="微软雅黑" panose="020B0503020204020204" pitchFamily="34" charset="-122"/>
                </a:rPr>
                <a:t>（主服务器）、</a:t>
              </a:r>
              <a:r>
                <a:rPr lang="en-US" altLang="zh-CN">
                  <a:latin typeface="微软雅黑" panose="020B0503020204020204" pitchFamily="34" charset="-122"/>
                  <a:ea typeface="微软雅黑" panose="020B0503020204020204" pitchFamily="34" charset="-122"/>
                </a:rPr>
                <a:t>Chunk Server</a:t>
              </a:r>
              <a:r>
                <a:rPr lang="zh-CN" altLang="en-US">
                  <a:latin typeface="微软雅黑" panose="020B0503020204020204" pitchFamily="34" charset="-122"/>
                  <a:ea typeface="微软雅黑" panose="020B0503020204020204" pitchFamily="34" charset="-122"/>
                </a:rPr>
                <a:t>（数据块服务器）。</a:t>
              </a:r>
              <a:endParaRPr lang="zh-CN" altLang="en-US">
                <a:latin typeface="微软雅黑" panose="020B0503020204020204" pitchFamily="34" charset="-122"/>
                <a:ea typeface="微软雅黑" panose="020B0503020204020204" pitchFamily="34" charset="-122"/>
              </a:endParaRPr>
            </a:p>
          </p:txBody>
        </p:sp>
      </p:grpSp>
      <p:pic>
        <p:nvPicPr>
          <p:cNvPr id="180227" name="Picture 2" descr="C:\Users\Denver\Pictures\google.jpg"/>
          <p:cNvPicPr>
            <a:picLocks noChangeAspect="1" noChangeArrowheads="1"/>
          </p:cNvPicPr>
          <p:nvPr/>
        </p:nvPicPr>
        <p:blipFill>
          <a:blip r:embed="rId1"/>
          <a:srcRect/>
          <a:stretch>
            <a:fillRect/>
          </a:stretch>
        </p:blipFill>
        <p:spPr bwMode="auto">
          <a:xfrm>
            <a:off x="808038" y="1341438"/>
            <a:ext cx="1223962" cy="915987"/>
          </a:xfrm>
          <a:prstGeom prst="rect">
            <a:avLst/>
          </a:prstGeom>
          <a:noFill/>
          <a:ln w="9525">
            <a:noFill/>
            <a:miter lim="800000"/>
            <a:headEnd/>
            <a:tailEnd/>
          </a:ln>
        </p:spPr>
      </p:pic>
      <p:pic>
        <p:nvPicPr>
          <p:cNvPr id="36869" name="Picture 2" descr="高并发、高负载大型网站系统架构 - kele_lipeng - kele_lipeng的博客"/>
          <p:cNvPicPr>
            <a:picLocks noChangeAspect="1" noChangeArrowheads="1"/>
          </p:cNvPicPr>
          <p:nvPr/>
        </p:nvPicPr>
        <p:blipFill>
          <a:blip r:embed="rId2"/>
          <a:srcRect b="19920"/>
          <a:stretch>
            <a:fillRect/>
          </a:stretch>
        </p:blipFill>
        <p:spPr bwMode="auto">
          <a:xfrm>
            <a:off x="1447800" y="2420938"/>
            <a:ext cx="6543675" cy="39735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barn(inVertical)">
                                      <p:cBhvr>
                                        <p:cTn id="7" dur="500"/>
                                        <p:tgtEl>
                                          <p:spTgt spid="368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extBox 34"/>
          <p:cNvSpPr txBox="1">
            <a:spLocks noChangeArrowheads="1"/>
          </p:cNvSpPr>
          <p:nvPr/>
        </p:nvSpPr>
        <p:spPr bwMode="auto">
          <a:xfrm>
            <a:off x="1187450" y="188913"/>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分布式文件系统</a:t>
            </a:r>
            <a:endParaRPr lang="zh-CN" altLang="en-US" sz="2400">
              <a:latin typeface="微软雅黑" panose="020B0503020204020204" pitchFamily="34" charset="-122"/>
              <a:ea typeface="微软雅黑" panose="020B0503020204020204" pitchFamily="34" charset="-122"/>
            </a:endParaRPr>
          </a:p>
        </p:txBody>
      </p:sp>
      <p:grpSp>
        <p:nvGrpSpPr>
          <p:cNvPr id="37891" name="组合 33"/>
          <p:cNvGrpSpPr/>
          <p:nvPr/>
        </p:nvGrpSpPr>
        <p:grpSpPr bwMode="auto">
          <a:xfrm>
            <a:off x="481013" y="1052513"/>
            <a:ext cx="8194675" cy="2549525"/>
            <a:chOff x="499928" y="4528447"/>
            <a:chExt cx="7442692" cy="1858546"/>
          </a:xfrm>
        </p:grpSpPr>
        <p:sp>
          <p:nvSpPr>
            <p:cNvPr id="182276" name="矩形 30"/>
            <p:cNvSpPr>
              <a:spLocks noChangeArrowheads="1"/>
            </p:cNvSpPr>
            <p:nvPr/>
          </p:nvSpPr>
          <p:spPr bwMode="auto">
            <a:xfrm>
              <a:off x="499928" y="4528447"/>
              <a:ext cx="7442692" cy="185854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2277"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2278" name="矩形 32"/>
            <p:cNvSpPr>
              <a:spLocks noChangeArrowheads="1"/>
            </p:cNvSpPr>
            <p:nvPr/>
          </p:nvSpPr>
          <p:spPr bwMode="auto">
            <a:xfrm>
              <a:off x="2489133" y="4974270"/>
              <a:ext cx="5305636" cy="1278749"/>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Hadoop</a:t>
              </a:r>
              <a:r>
                <a:rPr lang="zh-CN" altLang="en-US">
                  <a:latin typeface="微软雅黑" panose="020B0503020204020204" pitchFamily="34" charset="-122"/>
                  <a:ea typeface="微软雅黑" panose="020B0503020204020204" pitchFamily="34" charset="-122"/>
                </a:rPr>
                <a:t>是一个分布式系统基础架构，由</a:t>
              </a:r>
              <a:r>
                <a:rPr lang="en-US" altLang="zh-CN">
                  <a:latin typeface="微软雅黑" panose="020B0503020204020204" pitchFamily="34" charset="-122"/>
                  <a:ea typeface="微软雅黑" panose="020B0503020204020204" pitchFamily="34" charset="-122"/>
                </a:rPr>
                <a:t>Apache</a:t>
              </a:r>
              <a:r>
                <a:rPr lang="zh-CN" altLang="en-US">
                  <a:latin typeface="微软雅黑" panose="020B0503020204020204" pitchFamily="34" charset="-122"/>
                  <a:ea typeface="微软雅黑" panose="020B0503020204020204" pitchFamily="34" charset="-122"/>
                </a:rPr>
                <a:t>基金会开发。用户可以在不了解分布式底层细节的情况下，开发分布式程序，充分利用集群的威力高速运算和存储。</a:t>
              </a:r>
              <a:r>
                <a:rPr lang="en-US" altLang="zh-CN">
                  <a:latin typeface="微软雅黑" panose="020B0503020204020204" pitchFamily="34" charset="-122"/>
                  <a:ea typeface="微软雅黑" panose="020B0503020204020204" pitchFamily="34" charset="-122"/>
                </a:rPr>
                <a:t>Hadoop</a:t>
              </a:r>
              <a:r>
                <a:rPr lang="zh-CN" altLang="en-US">
                  <a:latin typeface="微软雅黑" panose="020B0503020204020204" pitchFamily="34" charset="-122"/>
                  <a:ea typeface="微软雅黑" panose="020B0503020204020204" pitchFamily="34" charset="-122"/>
                </a:rPr>
                <a:t>实现了一个分布式文件系统（</a:t>
              </a:r>
              <a:r>
                <a:rPr lang="en-US" altLang="zh-CN">
                  <a:latin typeface="微软雅黑" panose="020B0503020204020204" pitchFamily="34" charset="-122"/>
                  <a:ea typeface="微软雅黑" panose="020B0503020204020204" pitchFamily="34" charset="-122"/>
                </a:rPr>
                <a:t>Hadoop Distributed File System</a:t>
              </a:r>
              <a:r>
                <a:rPr lang="zh-CN" altLang="en-US">
                  <a:latin typeface="微软雅黑" panose="020B0503020204020204" pitchFamily="34" charset="-122"/>
                  <a:ea typeface="微软雅黑" panose="020B0503020204020204" pitchFamily="34" charset="-122"/>
                </a:rPr>
                <a:t>），简称</a:t>
              </a:r>
              <a:r>
                <a:rPr lang="en-US" altLang="zh-CN">
                  <a:latin typeface="微软雅黑" panose="020B0503020204020204" pitchFamily="34" charset="-122"/>
                  <a:ea typeface="微软雅黑" panose="020B0503020204020204" pitchFamily="34" charset="-122"/>
                </a:rPr>
                <a:t>HDFS</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HDFS</a:t>
              </a:r>
              <a:r>
                <a:rPr lang="zh-CN" altLang="en-US">
                  <a:latin typeface="微软雅黑" panose="020B0503020204020204" pitchFamily="34" charset="-122"/>
                  <a:ea typeface="微软雅黑" panose="020B0503020204020204" pitchFamily="34" charset="-122"/>
                </a:rPr>
                <a:t>有着高容错性的特点，并且设计用来部署在低廉的硬件上。</a:t>
              </a:r>
              <a:endParaRPr lang="en-US" altLang="zh-CN">
                <a:latin typeface="微软雅黑" panose="020B0503020204020204" pitchFamily="34" charset="-122"/>
                <a:ea typeface="微软雅黑" panose="020B0503020204020204" pitchFamily="34" charset="-122"/>
              </a:endParaRPr>
            </a:p>
          </p:txBody>
        </p:sp>
      </p:grpSp>
      <p:pic>
        <p:nvPicPr>
          <p:cNvPr id="182275" name="Picture 2" descr="http://pic.baike.soso.com/p/20120514/20120514173146-852053929.jpg"/>
          <p:cNvPicPr>
            <a:picLocks noChangeAspect="1" noChangeArrowheads="1"/>
          </p:cNvPicPr>
          <p:nvPr/>
        </p:nvPicPr>
        <p:blipFill>
          <a:blip r:embed="rId1"/>
          <a:srcRect/>
          <a:stretch>
            <a:fillRect/>
          </a:stretch>
        </p:blipFill>
        <p:spPr bwMode="auto">
          <a:xfrm>
            <a:off x="685800" y="1484313"/>
            <a:ext cx="1941513" cy="19415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barn(inVertical)">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extBox 34"/>
          <p:cNvSpPr txBox="1">
            <a:spLocks noChangeArrowheads="1"/>
          </p:cNvSpPr>
          <p:nvPr/>
        </p:nvSpPr>
        <p:spPr bwMode="auto">
          <a:xfrm>
            <a:off x="1196975" y="260350"/>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分布式文件系统</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bwMode="auto">
          <a:xfrm>
            <a:off x="481013" y="908050"/>
            <a:ext cx="8194675" cy="1657350"/>
            <a:chOff x="481013" y="908050"/>
            <a:chExt cx="8194675" cy="1657350"/>
          </a:xfrm>
        </p:grpSpPr>
        <p:grpSp>
          <p:nvGrpSpPr>
            <p:cNvPr id="184324" name="组合 33"/>
            <p:cNvGrpSpPr/>
            <p:nvPr/>
          </p:nvGrpSpPr>
          <p:grpSpPr bwMode="auto">
            <a:xfrm>
              <a:off x="481013" y="908050"/>
              <a:ext cx="8194675" cy="1657350"/>
              <a:chOff x="499928" y="4528447"/>
              <a:chExt cx="7442692" cy="1207373"/>
            </a:xfrm>
          </p:grpSpPr>
          <p:sp>
            <p:nvSpPr>
              <p:cNvPr id="184326" name="矩形 30"/>
              <p:cNvSpPr>
                <a:spLocks noChangeArrowheads="1"/>
              </p:cNvSpPr>
              <p:nvPr/>
            </p:nvSpPr>
            <p:spPr bwMode="auto">
              <a:xfrm>
                <a:off x="499928" y="4528447"/>
                <a:ext cx="7442692" cy="1207373"/>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4327"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4328" name="矩形 32"/>
              <p:cNvSpPr>
                <a:spLocks noChangeArrowheads="1"/>
              </p:cNvSpPr>
              <p:nvPr/>
            </p:nvSpPr>
            <p:spPr bwMode="auto">
              <a:xfrm>
                <a:off x="1795578" y="4974270"/>
                <a:ext cx="5999191" cy="471118"/>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一个</a:t>
                </a:r>
                <a:r>
                  <a:rPr lang="en-US" altLang="zh-CN">
                    <a:latin typeface="微软雅黑" panose="020B0503020204020204" pitchFamily="34" charset="-122"/>
                    <a:ea typeface="微软雅黑" panose="020B0503020204020204" pitchFamily="34" charset="-122"/>
                  </a:rPr>
                  <a:t>HDFS</a:t>
                </a:r>
                <a:r>
                  <a:rPr lang="zh-CN" altLang="en-US">
                    <a:latin typeface="微软雅黑" panose="020B0503020204020204" pitchFamily="34" charset="-122"/>
                    <a:ea typeface="微软雅黑" panose="020B0503020204020204" pitchFamily="34" charset="-122"/>
                  </a:rPr>
                  <a:t>集群是由一个</a:t>
                </a:r>
                <a:r>
                  <a:rPr lang="en-US" altLang="zh-CN">
                    <a:latin typeface="微软雅黑" panose="020B0503020204020204" pitchFamily="34" charset="-122"/>
                    <a:ea typeface="微软雅黑" panose="020B0503020204020204" pitchFamily="34" charset="-122"/>
                  </a:rPr>
                  <a:t>Namenode</a:t>
                </a:r>
                <a:r>
                  <a:rPr lang="zh-CN" altLang="en-US">
                    <a:latin typeface="微软雅黑" panose="020B0503020204020204" pitchFamily="34" charset="-122"/>
                    <a:ea typeface="微软雅黑" panose="020B0503020204020204" pitchFamily="34" charset="-122"/>
                  </a:rPr>
                  <a:t>和一定数目的</a:t>
                </a:r>
                <a:r>
                  <a:rPr lang="en-US" altLang="zh-CN">
                    <a:latin typeface="微软雅黑" panose="020B0503020204020204" pitchFamily="34" charset="-122"/>
                    <a:ea typeface="微软雅黑" panose="020B0503020204020204" pitchFamily="34" charset="-122"/>
                  </a:rPr>
                  <a:t>Datanodes</a:t>
                </a:r>
                <a:r>
                  <a:rPr lang="zh-CN" altLang="en-US">
                    <a:latin typeface="微软雅黑" panose="020B0503020204020204" pitchFamily="34" charset="-122"/>
                    <a:ea typeface="微软雅黑" panose="020B0503020204020204" pitchFamily="34" charset="-122"/>
                  </a:rPr>
                  <a:t>组成。</a:t>
                </a:r>
                <a:endParaRPr lang="en-US" altLang="zh-CN">
                  <a:latin typeface="微软雅黑" panose="020B0503020204020204" pitchFamily="34" charset="-122"/>
                  <a:ea typeface="微软雅黑" panose="020B0503020204020204" pitchFamily="34" charset="-122"/>
                </a:endParaRPr>
              </a:p>
            </p:txBody>
          </p:sp>
        </p:grpSp>
        <p:pic>
          <p:nvPicPr>
            <p:cNvPr id="184325" name="Picture 2" descr="http://pic.baike.soso.com/p/20120514/20120514173146-852053929.jpg"/>
            <p:cNvPicPr>
              <a:picLocks noChangeAspect="1" noChangeArrowheads="1"/>
            </p:cNvPicPr>
            <p:nvPr/>
          </p:nvPicPr>
          <p:blipFill>
            <a:blip r:embed="rId1"/>
            <a:srcRect/>
            <a:stretch>
              <a:fillRect/>
            </a:stretch>
          </p:blipFill>
          <p:spPr bwMode="auto">
            <a:xfrm>
              <a:off x="685800" y="1322388"/>
              <a:ext cx="1077913" cy="1077912"/>
            </a:xfrm>
            <a:prstGeom prst="rect">
              <a:avLst/>
            </a:prstGeom>
            <a:noFill/>
            <a:ln w="9525">
              <a:noFill/>
              <a:miter lim="800000"/>
              <a:headEnd/>
              <a:tailEnd/>
            </a:ln>
          </p:spPr>
        </p:pic>
      </p:grpSp>
      <p:pic>
        <p:nvPicPr>
          <p:cNvPr id="38917" name="Picture 2" descr="C:\Users\Denver\Pictures\HDFS.jpg"/>
          <p:cNvPicPr>
            <a:picLocks noChangeAspect="1" noChangeArrowheads="1"/>
          </p:cNvPicPr>
          <p:nvPr/>
        </p:nvPicPr>
        <p:blipFill>
          <a:blip r:embed="rId2"/>
          <a:srcRect/>
          <a:stretch>
            <a:fillRect/>
          </a:stretch>
        </p:blipFill>
        <p:spPr bwMode="auto">
          <a:xfrm>
            <a:off x="1692275" y="2636838"/>
            <a:ext cx="5688013" cy="37449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extBox 34"/>
          <p:cNvSpPr txBox="1">
            <a:spLocks noChangeArrowheads="1"/>
          </p:cNvSpPr>
          <p:nvPr/>
        </p:nvSpPr>
        <p:spPr bwMode="auto">
          <a:xfrm>
            <a:off x="1116013" y="260350"/>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274638" y="3027363"/>
            <a:ext cx="8258175" cy="2130425"/>
            <a:chOff x="395288" y="1196974"/>
            <a:chExt cx="8257788" cy="2129684"/>
          </a:xfrm>
        </p:grpSpPr>
        <p:grpSp>
          <p:nvGrpSpPr>
            <p:cNvPr id="186374" name="组合 33"/>
            <p:cNvGrpSpPr/>
            <p:nvPr/>
          </p:nvGrpSpPr>
          <p:grpSpPr bwMode="auto">
            <a:xfrm>
              <a:off x="395288" y="1196974"/>
              <a:ext cx="8257788" cy="2129684"/>
              <a:chOff x="499928" y="4528449"/>
              <a:chExt cx="8477644" cy="2198708"/>
            </a:xfrm>
          </p:grpSpPr>
          <p:sp>
            <p:nvSpPr>
              <p:cNvPr id="186376" name="矩形 30"/>
              <p:cNvSpPr>
                <a:spLocks noChangeArrowheads="1"/>
              </p:cNvSpPr>
              <p:nvPr/>
            </p:nvSpPr>
            <p:spPr bwMode="auto">
              <a:xfrm>
                <a:off x="499928" y="4528449"/>
                <a:ext cx="8477644" cy="2198708"/>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6377"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6378" name="矩形 32"/>
              <p:cNvSpPr>
                <a:spLocks noChangeArrowheads="1"/>
              </p:cNvSpPr>
              <p:nvPr/>
            </p:nvSpPr>
            <p:spPr bwMode="auto">
              <a:xfrm>
                <a:off x="1760855" y="4974270"/>
                <a:ext cx="6944943" cy="1596702"/>
              </a:xfrm>
              <a:prstGeom prst="rect">
                <a:avLst/>
              </a:prstGeom>
              <a:noFill/>
              <a:ln w="9525">
                <a:noFill/>
                <a:miter lim="800000"/>
              </a:ln>
            </p:spPr>
            <p:txBody>
              <a:bodyPr>
                <a:spAutoFit/>
              </a:bodyPr>
              <a:lstStyle/>
              <a:p>
                <a:pPr marL="285750" indent="-285750" latinLnBrk="1">
                  <a:spcBef>
                    <a:spcPts val="900"/>
                  </a:spcBef>
                  <a:buFont typeface="Wingdings" panose="05000000000000000000" pitchFamily="2" charset="2"/>
                  <a:buChar char="Ø"/>
                </a:pPr>
                <a:r>
                  <a:rPr lang="zh-CN" altLang="en-US">
                    <a:solidFill>
                      <a:srgbClr val="FFCC00"/>
                    </a:solidFill>
                    <a:latin typeface="微软雅黑" panose="020B0503020204020204" pitchFamily="34" charset="-122"/>
                    <a:ea typeface="微软雅黑" panose="020B0503020204020204" pitchFamily="34" charset="-122"/>
                  </a:rPr>
                  <a:t>关系型数据库的局限性</a:t>
                </a:r>
                <a:endParaRPr lang="en-US" altLang="zh-CN">
                  <a:solidFill>
                    <a:srgbClr val="FFCC00"/>
                  </a:solidFill>
                  <a:latin typeface="微软雅黑" panose="020B0503020204020204" pitchFamily="34" charset="-122"/>
                  <a:ea typeface="微软雅黑" panose="020B0503020204020204" pitchFamily="34" charset="-122"/>
                </a:endParaRPr>
              </a:p>
              <a:p>
                <a:pPr marL="742950" lvl="1" indent="-285750" latinLnBrk="1">
                  <a:spcBef>
                    <a:spcPts val="9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难以满足高并发读写的需求</a:t>
                </a:r>
                <a:endParaRPr lang="en-US" altLang="zh-CN">
                  <a:latin typeface="微软雅黑" panose="020B0503020204020204" pitchFamily="34" charset="-122"/>
                  <a:ea typeface="微软雅黑" panose="020B0503020204020204" pitchFamily="34" charset="-122"/>
                </a:endParaRPr>
              </a:p>
              <a:p>
                <a:pPr marL="742950" lvl="1" indent="-285750" latinLnBrk="1">
                  <a:spcBef>
                    <a:spcPts val="9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难以满足对海量数据高效率存储和访问的需求</a:t>
                </a:r>
                <a:endParaRPr lang="en-US" altLang="zh-CN">
                  <a:latin typeface="微软雅黑" panose="020B0503020204020204" pitchFamily="34" charset="-122"/>
                  <a:ea typeface="微软雅黑" panose="020B0503020204020204" pitchFamily="34" charset="-122"/>
                </a:endParaRPr>
              </a:p>
              <a:p>
                <a:pPr marL="742950" lvl="1" indent="-285750" latinLnBrk="1">
                  <a:spcBef>
                    <a:spcPts val="9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难以满足对数据库高可扩展性和高可用性的需求</a:t>
                </a:r>
                <a:endParaRPr lang="en-US" altLang="zh-CN">
                  <a:latin typeface="微软雅黑" panose="020B0503020204020204" pitchFamily="34" charset="-122"/>
                  <a:ea typeface="微软雅黑" panose="020B0503020204020204" pitchFamily="34" charset="-122"/>
                </a:endParaRPr>
              </a:p>
            </p:txBody>
          </p:sp>
        </p:grpSp>
        <p:pic>
          <p:nvPicPr>
            <p:cNvPr id="186375" name="Picture 22" descr="148_4000x5000_zcool"/>
            <p:cNvPicPr>
              <a:picLocks noChangeAspect="1" noChangeArrowheads="1"/>
            </p:cNvPicPr>
            <p:nvPr/>
          </p:nvPicPr>
          <p:blipFill>
            <a:blip r:embed="rId1"/>
            <a:srcRect t="9018"/>
            <a:stretch>
              <a:fillRect/>
            </a:stretch>
          </p:blipFill>
          <p:spPr bwMode="auto">
            <a:xfrm>
              <a:off x="611188" y="1484313"/>
              <a:ext cx="792162" cy="901700"/>
            </a:xfrm>
            <a:prstGeom prst="rect">
              <a:avLst/>
            </a:prstGeom>
            <a:noFill/>
            <a:ln w="9525">
              <a:noFill/>
              <a:miter lim="800000"/>
              <a:headEnd/>
              <a:tailEnd/>
            </a:ln>
          </p:spPr>
        </p:pic>
      </p:grpSp>
      <p:pic>
        <p:nvPicPr>
          <p:cNvPr id="77826" name="Picture 2" descr="C:\Users\Denver\Pictures\Nosql.png"/>
          <p:cNvPicPr>
            <a:picLocks noChangeAspect="1" noChangeArrowheads="1"/>
          </p:cNvPicPr>
          <p:nvPr/>
        </p:nvPicPr>
        <p:blipFill>
          <a:blip r:embed="rId2"/>
          <a:srcRect/>
          <a:stretch>
            <a:fillRect/>
          </a:stretch>
        </p:blipFill>
        <p:spPr bwMode="auto">
          <a:xfrm>
            <a:off x="3995738" y="1192213"/>
            <a:ext cx="2811462" cy="1660525"/>
          </a:xfrm>
          <a:prstGeom prst="rect">
            <a:avLst/>
          </a:prstGeom>
          <a:noFill/>
          <a:ln w="9525">
            <a:noFill/>
            <a:miter lim="800000"/>
            <a:headEnd/>
            <a:tailEnd/>
          </a:ln>
        </p:spPr>
      </p:pic>
      <p:sp>
        <p:nvSpPr>
          <p:cNvPr id="3" name="TextBox 2"/>
          <p:cNvSpPr txBox="1"/>
          <p:nvPr/>
        </p:nvSpPr>
        <p:spPr>
          <a:xfrm>
            <a:off x="1254784" y="1700808"/>
            <a:ext cx="1661032" cy="646331"/>
          </a:xfrm>
          <a:prstGeom prst="rect">
            <a:avLst/>
          </a:prstGeom>
          <a:solidFill>
            <a:srgbClr val="9966FF"/>
          </a:solidFill>
        </p:spPr>
        <p:style>
          <a:lnRef idx="0">
            <a:schemeClr val="accent1"/>
          </a:lnRef>
          <a:fillRef idx="3">
            <a:schemeClr val="accent1"/>
          </a:fillRef>
          <a:effectRef idx="3">
            <a:schemeClr val="accent1"/>
          </a:effectRef>
          <a:fontRef idx="minor">
            <a:schemeClr val="lt1"/>
          </a:fontRef>
        </p:style>
        <p:txBody>
          <a:bodyPr wrap="none">
            <a:spAutoFit/>
          </a:bodyPr>
          <a:lstStyle/>
          <a:p>
            <a:pPr>
              <a:defRPr/>
            </a:pPr>
            <a:r>
              <a:rPr lang="en-US" altLang="zh-CN" sz="3600" b="1" dirty="0" err="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NoSQL</a:t>
            </a:r>
            <a:endParaRPr lang="zh-CN" alt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 name="TextBox 3"/>
          <p:cNvSpPr txBox="1"/>
          <p:nvPr/>
        </p:nvSpPr>
        <p:spPr>
          <a:xfrm>
            <a:off x="3114836" y="1628800"/>
            <a:ext cx="646331" cy="769441"/>
          </a:xfrm>
          <a:prstGeom prst="rect">
            <a:avLst/>
          </a:prstGeom>
          <a:noFill/>
        </p:spPr>
        <p:txBody>
          <a:bodyPr wrap="none">
            <a:spAutoFit/>
          </a:bodyPr>
          <a:lstStyle/>
          <a:p>
            <a:pPr>
              <a:defRPr/>
            </a:pPr>
            <a:r>
              <a:rPr lang="en-US" altLang="zh-CN"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a typeface="宋体" panose="02010600030101010101" pitchFamily="2" charset="-122"/>
                <a:cs typeface="+mn-cs"/>
              </a:rPr>
              <a:t>=</a:t>
            </a:r>
            <a:endParaRPr lang="zh-CN" altLang="en-US"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a typeface="宋体" panose="0201060003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77826"/>
                                        </p:tgtEl>
                                        <p:attrNameLst>
                                          <p:attrName>style.visibility</p:attrName>
                                        </p:attrNameLst>
                                      </p:cBhvr>
                                      <p:to>
                                        <p:strVal val="visible"/>
                                      </p:to>
                                    </p:set>
                                    <p:animEffect transition="in" filter="wheel(1)">
                                      <p:cBhvr>
                                        <p:cTn id="15" dur="2000"/>
                                        <p:tgtEl>
                                          <p:spTgt spid="7782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Box 34"/>
          <p:cNvSpPr txBox="1">
            <a:spLocks noChangeArrowheads="1"/>
          </p:cNvSpPr>
          <p:nvPr/>
        </p:nvSpPr>
        <p:spPr bwMode="auto">
          <a:xfrm>
            <a:off x="1116013"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457200" y="1484313"/>
            <a:ext cx="7250113" cy="1439862"/>
            <a:chOff x="395288" y="1196975"/>
            <a:chExt cx="7249676" cy="1440160"/>
          </a:xfrm>
        </p:grpSpPr>
        <p:grpSp>
          <p:nvGrpSpPr>
            <p:cNvPr id="188425" name="组合 33"/>
            <p:cNvGrpSpPr/>
            <p:nvPr/>
          </p:nvGrpSpPr>
          <p:grpSpPr bwMode="auto">
            <a:xfrm>
              <a:off x="395288" y="1196975"/>
              <a:ext cx="7249676" cy="1440160"/>
              <a:chOff x="499928" y="4528449"/>
              <a:chExt cx="7442692" cy="1486836"/>
            </a:xfrm>
          </p:grpSpPr>
          <p:sp>
            <p:nvSpPr>
              <p:cNvPr id="188427" name="矩形 30"/>
              <p:cNvSpPr>
                <a:spLocks noChangeArrowheads="1"/>
              </p:cNvSpPr>
              <p:nvPr/>
            </p:nvSpPr>
            <p:spPr bwMode="auto">
              <a:xfrm>
                <a:off x="499928" y="4528449"/>
                <a:ext cx="7442692" cy="148683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8428" name="五边形 31"/>
              <p:cNvSpPr>
                <a:spLocks noChangeArrowheads="1"/>
              </p:cNvSpPr>
              <p:nvPr/>
            </p:nvSpPr>
            <p:spPr bwMode="auto">
              <a:xfrm rot="5400000">
                <a:off x="4072123" y="994262"/>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8429" name="矩形 32"/>
              <p:cNvSpPr>
                <a:spLocks noChangeArrowheads="1"/>
              </p:cNvSpPr>
              <p:nvPr/>
            </p:nvSpPr>
            <p:spPr bwMode="auto">
              <a:xfrm>
                <a:off x="1760855" y="4974270"/>
                <a:ext cx="6033914" cy="953256"/>
              </a:xfrm>
              <a:prstGeom prst="rect">
                <a:avLst/>
              </a:prstGeom>
              <a:noFill/>
              <a:ln w="9525">
                <a:noFill/>
                <a:miter lim="800000"/>
              </a:ln>
            </p:spPr>
            <p:txBody>
              <a:bodyPr>
                <a:spAutoFit/>
              </a:bodyPr>
              <a:lstStyle/>
              <a:p>
                <a:pPr marL="285750" indent="-285750" latinLnBrk="1">
                  <a:spcBef>
                    <a:spcPts val="900"/>
                  </a:spcBef>
                  <a:buFont typeface="Wingdings" panose="05000000000000000000" pitchFamily="2" charset="2"/>
                  <a:buChar char="Ø"/>
                </a:pPr>
                <a:r>
                  <a:rPr lang="en-US" altLang="zh-CN">
                    <a:latin typeface="微软雅黑" panose="020B0503020204020204" pitchFamily="34" charset="-122"/>
                    <a:ea typeface="微软雅黑" panose="020B0503020204020204" pitchFamily="34" charset="-122"/>
                  </a:rPr>
                  <a:t>NoSQL </a:t>
                </a:r>
                <a:r>
                  <a:rPr lang="zh-CN" altLang="en-US">
                    <a:latin typeface="微软雅黑" panose="020B0503020204020204" pitchFamily="34" charset="-122"/>
                    <a:ea typeface="微软雅黑" panose="020B0503020204020204" pitchFamily="34" charset="-122"/>
                  </a:rPr>
                  <a:t>数据存储不需要固定的表结构，通常也不存在连接操作。在大数据存取上具备关系型数据库无法比拟的性能优势。</a:t>
                </a:r>
                <a:endParaRPr lang="en-US" altLang="zh-CN">
                  <a:latin typeface="微软雅黑" panose="020B0503020204020204" pitchFamily="34" charset="-122"/>
                  <a:ea typeface="微软雅黑" panose="020B0503020204020204" pitchFamily="34" charset="-122"/>
                </a:endParaRPr>
              </a:p>
            </p:txBody>
          </p:sp>
        </p:grpSp>
        <p:pic>
          <p:nvPicPr>
            <p:cNvPr id="188426" name="Picture 22" descr="148_4000x5000_zcool"/>
            <p:cNvPicPr>
              <a:picLocks noChangeAspect="1" noChangeArrowheads="1"/>
            </p:cNvPicPr>
            <p:nvPr/>
          </p:nvPicPr>
          <p:blipFill>
            <a:blip r:embed="rId1"/>
            <a:srcRect t="9018"/>
            <a:stretch>
              <a:fillRect/>
            </a:stretch>
          </p:blipFill>
          <p:spPr bwMode="auto">
            <a:xfrm>
              <a:off x="611188" y="1484313"/>
              <a:ext cx="792162" cy="901700"/>
            </a:xfrm>
            <a:prstGeom prst="rect">
              <a:avLst/>
            </a:prstGeom>
            <a:noFill/>
            <a:ln w="9525">
              <a:noFill/>
              <a:miter lim="800000"/>
              <a:headEnd/>
              <a:tailEnd/>
            </a:ln>
          </p:spPr>
        </p:pic>
      </p:grpSp>
      <p:grpSp>
        <p:nvGrpSpPr>
          <p:cNvPr id="18" name="组合 17"/>
          <p:cNvGrpSpPr/>
          <p:nvPr/>
        </p:nvGrpSpPr>
        <p:grpSpPr bwMode="auto">
          <a:xfrm>
            <a:off x="554038" y="3213100"/>
            <a:ext cx="3408362" cy="1728788"/>
            <a:chOff x="300271" y="1845649"/>
            <a:chExt cx="3407025" cy="1728244"/>
          </a:xfrm>
        </p:grpSpPr>
        <p:sp>
          <p:nvSpPr>
            <p:cNvPr id="188423" name="TextBox 4"/>
            <p:cNvSpPr txBox="1">
              <a:spLocks noChangeArrowheads="1"/>
            </p:cNvSpPr>
            <p:nvPr/>
          </p:nvSpPr>
          <p:spPr bwMode="auto">
            <a:xfrm>
              <a:off x="344554" y="2061441"/>
              <a:ext cx="3241980" cy="1323688"/>
            </a:xfrm>
            <a:prstGeom prst="rect">
              <a:avLst/>
            </a:prstGeom>
            <a:noFill/>
            <a:ln w="9525">
              <a:noFill/>
              <a:miter lim="800000"/>
            </a:ln>
          </p:spPr>
          <p:txBody>
            <a:bodyPr>
              <a:spAutoFit/>
            </a:bodyPr>
            <a:lstStyle/>
            <a:p>
              <a:pPr latinLnBrk="1"/>
              <a:r>
                <a:rPr lang="zh-CN" altLang="en-US" sz="1600">
                  <a:latin typeface="微软雅黑" panose="020B0503020204020204" pitchFamily="34" charset="-122"/>
                  <a:ea typeface="微软雅黑" panose="020B0503020204020204" pitchFamily="34" charset="-122"/>
                </a:rPr>
                <a:t>关系型数据库中的表都是存储一些格式化的数据结构，每个元组字段的组成都一样，即使不是每个元组都需要所有的字段，但数据库会为每个元组分配所有的字段</a:t>
              </a:r>
              <a:r>
                <a:rPr lang="zh-CN" altLang="en-US" sz="1600" b="1">
                  <a:latin typeface="微软雅黑" panose="020B0503020204020204" pitchFamily="34" charset="-122"/>
                  <a:ea typeface="微软雅黑" panose="020B0503020204020204" pitchFamily="34" charset="-122"/>
                </a:rPr>
                <a:t>。</a:t>
              </a:r>
              <a:endParaRPr lang="zh-CN" altLang="en-US" sz="1600" b="1">
                <a:latin typeface="微软雅黑" panose="020B0503020204020204" pitchFamily="34" charset="-122"/>
                <a:ea typeface="微软雅黑" panose="020B0503020204020204" pitchFamily="34" charset="-122"/>
              </a:endParaRPr>
            </a:p>
          </p:txBody>
        </p:sp>
        <p:sp>
          <p:nvSpPr>
            <p:cNvPr id="188424" name="矩形 7"/>
            <p:cNvSpPr>
              <a:spLocks noChangeArrowheads="1"/>
            </p:cNvSpPr>
            <p:nvPr/>
          </p:nvSpPr>
          <p:spPr bwMode="auto">
            <a:xfrm>
              <a:off x="300271" y="1845649"/>
              <a:ext cx="3407025" cy="1728244"/>
            </a:xfrm>
            <a:prstGeom prst="rect">
              <a:avLst/>
            </a:prstGeom>
            <a:noFill/>
            <a:ln w="28575" algn="ctr">
              <a:solidFill>
                <a:srgbClr val="0066CC"/>
              </a:solidFill>
              <a:round/>
            </a:ln>
          </p:spPr>
          <p:txBody>
            <a:bodyPr/>
            <a:lstStyle/>
            <a:p>
              <a:pPr algn="ctr">
                <a:spcBef>
                  <a:spcPct val="50000"/>
                </a:spcBef>
              </a:pPr>
              <a:endParaRPr lang="zh-CN" altLang="zh-CN" sz="1600">
                <a:latin typeface="微软雅黑" panose="020B0503020204020204" pitchFamily="34" charset="-122"/>
                <a:ea typeface="微软雅黑" panose="020B0503020204020204" pitchFamily="34" charset="-122"/>
              </a:endParaRPr>
            </a:p>
          </p:txBody>
        </p:sp>
      </p:grpSp>
      <p:grpSp>
        <p:nvGrpSpPr>
          <p:cNvPr id="15" name="组合 14"/>
          <p:cNvGrpSpPr/>
          <p:nvPr/>
        </p:nvGrpSpPr>
        <p:grpSpPr bwMode="auto">
          <a:xfrm>
            <a:off x="4273550" y="3213100"/>
            <a:ext cx="3467100" cy="1728788"/>
            <a:chOff x="4091834" y="2709193"/>
            <a:chExt cx="3466033" cy="1727919"/>
          </a:xfrm>
        </p:grpSpPr>
        <p:sp>
          <p:nvSpPr>
            <p:cNvPr id="188421" name="矩形 7"/>
            <p:cNvSpPr>
              <a:spLocks noChangeArrowheads="1"/>
            </p:cNvSpPr>
            <p:nvPr/>
          </p:nvSpPr>
          <p:spPr bwMode="auto">
            <a:xfrm>
              <a:off x="4091834" y="2709193"/>
              <a:ext cx="3466033" cy="1727919"/>
            </a:xfrm>
            <a:prstGeom prst="rect">
              <a:avLst/>
            </a:prstGeom>
            <a:noFill/>
            <a:ln w="28575" algn="ctr">
              <a:solidFill>
                <a:srgbClr val="0066CC"/>
              </a:solidFill>
              <a:round/>
            </a:ln>
          </p:spPr>
          <p:txBody>
            <a:bodyPr/>
            <a:lstStyle/>
            <a:p>
              <a:pPr algn="ctr">
                <a:spcBef>
                  <a:spcPct val="50000"/>
                </a:spcBef>
              </a:pPr>
              <a:endParaRPr lang="zh-CN" altLang="zh-CN" sz="1600">
                <a:latin typeface="微软雅黑" panose="020B0503020204020204" pitchFamily="34" charset="-122"/>
                <a:ea typeface="微软雅黑" panose="020B0503020204020204" pitchFamily="34" charset="-122"/>
              </a:endParaRPr>
            </a:p>
          </p:txBody>
        </p:sp>
        <p:sp>
          <p:nvSpPr>
            <p:cNvPr id="188422" name="TextBox 4"/>
            <p:cNvSpPr txBox="1">
              <a:spLocks noChangeArrowheads="1"/>
            </p:cNvSpPr>
            <p:nvPr/>
          </p:nvSpPr>
          <p:spPr bwMode="auto">
            <a:xfrm>
              <a:off x="4204479" y="2852936"/>
              <a:ext cx="3240742" cy="1569660"/>
            </a:xfrm>
            <a:prstGeom prst="rect">
              <a:avLst/>
            </a:prstGeom>
            <a:noFill/>
            <a:ln w="9525">
              <a:noFill/>
              <a:miter lim="800000"/>
            </a:ln>
          </p:spPr>
          <p:txBody>
            <a:bodyPr>
              <a:spAutoFit/>
            </a:bodyPr>
            <a:lstStyle/>
            <a:p>
              <a:pPr latinLnBrk="1"/>
              <a:r>
                <a:rPr lang="zh-CN" altLang="en-US" sz="1600">
                  <a:latin typeface="微软雅黑" panose="020B0503020204020204" pitchFamily="34" charset="-122"/>
                  <a:ea typeface="微软雅黑" panose="020B0503020204020204" pitchFamily="34" charset="-122"/>
                </a:rPr>
                <a:t>非关系型数据库以键值对存储，它的结构不固定，每一个元组可以有不一样的字段，每个元组可以根据需要增加一些自己的键值对，这样就不会局限于固定的结构，可以减少一些时间和空间的开销。</a:t>
              </a:r>
              <a:endParaRPr lang="zh-CN" altLang="en-US" sz="1600">
                <a:latin typeface="微软雅黑" panose="020B0503020204020204" pitchFamily="34" charset="-122"/>
                <a:ea typeface="微软雅黑" panose="020B0503020204020204"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
          <p:cNvPicPr>
            <a:picLocks noChangeAspect="1" noChangeArrowheads="1"/>
          </p:cNvPicPr>
          <p:nvPr/>
        </p:nvPicPr>
        <p:blipFill>
          <a:blip r:embed="rId1"/>
          <a:srcRect t="13301" b="13303"/>
          <a:stretch>
            <a:fillRect/>
          </a:stretch>
        </p:blipFill>
        <p:spPr bwMode="auto">
          <a:xfrm>
            <a:off x="-9525" y="1052513"/>
            <a:ext cx="9153525" cy="5040312"/>
          </a:xfrm>
          <a:prstGeom prst="rect">
            <a:avLst/>
          </a:prstGeom>
          <a:noFill/>
          <a:ln w="9525">
            <a:noFill/>
            <a:miter lim="800000"/>
            <a:headEnd/>
            <a:tailEnd/>
          </a:ln>
        </p:spPr>
      </p:pic>
      <p:sp>
        <p:nvSpPr>
          <p:cNvPr id="55" name="Title 1"/>
          <p:cNvSpPr txBox="1"/>
          <p:nvPr/>
        </p:nvSpPr>
        <p:spPr bwMode="auto">
          <a:xfrm>
            <a:off x="971550" y="188913"/>
            <a:ext cx="8172450" cy="4984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数据资产管理的挑战</a:t>
            </a:r>
            <a:endParaRPr lang="en-US"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extBox 34"/>
          <p:cNvSpPr txBox="1">
            <a:spLocks noChangeArrowheads="1"/>
          </p:cNvSpPr>
          <p:nvPr/>
        </p:nvSpPr>
        <p:spPr bwMode="auto">
          <a:xfrm>
            <a:off x="1060450"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pic>
        <p:nvPicPr>
          <p:cNvPr id="77827" name="Picture 3" descr="C:\Users\Denver\Pictures\bigtable.png"/>
          <p:cNvPicPr>
            <a:picLocks noChangeAspect="1" noChangeArrowheads="1"/>
          </p:cNvPicPr>
          <p:nvPr/>
        </p:nvPicPr>
        <p:blipFill>
          <a:blip r:embed="rId1"/>
          <a:srcRect/>
          <a:stretch>
            <a:fillRect/>
          </a:stretch>
        </p:blipFill>
        <p:spPr bwMode="auto">
          <a:xfrm>
            <a:off x="2052638" y="1341438"/>
            <a:ext cx="1704975" cy="647700"/>
          </a:xfrm>
          <a:prstGeom prst="rect">
            <a:avLst/>
          </a:prstGeom>
          <a:noFill/>
          <a:ln w="9525">
            <a:noFill/>
            <a:miter lim="800000"/>
            <a:headEnd/>
            <a:tailEnd/>
          </a:ln>
        </p:spPr>
      </p:pic>
      <p:pic>
        <p:nvPicPr>
          <p:cNvPr id="77828" name="Picture 4" descr="C:\Users\Denver\Pictures\Dynamo.png"/>
          <p:cNvPicPr>
            <a:picLocks noChangeAspect="1" noChangeArrowheads="1"/>
          </p:cNvPicPr>
          <p:nvPr/>
        </p:nvPicPr>
        <p:blipFill>
          <a:blip r:embed="rId2"/>
          <a:srcRect/>
          <a:stretch>
            <a:fillRect/>
          </a:stretch>
        </p:blipFill>
        <p:spPr bwMode="auto">
          <a:xfrm>
            <a:off x="4567238" y="1268413"/>
            <a:ext cx="1666875" cy="1223962"/>
          </a:xfrm>
          <a:prstGeom prst="rect">
            <a:avLst/>
          </a:prstGeom>
          <a:noFill/>
          <a:ln w="9525">
            <a:noFill/>
            <a:miter lim="800000"/>
            <a:headEnd/>
            <a:tailEnd/>
          </a:ln>
        </p:spPr>
      </p:pic>
      <p:pic>
        <p:nvPicPr>
          <p:cNvPr id="77829" name="Picture 5"/>
          <p:cNvPicPr>
            <a:picLocks noChangeAspect="1" noChangeArrowheads="1"/>
          </p:cNvPicPr>
          <p:nvPr/>
        </p:nvPicPr>
        <p:blipFill>
          <a:blip r:embed="rId3"/>
          <a:srcRect/>
          <a:stretch>
            <a:fillRect/>
          </a:stretch>
        </p:blipFill>
        <p:spPr bwMode="auto">
          <a:xfrm>
            <a:off x="606425" y="2752725"/>
            <a:ext cx="1290638" cy="936625"/>
          </a:xfrm>
          <a:prstGeom prst="rect">
            <a:avLst/>
          </a:prstGeom>
          <a:noFill/>
          <a:ln w="9525">
            <a:noFill/>
            <a:miter lim="800000"/>
            <a:headEnd/>
            <a:tailEnd/>
          </a:ln>
        </p:spPr>
      </p:pic>
      <p:pic>
        <p:nvPicPr>
          <p:cNvPr id="79874" name="Picture 2"/>
          <p:cNvPicPr>
            <a:picLocks noChangeAspect="1" noChangeArrowheads="1"/>
          </p:cNvPicPr>
          <p:nvPr/>
        </p:nvPicPr>
        <p:blipFill>
          <a:blip r:embed="rId4"/>
          <a:srcRect/>
          <a:stretch>
            <a:fillRect/>
          </a:stretch>
        </p:blipFill>
        <p:spPr bwMode="auto">
          <a:xfrm>
            <a:off x="2627313" y="2681288"/>
            <a:ext cx="1512887" cy="1000125"/>
          </a:xfrm>
          <a:prstGeom prst="rect">
            <a:avLst/>
          </a:prstGeom>
          <a:noFill/>
          <a:ln w="9525">
            <a:noFill/>
            <a:miter lim="800000"/>
            <a:headEnd/>
            <a:tailEnd/>
          </a:ln>
        </p:spPr>
      </p:pic>
      <p:pic>
        <p:nvPicPr>
          <p:cNvPr id="79875" name="Picture 3"/>
          <p:cNvPicPr>
            <a:picLocks noChangeAspect="1" noChangeArrowheads="1"/>
          </p:cNvPicPr>
          <p:nvPr/>
        </p:nvPicPr>
        <p:blipFill>
          <a:blip r:embed="rId5"/>
          <a:srcRect/>
          <a:stretch>
            <a:fillRect/>
          </a:stretch>
        </p:blipFill>
        <p:spPr bwMode="auto">
          <a:xfrm>
            <a:off x="4813300" y="2778125"/>
            <a:ext cx="2325688" cy="722313"/>
          </a:xfrm>
          <a:prstGeom prst="rect">
            <a:avLst/>
          </a:prstGeom>
          <a:noFill/>
          <a:ln w="9525">
            <a:noFill/>
            <a:miter lim="800000"/>
            <a:headEnd/>
            <a:tailEnd/>
          </a:ln>
        </p:spPr>
      </p:pic>
      <p:pic>
        <p:nvPicPr>
          <p:cNvPr id="79876" name="Picture 4"/>
          <p:cNvPicPr>
            <a:picLocks noChangeAspect="1" noChangeArrowheads="1"/>
          </p:cNvPicPr>
          <p:nvPr/>
        </p:nvPicPr>
        <p:blipFill>
          <a:blip r:embed="rId6"/>
          <a:srcRect/>
          <a:stretch>
            <a:fillRect/>
          </a:stretch>
        </p:blipFill>
        <p:spPr bwMode="auto">
          <a:xfrm>
            <a:off x="4716463" y="3925888"/>
            <a:ext cx="1368425" cy="1166812"/>
          </a:xfrm>
          <a:prstGeom prst="rect">
            <a:avLst/>
          </a:prstGeom>
          <a:noFill/>
          <a:ln w="9525">
            <a:noFill/>
            <a:miter lim="800000"/>
            <a:headEnd/>
            <a:tailEnd/>
          </a:ln>
        </p:spPr>
      </p:pic>
      <p:pic>
        <p:nvPicPr>
          <p:cNvPr id="79877" name="Picture 5"/>
          <p:cNvPicPr>
            <a:picLocks noChangeAspect="1" noChangeArrowheads="1"/>
          </p:cNvPicPr>
          <p:nvPr/>
        </p:nvPicPr>
        <p:blipFill>
          <a:blip r:embed="rId7"/>
          <a:srcRect/>
          <a:stretch>
            <a:fillRect/>
          </a:stretch>
        </p:blipFill>
        <p:spPr bwMode="auto">
          <a:xfrm>
            <a:off x="5095875" y="5249863"/>
            <a:ext cx="1908175" cy="735012"/>
          </a:xfrm>
          <a:prstGeom prst="rect">
            <a:avLst/>
          </a:prstGeom>
          <a:noFill/>
          <a:ln w="9525">
            <a:noFill/>
            <a:miter lim="800000"/>
            <a:headEnd/>
            <a:tailEnd/>
          </a:ln>
        </p:spPr>
      </p:pic>
      <p:pic>
        <p:nvPicPr>
          <p:cNvPr id="79878" name="Picture 6"/>
          <p:cNvPicPr>
            <a:picLocks noChangeAspect="1" noChangeArrowheads="1"/>
          </p:cNvPicPr>
          <p:nvPr/>
        </p:nvPicPr>
        <p:blipFill>
          <a:blip r:embed="rId8"/>
          <a:srcRect/>
          <a:stretch>
            <a:fillRect/>
          </a:stretch>
        </p:blipFill>
        <p:spPr bwMode="auto">
          <a:xfrm>
            <a:off x="2052638" y="4117975"/>
            <a:ext cx="1606550" cy="974725"/>
          </a:xfrm>
          <a:prstGeom prst="rect">
            <a:avLst/>
          </a:prstGeom>
          <a:noFill/>
          <a:ln w="9525">
            <a:noFill/>
            <a:miter lim="800000"/>
            <a:headEnd/>
            <a:tailEnd/>
          </a:ln>
        </p:spPr>
      </p:pic>
      <p:pic>
        <p:nvPicPr>
          <p:cNvPr id="79879" name="Picture 7"/>
          <p:cNvPicPr>
            <a:picLocks noChangeAspect="1" noChangeArrowheads="1"/>
          </p:cNvPicPr>
          <p:nvPr/>
        </p:nvPicPr>
        <p:blipFill>
          <a:blip r:embed="rId9"/>
          <a:srcRect l="7755" t="9689" r="4482" b="15916"/>
          <a:stretch>
            <a:fillRect/>
          </a:stretch>
        </p:blipFill>
        <p:spPr bwMode="auto">
          <a:xfrm>
            <a:off x="1619250" y="5400675"/>
            <a:ext cx="2290763" cy="5842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7827"/>
                                        </p:tgtEl>
                                        <p:attrNameLst>
                                          <p:attrName>style.visibility</p:attrName>
                                        </p:attrNameLst>
                                      </p:cBhvr>
                                      <p:to>
                                        <p:strVal val="visible"/>
                                      </p:to>
                                    </p:set>
                                    <p:anim calcmode="lin" valueType="num">
                                      <p:cBhvr>
                                        <p:cTn id="7" dur="500" fill="hold"/>
                                        <p:tgtEl>
                                          <p:spTgt spid="77827"/>
                                        </p:tgtEl>
                                        <p:attrNameLst>
                                          <p:attrName>ppt_w</p:attrName>
                                        </p:attrNameLst>
                                      </p:cBhvr>
                                      <p:tavLst>
                                        <p:tav tm="0">
                                          <p:val>
                                            <p:fltVal val="0"/>
                                          </p:val>
                                        </p:tav>
                                        <p:tav tm="100000">
                                          <p:val>
                                            <p:strVal val="#ppt_w"/>
                                          </p:val>
                                        </p:tav>
                                      </p:tavLst>
                                    </p:anim>
                                    <p:anim calcmode="lin" valueType="num">
                                      <p:cBhvr>
                                        <p:cTn id="8" dur="500" fill="hold"/>
                                        <p:tgtEl>
                                          <p:spTgt spid="77827"/>
                                        </p:tgtEl>
                                        <p:attrNameLst>
                                          <p:attrName>ppt_h</p:attrName>
                                        </p:attrNameLst>
                                      </p:cBhvr>
                                      <p:tavLst>
                                        <p:tav tm="0">
                                          <p:val>
                                            <p:fltVal val="0"/>
                                          </p:val>
                                        </p:tav>
                                        <p:tav tm="100000">
                                          <p:val>
                                            <p:strVal val="#ppt_h"/>
                                          </p:val>
                                        </p:tav>
                                      </p:tavLst>
                                    </p:anim>
                                    <p:animEffect transition="in" filter="fade">
                                      <p:cBhvr>
                                        <p:cTn id="9" dur="500"/>
                                        <p:tgtEl>
                                          <p:spTgt spid="7782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7828"/>
                                        </p:tgtEl>
                                        <p:attrNameLst>
                                          <p:attrName>style.visibility</p:attrName>
                                        </p:attrNameLst>
                                      </p:cBhvr>
                                      <p:to>
                                        <p:strVal val="visible"/>
                                      </p:to>
                                    </p:set>
                                    <p:anim calcmode="lin" valueType="num">
                                      <p:cBhvr>
                                        <p:cTn id="13" dur="500" fill="hold"/>
                                        <p:tgtEl>
                                          <p:spTgt spid="77828"/>
                                        </p:tgtEl>
                                        <p:attrNameLst>
                                          <p:attrName>ppt_w</p:attrName>
                                        </p:attrNameLst>
                                      </p:cBhvr>
                                      <p:tavLst>
                                        <p:tav tm="0">
                                          <p:val>
                                            <p:fltVal val="0"/>
                                          </p:val>
                                        </p:tav>
                                        <p:tav tm="100000">
                                          <p:val>
                                            <p:strVal val="#ppt_w"/>
                                          </p:val>
                                        </p:tav>
                                      </p:tavLst>
                                    </p:anim>
                                    <p:anim calcmode="lin" valueType="num">
                                      <p:cBhvr>
                                        <p:cTn id="14" dur="500" fill="hold"/>
                                        <p:tgtEl>
                                          <p:spTgt spid="77828"/>
                                        </p:tgtEl>
                                        <p:attrNameLst>
                                          <p:attrName>ppt_h</p:attrName>
                                        </p:attrNameLst>
                                      </p:cBhvr>
                                      <p:tavLst>
                                        <p:tav tm="0">
                                          <p:val>
                                            <p:fltVal val="0"/>
                                          </p:val>
                                        </p:tav>
                                        <p:tav tm="100000">
                                          <p:val>
                                            <p:strVal val="#ppt_h"/>
                                          </p:val>
                                        </p:tav>
                                      </p:tavLst>
                                    </p:anim>
                                    <p:animEffect transition="in" filter="fade">
                                      <p:cBhvr>
                                        <p:cTn id="15" dur="500"/>
                                        <p:tgtEl>
                                          <p:spTgt spid="7782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7829"/>
                                        </p:tgtEl>
                                        <p:attrNameLst>
                                          <p:attrName>style.visibility</p:attrName>
                                        </p:attrNameLst>
                                      </p:cBhvr>
                                      <p:to>
                                        <p:strVal val="visible"/>
                                      </p:to>
                                    </p:set>
                                    <p:anim calcmode="lin" valueType="num">
                                      <p:cBhvr>
                                        <p:cTn id="19" dur="500" fill="hold"/>
                                        <p:tgtEl>
                                          <p:spTgt spid="77829"/>
                                        </p:tgtEl>
                                        <p:attrNameLst>
                                          <p:attrName>ppt_w</p:attrName>
                                        </p:attrNameLst>
                                      </p:cBhvr>
                                      <p:tavLst>
                                        <p:tav tm="0">
                                          <p:val>
                                            <p:fltVal val="0"/>
                                          </p:val>
                                        </p:tav>
                                        <p:tav tm="100000">
                                          <p:val>
                                            <p:strVal val="#ppt_w"/>
                                          </p:val>
                                        </p:tav>
                                      </p:tavLst>
                                    </p:anim>
                                    <p:anim calcmode="lin" valueType="num">
                                      <p:cBhvr>
                                        <p:cTn id="20" dur="500" fill="hold"/>
                                        <p:tgtEl>
                                          <p:spTgt spid="77829"/>
                                        </p:tgtEl>
                                        <p:attrNameLst>
                                          <p:attrName>ppt_h</p:attrName>
                                        </p:attrNameLst>
                                      </p:cBhvr>
                                      <p:tavLst>
                                        <p:tav tm="0">
                                          <p:val>
                                            <p:fltVal val="0"/>
                                          </p:val>
                                        </p:tav>
                                        <p:tav tm="100000">
                                          <p:val>
                                            <p:strVal val="#ppt_h"/>
                                          </p:val>
                                        </p:tav>
                                      </p:tavLst>
                                    </p:anim>
                                    <p:animEffect transition="in" filter="fade">
                                      <p:cBhvr>
                                        <p:cTn id="21" dur="500"/>
                                        <p:tgtEl>
                                          <p:spTgt spid="77829"/>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9874"/>
                                        </p:tgtEl>
                                        <p:attrNameLst>
                                          <p:attrName>style.visibility</p:attrName>
                                        </p:attrNameLst>
                                      </p:cBhvr>
                                      <p:to>
                                        <p:strVal val="visible"/>
                                      </p:to>
                                    </p:set>
                                    <p:anim calcmode="lin" valueType="num">
                                      <p:cBhvr>
                                        <p:cTn id="25" dur="500" fill="hold"/>
                                        <p:tgtEl>
                                          <p:spTgt spid="79874"/>
                                        </p:tgtEl>
                                        <p:attrNameLst>
                                          <p:attrName>ppt_w</p:attrName>
                                        </p:attrNameLst>
                                      </p:cBhvr>
                                      <p:tavLst>
                                        <p:tav tm="0">
                                          <p:val>
                                            <p:fltVal val="0"/>
                                          </p:val>
                                        </p:tav>
                                        <p:tav tm="100000">
                                          <p:val>
                                            <p:strVal val="#ppt_w"/>
                                          </p:val>
                                        </p:tav>
                                      </p:tavLst>
                                    </p:anim>
                                    <p:anim calcmode="lin" valueType="num">
                                      <p:cBhvr>
                                        <p:cTn id="26" dur="500" fill="hold"/>
                                        <p:tgtEl>
                                          <p:spTgt spid="79874"/>
                                        </p:tgtEl>
                                        <p:attrNameLst>
                                          <p:attrName>ppt_h</p:attrName>
                                        </p:attrNameLst>
                                      </p:cBhvr>
                                      <p:tavLst>
                                        <p:tav tm="0">
                                          <p:val>
                                            <p:fltVal val="0"/>
                                          </p:val>
                                        </p:tav>
                                        <p:tav tm="100000">
                                          <p:val>
                                            <p:strVal val="#ppt_h"/>
                                          </p:val>
                                        </p:tav>
                                      </p:tavLst>
                                    </p:anim>
                                    <p:animEffect transition="in" filter="fade">
                                      <p:cBhvr>
                                        <p:cTn id="27" dur="500"/>
                                        <p:tgtEl>
                                          <p:spTgt spid="79874"/>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9875"/>
                                        </p:tgtEl>
                                        <p:attrNameLst>
                                          <p:attrName>style.visibility</p:attrName>
                                        </p:attrNameLst>
                                      </p:cBhvr>
                                      <p:to>
                                        <p:strVal val="visible"/>
                                      </p:to>
                                    </p:set>
                                    <p:anim calcmode="lin" valueType="num">
                                      <p:cBhvr>
                                        <p:cTn id="31" dur="500" fill="hold"/>
                                        <p:tgtEl>
                                          <p:spTgt spid="79875"/>
                                        </p:tgtEl>
                                        <p:attrNameLst>
                                          <p:attrName>ppt_w</p:attrName>
                                        </p:attrNameLst>
                                      </p:cBhvr>
                                      <p:tavLst>
                                        <p:tav tm="0">
                                          <p:val>
                                            <p:fltVal val="0"/>
                                          </p:val>
                                        </p:tav>
                                        <p:tav tm="100000">
                                          <p:val>
                                            <p:strVal val="#ppt_w"/>
                                          </p:val>
                                        </p:tav>
                                      </p:tavLst>
                                    </p:anim>
                                    <p:anim calcmode="lin" valueType="num">
                                      <p:cBhvr>
                                        <p:cTn id="32" dur="500" fill="hold"/>
                                        <p:tgtEl>
                                          <p:spTgt spid="79875"/>
                                        </p:tgtEl>
                                        <p:attrNameLst>
                                          <p:attrName>ppt_h</p:attrName>
                                        </p:attrNameLst>
                                      </p:cBhvr>
                                      <p:tavLst>
                                        <p:tav tm="0">
                                          <p:val>
                                            <p:fltVal val="0"/>
                                          </p:val>
                                        </p:tav>
                                        <p:tav tm="100000">
                                          <p:val>
                                            <p:strVal val="#ppt_h"/>
                                          </p:val>
                                        </p:tav>
                                      </p:tavLst>
                                    </p:anim>
                                    <p:animEffect transition="in" filter="fade">
                                      <p:cBhvr>
                                        <p:cTn id="33" dur="500"/>
                                        <p:tgtEl>
                                          <p:spTgt spid="79875"/>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79878"/>
                                        </p:tgtEl>
                                        <p:attrNameLst>
                                          <p:attrName>style.visibility</p:attrName>
                                        </p:attrNameLst>
                                      </p:cBhvr>
                                      <p:to>
                                        <p:strVal val="visible"/>
                                      </p:to>
                                    </p:set>
                                    <p:anim calcmode="lin" valueType="num">
                                      <p:cBhvr>
                                        <p:cTn id="37" dur="500" fill="hold"/>
                                        <p:tgtEl>
                                          <p:spTgt spid="79878"/>
                                        </p:tgtEl>
                                        <p:attrNameLst>
                                          <p:attrName>ppt_w</p:attrName>
                                        </p:attrNameLst>
                                      </p:cBhvr>
                                      <p:tavLst>
                                        <p:tav tm="0">
                                          <p:val>
                                            <p:fltVal val="0"/>
                                          </p:val>
                                        </p:tav>
                                        <p:tav tm="100000">
                                          <p:val>
                                            <p:strVal val="#ppt_w"/>
                                          </p:val>
                                        </p:tav>
                                      </p:tavLst>
                                    </p:anim>
                                    <p:anim calcmode="lin" valueType="num">
                                      <p:cBhvr>
                                        <p:cTn id="38" dur="500" fill="hold"/>
                                        <p:tgtEl>
                                          <p:spTgt spid="79878"/>
                                        </p:tgtEl>
                                        <p:attrNameLst>
                                          <p:attrName>ppt_h</p:attrName>
                                        </p:attrNameLst>
                                      </p:cBhvr>
                                      <p:tavLst>
                                        <p:tav tm="0">
                                          <p:val>
                                            <p:fltVal val="0"/>
                                          </p:val>
                                        </p:tav>
                                        <p:tav tm="100000">
                                          <p:val>
                                            <p:strVal val="#ppt_h"/>
                                          </p:val>
                                        </p:tav>
                                      </p:tavLst>
                                    </p:anim>
                                    <p:animEffect transition="in" filter="fade">
                                      <p:cBhvr>
                                        <p:cTn id="39" dur="500"/>
                                        <p:tgtEl>
                                          <p:spTgt spid="79878"/>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79876"/>
                                        </p:tgtEl>
                                        <p:attrNameLst>
                                          <p:attrName>style.visibility</p:attrName>
                                        </p:attrNameLst>
                                      </p:cBhvr>
                                      <p:to>
                                        <p:strVal val="visible"/>
                                      </p:to>
                                    </p:set>
                                    <p:anim calcmode="lin" valueType="num">
                                      <p:cBhvr>
                                        <p:cTn id="43" dur="500" fill="hold"/>
                                        <p:tgtEl>
                                          <p:spTgt spid="79876"/>
                                        </p:tgtEl>
                                        <p:attrNameLst>
                                          <p:attrName>ppt_w</p:attrName>
                                        </p:attrNameLst>
                                      </p:cBhvr>
                                      <p:tavLst>
                                        <p:tav tm="0">
                                          <p:val>
                                            <p:fltVal val="0"/>
                                          </p:val>
                                        </p:tav>
                                        <p:tav tm="100000">
                                          <p:val>
                                            <p:strVal val="#ppt_w"/>
                                          </p:val>
                                        </p:tav>
                                      </p:tavLst>
                                    </p:anim>
                                    <p:anim calcmode="lin" valueType="num">
                                      <p:cBhvr>
                                        <p:cTn id="44" dur="500" fill="hold"/>
                                        <p:tgtEl>
                                          <p:spTgt spid="79876"/>
                                        </p:tgtEl>
                                        <p:attrNameLst>
                                          <p:attrName>ppt_h</p:attrName>
                                        </p:attrNameLst>
                                      </p:cBhvr>
                                      <p:tavLst>
                                        <p:tav tm="0">
                                          <p:val>
                                            <p:fltVal val="0"/>
                                          </p:val>
                                        </p:tav>
                                        <p:tav tm="100000">
                                          <p:val>
                                            <p:strVal val="#ppt_h"/>
                                          </p:val>
                                        </p:tav>
                                      </p:tavLst>
                                    </p:anim>
                                    <p:animEffect transition="in" filter="fade">
                                      <p:cBhvr>
                                        <p:cTn id="45" dur="500"/>
                                        <p:tgtEl>
                                          <p:spTgt spid="79876"/>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79879"/>
                                        </p:tgtEl>
                                        <p:attrNameLst>
                                          <p:attrName>style.visibility</p:attrName>
                                        </p:attrNameLst>
                                      </p:cBhvr>
                                      <p:to>
                                        <p:strVal val="visible"/>
                                      </p:to>
                                    </p:set>
                                    <p:anim calcmode="lin" valueType="num">
                                      <p:cBhvr>
                                        <p:cTn id="49" dur="500" fill="hold"/>
                                        <p:tgtEl>
                                          <p:spTgt spid="79879"/>
                                        </p:tgtEl>
                                        <p:attrNameLst>
                                          <p:attrName>ppt_w</p:attrName>
                                        </p:attrNameLst>
                                      </p:cBhvr>
                                      <p:tavLst>
                                        <p:tav tm="0">
                                          <p:val>
                                            <p:fltVal val="0"/>
                                          </p:val>
                                        </p:tav>
                                        <p:tav tm="100000">
                                          <p:val>
                                            <p:strVal val="#ppt_w"/>
                                          </p:val>
                                        </p:tav>
                                      </p:tavLst>
                                    </p:anim>
                                    <p:anim calcmode="lin" valueType="num">
                                      <p:cBhvr>
                                        <p:cTn id="50" dur="500" fill="hold"/>
                                        <p:tgtEl>
                                          <p:spTgt spid="79879"/>
                                        </p:tgtEl>
                                        <p:attrNameLst>
                                          <p:attrName>ppt_h</p:attrName>
                                        </p:attrNameLst>
                                      </p:cBhvr>
                                      <p:tavLst>
                                        <p:tav tm="0">
                                          <p:val>
                                            <p:fltVal val="0"/>
                                          </p:val>
                                        </p:tav>
                                        <p:tav tm="100000">
                                          <p:val>
                                            <p:strVal val="#ppt_h"/>
                                          </p:val>
                                        </p:tav>
                                      </p:tavLst>
                                    </p:anim>
                                    <p:animEffect transition="in" filter="fade">
                                      <p:cBhvr>
                                        <p:cTn id="51" dur="500"/>
                                        <p:tgtEl>
                                          <p:spTgt spid="79879"/>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79877"/>
                                        </p:tgtEl>
                                        <p:attrNameLst>
                                          <p:attrName>style.visibility</p:attrName>
                                        </p:attrNameLst>
                                      </p:cBhvr>
                                      <p:to>
                                        <p:strVal val="visible"/>
                                      </p:to>
                                    </p:set>
                                    <p:anim calcmode="lin" valueType="num">
                                      <p:cBhvr>
                                        <p:cTn id="55" dur="500" fill="hold"/>
                                        <p:tgtEl>
                                          <p:spTgt spid="79877"/>
                                        </p:tgtEl>
                                        <p:attrNameLst>
                                          <p:attrName>ppt_w</p:attrName>
                                        </p:attrNameLst>
                                      </p:cBhvr>
                                      <p:tavLst>
                                        <p:tav tm="0">
                                          <p:val>
                                            <p:fltVal val="0"/>
                                          </p:val>
                                        </p:tav>
                                        <p:tav tm="100000">
                                          <p:val>
                                            <p:strVal val="#ppt_w"/>
                                          </p:val>
                                        </p:tav>
                                      </p:tavLst>
                                    </p:anim>
                                    <p:anim calcmode="lin" valueType="num">
                                      <p:cBhvr>
                                        <p:cTn id="56" dur="500" fill="hold"/>
                                        <p:tgtEl>
                                          <p:spTgt spid="79877"/>
                                        </p:tgtEl>
                                        <p:attrNameLst>
                                          <p:attrName>ppt_h</p:attrName>
                                        </p:attrNameLst>
                                      </p:cBhvr>
                                      <p:tavLst>
                                        <p:tav tm="0">
                                          <p:val>
                                            <p:fltVal val="0"/>
                                          </p:val>
                                        </p:tav>
                                        <p:tav tm="100000">
                                          <p:val>
                                            <p:strVal val="#ppt_h"/>
                                          </p:val>
                                        </p:tav>
                                      </p:tavLst>
                                    </p:anim>
                                    <p:animEffect transition="in" filter="fade">
                                      <p:cBhvr>
                                        <p:cTn id="57" dur="500"/>
                                        <p:tgtEl>
                                          <p:spTgt spid="7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extBox 34"/>
          <p:cNvSpPr txBox="1">
            <a:spLocks noChangeArrowheads="1"/>
          </p:cNvSpPr>
          <p:nvPr/>
        </p:nvSpPr>
        <p:spPr bwMode="auto">
          <a:xfrm>
            <a:off x="1187450" y="188913"/>
            <a:ext cx="4262438"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3" name="组合 2"/>
          <p:cNvGrpSpPr/>
          <p:nvPr/>
        </p:nvGrpSpPr>
        <p:grpSpPr bwMode="auto">
          <a:xfrm>
            <a:off x="468630" y="1052830"/>
            <a:ext cx="7762875" cy="4458335"/>
            <a:chOff x="480800" y="1052735"/>
            <a:chExt cx="7763607" cy="1800201"/>
          </a:xfrm>
        </p:grpSpPr>
        <p:grpSp>
          <p:nvGrpSpPr>
            <p:cNvPr id="192515" name="组合 33"/>
            <p:cNvGrpSpPr/>
            <p:nvPr/>
          </p:nvGrpSpPr>
          <p:grpSpPr bwMode="auto">
            <a:xfrm>
              <a:off x="480800" y="1052735"/>
              <a:ext cx="7763607" cy="1800201"/>
              <a:chOff x="499928" y="4528447"/>
              <a:chExt cx="7442692" cy="1858546"/>
            </a:xfrm>
          </p:grpSpPr>
          <p:sp>
            <p:nvSpPr>
              <p:cNvPr id="192517" name="矩形 30"/>
              <p:cNvSpPr>
                <a:spLocks noChangeArrowheads="1"/>
              </p:cNvSpPr>
              <p:nvPr/>
            </p:nvSpPr>
            <p:spPr bwMode="auto">
              <a:xfrm>
                <a:off x="499928" y="4528447"/>
                <a:ext cx="7442692" cy="185854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2518"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rot="10800000" vert="eaVert"/>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2519" name="矩形 32"/>
              <p:cNvSpPr>
                <a:spLocks noChangeArrowheads="1"/>
              </p:cNvSpPr>
              <p:nvPr/>
            </p:nvSpPr>
            <p:spPr bwMode="auto">
              <a:xfrm>
                <a:off x="2489212" y="4974402"/>
                <a:ext cx="5305772" cy="1337063"/>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Bigtable</a:t>
                </a:r>
                <a:r>
                  <a:rPr lang="zh-CN" altLang="en-US">
                    <a:latin typeface="微软雅黑" panose="020B0503020204020204" pitchFamily="34" charset="-122"/>
                    <a:ea typeface="微软雅黑" panose="020B0503020204020204" pitchFamily="34" charset="-122"/>
                  </a:rPr>
                  <a:t>的设计目的是可靠地处理</a:t>
                </a:r>
                <a:r>
                  <a:rPr lang="en-US" altLang="zh-CN">
                    <a:latin typeface="微软雅黑" panose="020B0503020204020204" pitchFamily="34" charset="-122"/>
                    <a:ea typeface="微软雅黑" panose="020B0503020204020204" pitchFamily="34" charset="-122"/>
                  </a:rPr>
                  <a:t>PB</a:t>
                </a:r>
                <a:r>
                  <a:rPr lang="zh-CN" altLang="en-US">
                    <a:latin typeface="微软雅黑" panose="020B0503020204020204" pitchFamily="34" charset="-122"/>
                    <a:ea typeface="微软雅黑" panose="020B0503020204020204" pitchFamily="34" charset="-122"/>
                  </a:rPr>
                  <a:t>级别的数据，并且能够部署到上千台机器上。</a:t>
                </a:r>
                <a:r>
                  <a:rPr lang="en-US" altLang="zh-CN">
                    <a:latin typeface="微软雅黑" panose="020B0503020204020204" pitchFamily="34" charset="-122"/>
                    <a:ea typeface="微软雅黑" panose="020B0503020204020204" pitchFamily="34" charset="-122"/>
                  </a:rPr>
                  <a:t>Bigtable</a:t>
                </a:r>
                <a:r>
                  <a:rPr lang="zh-CN" altLang="en-US">
                    <a:latin typeface="微软雅黑" panose="020B0503020204020204" pitchFamily="34" charset="-122"/>
                    <a:ea typeface="微软雅黑" panose="020B0503020204020204" pitchFamily="34" charset="-122"/>
                  </a:rPr>
                  <a:t>已经在超过</a:t>
                </a:r>
                <a:r>
                  <a:rPr lang="en-US" altLang="zh-CN">
                    <a:latin typeface="微软雅黑" panose="020B0503020204020204" pitchFamily="34" charset="-122"/>
                    <a:ea typeface="微软雅黑" panose="020B0503020204020204" pitchFamily="34" charset="-122"/>
                  </a:rPr>
                  <a:t>60</a:t>
                </a:r>
                <a:r>
                  <a:rPr lang="zh-CN" altLang="en-US">
                    <a:latin typeface="微软雅黑" panose="020B0503020204020204" pitchFamily="34" charset="-122"/>
                    <a:ea typeface="微软雅黑" panose="020B0503020204020204" pitchFamily="34" charset="-122"/>
                  </a:rPr>
                  <a:t>个</a:t>
                </a:r>
                <a:r>
                  <a:rPr lang="en-US" altLang="zh-CN">
                    <a:latin typeface="微软雅黑" panose="020B0503020204020204" pitchFamily="34" charset="-122"/>
                    <a:ea typeface="微软雅黑" panose="020B0503020204020204" pitchFamily="34" charset="-122"/>
                  </a:rPr>
                  <a:t>Google</a:t>
                </a:r>
                <a:r>
                  <a:rPr lang="zh-CN" altLang="en-US">
                    <a:latin typeface="微软雅黑" panose="020B0503020204020204" pitchFamily="34" charset="-122"/>
                    <a:ea typeface="微软雅黑" panose="020B0503020204020204" pitchFamily="34" charset="-122"/>
                  </a:rPr>
                  <a:t>的产品和项目上得到了应用，包括 </a:t>
                </a:r>
                <a:r>
                  <a:rPr lang="en-US" altLang="zh-CN">
                    <a:latin typeface="微软雅黑" panose="020B0503020204020204" pitchFamily="34" charset="-122"/>
                    <a:ea typeface="微软雅黑" panose="020B0503020204020204" pitchFamily="34" charset="-122"/>
                  </a:rPr>
                  <a:t>Google Analytics</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GoogleEarth</a:t>
                </a:r>
                <a:r>
                  <a:rPr lang="zh-CN" altLang="en-US">
                    <a:latin typeface="微软雅黑" panose="020B0503020204020204" pitchFamily="34" charset="-122"/>
                    <a:ea typeface="微软雅黑" panose="020B0503020204020204" pitchFamily="34" charset="-122"/>
                  </a:rPr>
                  <a:t>等。</a:t>
                </a:r>
                <a:endParaRPr lang="zh-CN" altLang="en-US">
                  <a:latin typeface="微软雅黑" panose="020B0503020204020204" pitchFamily="34" charset="-122"/>
                  <a:ea typeface="微软雅黑" panose="020B0503020204020204" pitchFamily="34" charset="-122"/>
                </a:endParaRPr>
              </a:p>
              <a:p>
                <a:pPr latinLnBrk="1">
                  <a:spcBef>
                    <a:spcPts val="900"/>
                  </a:spcBef>
                </a:pPr>
                <a:r>
                  <a:rPr lang="en-US" altLang="zh-CN"/>
                  <a:t>2008 TheBigtable: A distributed storage system for structured data Google file system </a:t>
                </a:r>
                <a:endParaRPr lang="en-US" altLang="zh-CN"/>
              </a:p>
              <a:p>
                <a:pPr latinLnBrk="1">
                  <a:spcBef>
                    <a:spcPts val="900"/>
                  </a:spcBef>
                </a:pPr>
                <a:r>
                  <a:rPr lang="en-US" altLang="zh-CN" i="1">
                    <a:solidFill>
                      <a:schemeClr val="tx1"/>
                    </a:solidFill>
                  </a:rPr>
                  <a:t>“A BigTable is a sparse, distributed, persistent multidimensional </a:t>
                </a:r>
                <a:r>
                  <a:rPr lang="en-US" altLang="zh-CN" i="1">
                    <a:solidFill>
                      <a:srgbClr val="FF0000"/>
                    </a:solidFill>
                  </a:rPr>
                  <a:t>sorted</a:t>
                </a:r>
                <a:r>
                  <a:rPr lang="en-US" altLang="zh-CN" i="1">
                    <a:solidFill>
                      <a:schemeClr val="tx1"/>
                    </a:solidFill>
                  </a:rPr>
                  <a:t> </a:t>
                </a:r>
                <a:r>
                  <a:rPr lang="en-US" altLang="zh-CN" i="1">
                    <a:solidFill>
                      <a:srgbClr val="FF0000"/>
                    </a:solidFill>
                  </a:rPr>
                  <a:t>map</a:t>
                </a:r>
                <a:r>
                  <a:rPr lang="en-US" altLang="zh-CN" i="1">
                    <a:solidFill>
                      <a:schemeClr val="tx1"/>
                    </a:solidFill>
                  </a:rPr>
                  <a:t>.”</a:t>
                </a:r>
                <a:endParaRPr lang="en-US" altLang="zh-CN" i="1">
                  <a:solidFill>
                    <a:schemeClr val="tx1"/>
                  </a:solidFill>
                </a:endParaRPr>
              </a:p>
              <a:p>
                <a:pPr latinLnBrk="1">
                  <a:spcBef>
                    <a:spcPts val="900"/>
                  </a:spcBef>
                </a:pPr>
                <a:r>
                  <a:rPr lang="en-US" altLang="zh-CN" i="1">
                    <a:solidFill>
                      <a:schemeClr val="tx1"/>
                    </a:solidFill>
                  </a:rPr>
                  <a:t>“Bigtable 是一个稀疏的、分布式的、持久化存储的多维度排序 Map”</a:t>
                </a:r>
                <a:endParaRPr lang="en-US" altLang="zh-CN" i="1">
                  <a:solidFill>
                    <a:schemeClr val="tx1"/>
                  </a:solidFill>
                </a:endParaRPr>
              </a:p>
            </p:txBody>
          </p:sp>
        </p:grpSp>
        <p:pic>
          <p:nvPicPr>
            <p:cNvPr id="192516" name="Picture 3" descr="C:\Users\Denver\Pictures\bigtable.png"/>
            <p:cNvPicPr>
              <a:picLocks noChangeAspect="1" noChangeArrowheads="1"/>
            </p:cNvPicPr>
            <p:nvPr/>
          </p:nvPicPr>
          <p:blipFill>
            <a:blip r:embed="rId1"/>
            <a:srcRect/>
            <a:stretch>
              <a:fillRect/>
            </a:stretch>
          </p:blipFill>
          <p:spPr bwMode="auto">
            <a:xfrm>
              <a:off x="683567" y="1487849"/>
              <a:ext cx="1704975" cy="6477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extBox 34"/>
          <p:cNvSpPr txBox="1">
            <a:spLocks noChangeArrowheads="1"/>
          </p:cNvSpPr>
          <p:nvPr/>
        </p:nvSpPr>
        <p:spPr bwMode="auto">
          <a:xfrm>
            <a:off x="1143000" y="193675"/>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3" name="组合 2"/>
          <p:cNvGrpSpPr/>
          <p:nvPr/>
        </p:nvGrpSpPr>
        <p:grpSpPr bwMode="auto">
          <a:xfrm>
            <a:off x="481013" y="1052513"/>
            <a:ext cx="8123237" cy="2447925"/>
            <a:chOff x="480800" y="1052735"/>
            <a:chExt cx="7763607" cy="2448463"/>
          </a:xfrm>
        </p:grpSpPr>
        <p:grpSp>
          <p:nvGrpSpPr>
            <p:cNvPr id="194564" name="组合 33"/>
            <p:cNvGrpSpPr/>
            <p:nvPr/>
          </p:nvGrpSpPr>
          <p:grpSpPr bwMode="auto">
            <a:xfrm>
              <a:off x="480800" y="1052735"/>
              <a:ext cx="7763607" cy="2448463"/>
              <a:chOff x="499928" y="4528447"/>
              <a:chExt cx="7442692" cy="2527818"/>
            </a:xfrm>
          </p:grpSpPr>
          <p:sp>
            <p:nvSpPr>
              <p:cNvPr id="194566" name="矩形 30"/>
              <p:cNvSpPr>
                <a:spLocks noChangeArrowheads="1"/>
              </p:cNvSpPr>
              <p:nvPr/>
            </p:nvSpPr>
            <p:spPr bwMode="auto">
              <a:xfrm>
                <a:off x="499928" y="4528447"/>
                <a:ext cx="7442692" cy="2527818"/>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4567"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4568" name="矩形 32"/>
              <p:cNvSpPr>
                <a:spLocks noChangeArrowheads="1"/>
              </p:cNvSpPr>
              <p:nvPr/>
            </p:nvSpPr>
            <p:spPr bwMode="auto">
              <a:xfrm>
                <a:off x="2489133" y="4974270"/>
                <a:ext cx="5305636" cy="2049471"/>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Bigtable</a:t>
                </a:r>
                <a:r>
                  <a:rPr lang="zh-CN" altLang="en-US">
                    <a:latin typeface="微软雅黑" panose="020B0503020204020204" pitchFamily="34" charset="-122"/>
                    <a:ea typeface="微软雅黑" panose="020B0503020204020204" pitchFamily="34" charset="-122"/>
                  </a:rPr>
                  <a:t>是一个键值（</a:t>
                </a:r>
                <a:r>
                  <a:rPr lang="en-US" altLang="zh-CN">
                    <a:latin typeface="微软雅黑" panose="020B0503020204020204" pitchFamily="34" charset="-122"/>
                    <a:ea typeface="微软雅黑" panose="020B0503020204020204" pitchFamily="34" charset="-122"/>
                  </a:rPr>
                  <a:t>key-value</a:t>
                </a:r>
                <a:r>
                  <a:rPr lang="zh-CN" altLang="en-US">
                    <a:latin typeface="微软雅黑" panose="020B0503020204020204" pitchFamily="34" charset="-122"/>
                    <a:ea typeface="微软雅黑" panose="020B0503020204020204" pitchFamily="34" charset="-122"/>
                  </a:rPr>
                  <a:t>）映射。键有三维，分别是行键（</a:t>
                </a:r>
                <a:r>
                  <a:rPr lang="en-US" altLang="zh-CN">
                    <a:latin typeface="微软雅黑" panose="020B0503020204020204" pitchFamily="34" charset="-122"/>
                    <a:ea typeface="微软雅黑" panose="020B0503020204020204" pitchFamily="34" charset="-122"/>
                  </a:rPr>
                  <a:t>row key</a:t>
                </a:r>
                <a:r>
                  <a:rPr lang="zh-CN" altLang="en-US">
                    <a:latin typeface="微软雅黑" panose="020B0503020204020204" pitchFamily="34" charset="-122"/>
                    <a:ea typeface="微软雅黑" panose="020B0503020204020204" pitchFamily="34" charset="-122"/>
                  </a:rPr>
                  <a:t>）、列键（</a:t>
                </a:r>
                <a:r>
                  <a:rPr lang="en-US" altLang="zh-CN">
                    <a:latin typeface="微软雅黑" panose="020B0503020204020204" pitchFamily="34" charset="-122"/>
                    <a:ea typeface="微软雅黑" panose="020B0503020204020204" pitchFamily="34" charset="-122"/>
                  </a:rPr>
                  <a:t>column key</a:t>
                </a:r>
                <a:r>
                  <a:rPr lang="zh-CN" altLang="en-US">
                    <a:latin typeface="微软雅黑" panose="020B0503020204020204" pitchFamily="34" charset="-122"/>
                    <a:ea typeface="微软雅黑" panose="020B0503020204020204" pitchFamily="34" charset="-122"/>
                  </a:rPr>
                  <a:t>）和时间戳（</a:t>
                </a:r>
                <a:r>
                  <a:rPr lang="en-US" altLang="zh-CN">
                    <a:latin typeface="微软雅黑" panose="020B0503020204020204" pitchFamily="34" charset="-122"/>
                    <a:ea typeface="微软雅黑" panose="020B0503020204020204" pitchFamily="34" charset="-122"/>
                  </a:rPr>
                  <a:t>timestamp</a:t>
                </a:r>
                <a:r>
                  <a:rPr lang="zh-CN" altLang="en-US">
                    <a:latin typeface="微软雅黑" panose="020B0503020204020204" pitchFamily="34" charset="-122"/>
                    <a:ea typeface="微软雅黑" panose="020B0503020204020204" pitchFamily="34" charset="-122"/>
                  </a:rPr>
                  <a:t>），行键和列键都是字节串，时间戳是</a:t>
                </a:r>
                <a:r>
                  <a:rPr lang="en-US" altLang="zh-CN">
                    <a:latin typeface="微软雅黑" panose="020B0503020204020204" pitchFamily="34" charset="-122"/>
                    <a:ea typeface="微软雅黑" panose="020B0503020204020204" pitchFamily="34" charset="-122"/>
                  </a:rPr>
                  <a:t>64</a:t>
                </a:r>
                <a:r>
                  <a:rPr lang="zh-CN" altLang="en-US">
                    <a:latin typeface="微软雅黑" panose="020B0503020204020204" pitchFamily="34" charset="-122"/>
                    <a:ea typeface="微软雅黑" panose="020B0503020204020204" pitchFamily="34" charset="-122"/>
                  </a:rPr>
                  <a:t>位整型；而值是一个字节串。可以用 </a:t>
                </a: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a:latin typeface="微软雅黑" panose="020B0503020204020204" pitchFamily="34" charset="-122"/>
                    <a:ea typeface="微软雅黑" panose="020B0503020204020204" pitchFamily="34" charset="-122"/>
                  </a:rPr>
                  <a:t>(row:string, column:string, time:int64)→string </a:t>
                </a:r>
                <a:endParaRPr lang="en-US" altLang="zh-CN">
                  <a:latin typeface="微软雅黑" panose="020B0503020204020204" pitchFamily="34" charset="-122"/>
                  <a:ea typeface="微软雅黑" panose="020B0503020204020204" pitchFamily="34" charset="-122"/>
                </a:endParaRPr>
              </a:p>
              <a:p>
                <a:pPr latinLnBrk="1">
                  <a:spcBef>
                    <a:spcPts val="900"/>
                  </a:spcBef>
                </a:pPr>
                <a:r>
                  <a:rPr lang="zh-CN" altLang="en-US">
                    <a:latin typeface="微软雅黑" panose="020B0503020204020204" pitchFamily="34" charset="-122"/>
                    <a:ea typeface="微软雅黑" panose="020B0503020204020204" pitchFamily="34" charset="-122"/>
                  </a:rPr>
                  <a:t>来表示一条键值对记录。</a:t>
                </a:r>
                <a:endParaRPr lang="zh-CN" altLang="en-US">
                  <a:latin typeface="微软雅黑" panose="020B0503020204020204" pitchFamily="34" charset="-122"/>
                  <a:ea typeface="微软雅黑" panose="020B0503020204020204" pitchFamily="34" charset="-122"/>
                </a:endParaRPr>
              </a:p>
            </p:txBody>
          </p:sp>
        </p:grpSp>
        <p:pic>
          <p:nvPicPr>
            <p:cNvPr id="194565" name="Picture 3" descr="C:\Users\Denver\Pictures\bigtable.png"/>
            <p:cNvPicPr>
              <a:picLocks noChangeAspect="1" noChangeArrowheads="1"/>
            </p:cNvPicPr>
            <p:nvPr/>
          </p:nvPicPr>
          <p:blipFill>
            <a:blip r:embed="rId1"/>
            <a:srcRect/>
            <a:stretch>
              <a:fillRect/>
            </a:stretch>
          </p:blipFill>
          <p:spPr bwMode="auto">
            <a:xfrm>
              <a:off x="683567" y="1487849"/>
              <a:ext cx="1704975" cy="647700"/>
            </a:xfrm>
            <a:prstGeom prst="rect">
              <a:avLst/>
            </a:prstGeom>
            <a:noFill/>
            <a:ln w="9525">
              <a:noFill/>
              <a:miter lim="800000"/>
              <a:headEnd/>
              <a:tailEnd/>
            </a:ln>
          </p:spPr>
        </p:pic>
      </p:grpSp>
      <p:pic>
        <p:nvPicPr>
          <p:cNvPr id="37897" name="Picture 9" descr="C:\Users\Denver\Pictures\bigtable2.png"/>
          <p:cNvPicPr>
            <a:picLocks noChangeAspect="1" noChangeArrowheads="1"/>
          </p:cNvPicPr>
          <p:nvPr/>
        </p:nvPicPr>
        <p:blipFill>
          <a:blip r:embed="rId2"/>
          <a:srcRect/>
          <a:stretch>
            <a:fillRect/>
          </a:stretch>
        </p:blipFill>
        <p:spPr bwMode="auto">
          <a:xfrm>
            <a:off x="1289050" y="3862388"/>
            <a:ext cx="6515100" cy="208756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897"/>
                                        </p:tgtEl>
                                        <p:attrNameLst>
                                          <p:attrName>style.visibility</p:attrName>
                                        </p:attrNameLst>
                                      </p:cBhvr>
                                      <p:to>
                                        <p:strVal val="visible"/>
                                      </p:to>
                                    </p:set>
                                    <p:anim calcmode="lin" valueType="num">
                                      <p:cBhvr additive="base">
                                        <p:cTn id="12" dur="500" fill="hold"/>
                                        <p:tgtEl>
                                          <p:spTgt spid="37897"/>
                                        </p:tgtEl>
                                        <p:attrNameLst>
                                          <p:attrName>ppt_x</p:attrName>
                                        </p:attrNameLst>
                                      </p:cBhvr>
                                      <p:tavLst>
                                        <p:tav tm="0">
                                          <p:val>
                                            <p:strVal val="#ppt_x"/>
                                          </p:val>
                                        </p:tav>
                                        <p:tav tm="100000">
                                          <p:val>
                                            <p:strVal val="#ppt_x"/>
                                          </p:val>
                                        </p:tav>
                                      </p:tavLst>
                                    </p:anim>
                                    <p:anim calcmode="lin" valueType="num">
                                      <p:cBhvr additive="base">
                                        <p:cTn id="13" dur="500" fill="hold"/>
                                        <p:tgtEl>
                                          <p:spTgt spid="378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extBox 34"/>
          <p:cNvSpPr txBox="1">
            <a:spLocks noChangeArrowheads="1"/>
          </p:cNvSpPr>
          <p:nvPr/>
        </p:nvSpPr>
        <p:spPr bwMode="auto">
          <a:xfrm>
            <a:off x="1163638"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pic>
        <p:nvPicPr>
          <p:cNvPr id="74754" name="Picture 2" descr="C:\Users\Denver\Pictures\bigtable3.png"/>
          <p:cNvPicPr>
            <a:picLocks noChangeAspect="1" noChangeArrowheads="1"/>
          </p:cNvPicPr>
          <p:nvPr/>
        </p:nvPicPr>
        <p:blipFill>
          <a:blip r:embed="rId1"/>
          <a:srcRect/>
          <a:stretch>
            <a:fillRect/>
          </a:stretch>
        </p:blipFill>
        <p:spPr bwMode="auto">
          <a:xfrm>
            <a:off x="1552575" y="3248025"/>
            <a:ext cx="6096000" cy="3133725"/>
          </a:xfrm>
          <a:prstGeom prst="rect">
            <a:avLst/>
          </a:prstGeom>
          <a:noFill/>
          <a:ln w="9525">
            <a:noFill/>
            <a:miter lim="800000"/>
            <a:headEnd/>
            <a:tailEnd/>
          </a:ln>
        </p:spPr>
      </p:pic>
      <p:grpSp>
        <p:nvGrpSpPr>
          <p:cNvPr id="196611" name="组合 9"/>
          <p:cNvGrpSpPr/>
          <p:nvPr/>
        </p:nvGrpSpPr>
        <p:grpSpPr bwMode="auto">
          <a:xfrm>
            <a:off x="481013" y="795338"/>
            <a:ext cx="8123237" cy="2447925"/>
            <a:chOff x="480800" y="1052734"/>
            <a:chExt cx="7763607" cy="2448462"/>
          </a:xfrm>
        </p:grpSpPr>
        <p:grpSp>
          <p:nvGrpSpPr>
            <p:cNvPr id="196612" name="组合 33"/>
            <p:cNvGrpSpPr/>
            <p:nvPr/>
          </p:nvGrpSpPr>
          <p:grpSpPr bwMode="auto">
            <a:xfrm>
              <a:off x="480800" y="1052734"/>
              <a:ext cx="7763607" cy="2448462"/>
              <a:chOff x="499928" y="4528447"/>
              <a:chExt cx="7442692" cy="2527818"/>
            </a:xfrm>
          </p:grpSpPr>
          <p:sp>
            <p:nvSpPr>
              <p:cNvPr id="196614" name="矩形 30"/>
              <p:cNvSpPr>
                <a:spLocks noChangeArrowheads="1"/>
              </p:cNvSpPr>
              <p:nvPr/>
            </p:nvSpPr>
            <p:spPr bwMode="auto">
              <a:xfrm>
                <a:off x="499928" y="4528447"/>
                <a:ext cx="7442692" cy="2527818"/>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6615" name="五边形 31"/>
              <p:cNvSpPr>
                <a:spLocks noChangeArrowheads="1"/>
              </p:cNvSpPr>
              <p:nvPr/>
            </p:nvSpPr>
            <p:spPr bwMode="auto">
              <a:xfrm rot="5400000">
                <a:off x="4072123" y="994264"/>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6616" name="矩形 32"/>
              <p:cNvSpPr>
                <a:spLocks noChangeArrowheads="1"/>
              </p:cNvSpPr>
              <p:nvPr/>
            </p:nvSpPr>
            <p:spPr bwMode="auto">
              <a:xfrm>
                <a:off x="2489133" y="4974270"/>
                <a:ext cx="5305636" cy="2049471"/>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Bigtable</a:t>
                </a:r>
                <a:r>
                  <a:rPr lang="zh-CN" altLang="en-US">
                    <a:latin typeface="微软雅黑" panose="020B0503020204020204" pitchFamily="34" charset="-122"/>
                    <a:ea typeface="微软雅黑" panose="020B0503020204020204" pitchFamily="34" charset="-122"/>
                  </a:rPr>
                  <a:t>是一个键值（</a:t>
                </a:r>
                <a:r>
                  <a:rPr lang="en-US" altLang="zh-CN">
                    <a:latin typeface="微软雅黑" panose="020B0503020204020204" pitchFamily="34" charset="-122"/>
                    <a:ea typeface="微软雅黑" panose="020B0503020204020204" pitchFamily="34" charset="-122"/>
                  </a:rPr>
                  <a:t>key-value</a:t>
                </a:r>
                <a:r>
                  <a:rPr lang="zh-CN" altLang="en-US">
                    <a:latin typeface="微软雅黑" panose="020B0503020204020204" pitchFamily="34" charset="-122"/>
                    <a:ea typeface="微软雅黑" panose="020B0503020204020204" pitchFamily="34" charset="-122"/>
                  </a:rPr>
                  <a:t>）映射。键有三维，分别是行键（</a:t>
                </a:r>
                <a:r>
                  <a:rPr lang="en-US" altLang="zh-CN">
                    <a:latin typeface="微软雅黑" panose="020B0503020204020204" pitchFamily="34" charset="-122"/>
                    <a:ea typeface="微软雅黑" panose="020B0503020204020204" pitchFamily="34" charset="-122"/>
                  </a:rPr>
                  <a:t>row key</a:t>
                </a:r>
                <a:r>
                  <a:rPr lang="zh-CN" altLang="en-US">
                    <a:latin typeface="微软雅黑" panose="020B0503020204020204" pitchFamily="34" charset="-122"/>
                    <a:ea typeface="微软雅黑" panose="020B0503020204020204" pitchFamily="34" charset="-122"/>
                  </a:rPr>
                  <a:t>）、列键（</a:t>
                </a:r>
                <a:r>
                  <a:rPr lang="en-US" altLang="zh-CN">
                    <a:latin typeface="微软雅黑" panose="020B0503020204020204" pitchFamily="34" charset="-122"/>
                    <a:ea typeface="微软雅黑" panose="020B0503020204020204" pitchFamily="34" charset="-122"/>
                  </a:rPr>
                  <a:t>column key</a:t>
                </a:r>
                <a:r>
                  <a:rPr lang="zh-CN" altLang="en-US">
                    <a:latin typeface="微软雅黑" panose="020B0503020204020204" pitchFamily="34" charset="-122"/>
                    <a:ea typeface="微软雅黑" panose="020B0503020204020204" pitchFamily="34" charset="-122"/>
                  </a:rPr>
                  <a:t>）和时间戳（</a:t>
                </a:r>
                <a:r>
                  <a:rPr lang="en-US" altLang="zh-CN">
                    <a:latin typeface="微软雅黑" panose="020B0503020204020204" pitchFamily="34" charset="-122"/>
                    <a:ea typeface="微软雅黑" panose="020B0503020204020204" pitchFamily="34" charset="-122"/>
                  </a:rPr>
                  <a:t>timestamp</a:t>
                </a:r>
                <a:r>
                  <a:rPr lang="zh-CN" altLang="en-US">
                    <a:latin typeface="微软雅黑" panose="020B0503020204020204" pitchFamily="34" charset="-122"/>
                    <a:ea typeface="微软雅黑" panose="020B0503020204020204" pitchFamily="34" charset="-122"/>
                  </a:rPr>
                  <a:t>），行键和列键都是字节串，时间戳是</a:t>
                </a:r>
                <a:r>
                  <a:rPr lang="en-US" altLang="zh-CN">
                    <a:latin typeface="微软雅黑" panose="020B0503020204020204" pitchFamily="34" charset="-122"/>
                    <a:ea typeface="微软雅黑" panose="020B0503020204020204" pitchFamily="34" charset="-122"/>
                  </a:rPr>
                  <a:t>64</a:t>
                </a:r>
                <a:r>
                  <a:rPr lang="zh-CN" altLang="en-US">
                    <a:latin typeface="微软雅黑" panose="020B0503020204020204" pitchFamily="34" charset="-122"/>
                    <a:ea typeface="微软雅黑" panose="020B0503020204020204" pitchFamily="34" charset="-122"/>
                  </a:rPr>
                  <a:t>位整型；而值是一个字节串。可以用 </a:t>
                </a: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a:latin typeface="微软雅黑" panose="020B0503020204020204" pitchFamily="34" charset="-122"/>
                    <a:ea typeface="微软雅黑" panose="020B0503020204020204" pitchFamily="34" charset="-122"/>
                  </a:rPr>
                  <a:t>(row:string, column:string, time:int64)→string </a:t>
                </a:r>
                <a:endParaRPr lang="en-US" altLang="zh-CN">
                  <a:latin typeface="微软雅黑" panose="020B0503020204020204" pitchFamily="34" charset="-122"/>
                  <a:ea typeface="微软雅黑" panose="020B0503020204020204" pitchFamily="34" charset="-122"/>
                </a:endParaRPr>
              </a:p>
              <a:p>
                <a:pPr latinLnBrk="1">
                  <a:spcBef>
                    <a:spcPts val="900"/>
                  </a:spcBef>
                </a:pPr>
                <a:r>
                  <a:rPr lang="zh-CN" altLang="en-US">
                    <a:latin typeface="微软雅黑" panose="020B0503020204020204" pitchFamily="34" charset="-122"/>
                    <a:ea typeface="微软雅黑" panose="020B0503020204020204" pitchFamily="34" charset="-122"/>
                  </a:rPr>
                  <a:t>来表示一条键值对记录。</a:t>
                </a:r>
                <a:endParaRPr lang="zh-CN" altLang="en-US">
                  <a:latin typeface="微软雅黑" panose="020B0503020204020204" pitchFamily="34" charset="-122"/>
                  <a:ea typeface="微软雅黑" panose="020B0503020204020204" pitchFamily="34" charset="-122"/>
                </a:endParaRPr>
              </a:p>
            </p:txBody>
          </p:sp>
        </p:grpSp>
        <p:pic>
          <p:nvPicPr>
            <p:cNvPr id="196613" name="Picture 3" descr="C:\Users\Denver\Pictures\bigtable.png"/>
            <p:cNvPicPr>
              <a:picLocks noChangeAspect="1" noChangeArrowheads="1"/>
            </p:cNvPicPr>
            <p:nvPr/>
          </p:nvPicPr>
          <p:blipFill>
            <a:blip r:embed="rId2"/>
            <a:srcRect/>
            <a:stretch>
              <a:fillRect/>
            </a:stretch>
          </p:blipFill>
          <p:spPr bwMode="auto">
            <a:xfrm>
              <a:off x="683567" y="1487849"/>
              <a:ext cx="1704975" cy="6477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 calcmode="lin" valueType="num">
                                      <p:cBhvr additive="base">
                                        <p:cTn id="7" dur="500" fill="hold"/>
                                        <p:tgtEl>
                                          <p:spTgt spid="74754"/>
                                        </p:tgtEl>
                                        <p:attrNameLst>
                                          <p:attrName>ppt_x</p:attrName>
                                        </p:attrNameLst>
                                      </p:cBhvr>
                                      <p:tavLst>
                                        <p:tav tm="0">
                                          <p:val>
                                            <p:strVal val="#ppt_x"/>
                                          </p:val>
                                        </p:tav>
                                        <p:tav tm="100000">
                                          <p:val>
                                            <p:strVal val="#ppt_x"/>
                                          </p:val>
                                        </p:tav>
                                      </p:tavLst>
                                    </p:anim>
                                    <p:anim calcmode="lin" valueType="num">
                                      <p:cBhvr additive="base">
                                        <p:cTn id="8" dur="500" fill="hold"/>
                                        <p:tgtEl>
                                          <p:spTgt spid="747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TextBox 34"/>
          <p:cNvSpPr txBox="1">
            <a:spLocks noChangeArrowheads="1"/>
          </p:cNvSpPr>
          <p:nvPr/>
        </p:nvSpPr>
        <p:spPr bwMode="auto">
          <a:xfrm>
            <a:off x="1042988"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81330" y="1052830"/>
            <a:ext cx="7835900" cy="4807848"/>
            <a:chOff x="481013" y="1052514"/>
            <a:chExt cx="7835403" cy="2736526"/>
          </a:xfrm>
        </p:grpSpPr>
        <p:grpSp>
          <p:nvGrpSpPr>
            <p:cNvPr id="198659" name="组合 33"/>
            <p:cNvGrpSpPr/>
            <p:nvPr/>
          </p:nvGrpSpPr>
          <p:grpSpPr bwMode="auto">
            <a:xfrm>
              <a:off x="481013" y="1052514"/>
              <a:ext cx="7835403" cy="2736526"/>
              <a:chOff x="499928" y="4528447"/>
              <a:chExt cx="7512229" cy="2825179"/>
            </a:xfrm>
          </p:grpSpPr>
          <p:sp>
            <p:nvSpPr>
              <p:cNvPr id="198661" name="矩形 30"/>
              <p:cNvSpPr>
                <a:spLocks noChangeArrowheads="1"/>
              </p:cNvSpPr>
              <p:nvPr/>
            </p:nvSpPr>
            <p:spPr bwMode="auto">
              <a:xfrm>
                <a:off x="499928" y="4528447"/>
                <a:ext cx="7512229" cy="2825179"/>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8662"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8663" name="矩形 32"/>
              <p:cNvSpPr>
                <a:spLocks noChangeArrowheads="1"/>
              </p:cNvSpPr>
              <p:nvPr/>
            </p:nvSpPr>
            <p:spPr bwMode="auto">
              <a:xfrm>
                <a:off x="2489133" y="4974270"/>
                <a:ext cx="5523024" cy="2210467"/>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DynamoDB</a:t>
                </a:r>
                <a:r>
                  <a:rPr lang="zh-CN" altLang="en-US">
                    <a:latin typeface="微软雅黑" panose="020B0503020204020204" pitchFamily="34" charset="-122"/>
                    <a:ea typeface="微软雅黑" panose="020B0503020204020204" pitchFamily="34" charset="-122"/>
                  </a:rPr>
                  <a:t>是</a:t>
                </a:r>
                <a:r>
                  <a:rPr lang="en-US" altLang="zh-CN">
                    <a:latin typeface="微软雅黑" panose="020B0503020204020204" pitchFamily="34" charset="-122"/>
                    <a:ea typeface="微软雅黑" panose="020B0503020204020204" pitchFamily="34" charset="-122"/>
                  </a:rPr>
                  <a:t>Amazon</a:t>
                </a:r>
                <a:r>
                  <a:rPr lang="zh-CN" altLang="en-US">
                    <a:latin typeface="微软雅黑" panose="020B0503020204020204" pitchFamily="34" charset="-122"/>
                    <a:ea typeface="微软雅黑" panose="020B0503020204020204" pitchFamily="34" charset="-122"/>
                  </a:rPr>
                  <a:t>提供的共享式数据库云服务，可用性和扩展性都很好，性能也不错：读写访问中</a:t>
                </a:r>
                <a:r>
                  <a:rPr lang="en-US" altLang="zh-CN">
                    <a:latin typeface="微软雅黑" panose="020B0503020204020204" pitchFamily="34" charset="-122"/>
                    <a:ea typeface="微软雅黑" panose="020B0503020204020204" pitchFamily="34" charset="-122"/>
                  </a:rPr>
                  <a:t>99.9%</a:t>
                </a:r>
                <a:r>
                  <a:rPr lang="zh-CN" altLang="en-US">
                    <a:latin typeface="微软雅黑" panose="020B0503020204020204" pitchFamily="34" charset="-122"/>
                    <a:ea typeface="微软雅黑" panose="020B0503020204020204" pitchFamily="34" charset="-122"/>
                  </a:rPr>
                  <a:t>的响应时间都在</a:t>
                </a:r>
                <a:r>
                  <a:rPr lang="en-US" altLang="zh-CN">
                    <a:latin typeface="微软雅黑" panose="020B0503020204020204" pitchFamily="34" charset="-122"/>
                    <a:ea typeface="微软雅黑" panose="020B0503020204020204" pitchFamily="34" charset="-122"/>
                  </a:rPr>
                  <a:t>300ms</a:t>
                </a:r>
                <a:r>
                  <a:rPr lang="zh-CN" altLang="en-US">
                    <a:latin typeface="微软雅黑" panose="020B0503020204020204" pitchFamily="34" charset="-122"/>
                    <a:ea typeface="微软雅黑" panose="020B0503020204020204" pitchFamily="34" charset="-122"/>
                  </a:rPr>
                  <a:t>内。</a:t>
                </a:r>
                <a:r>
                  <a:rPr lang="en-US" altLang="zh-CN">
                    <a:latin typeface="微软雅黑" panose="020B0503020204020204" pitchFamily="34" charset="-122"/>
                    <a:ea typeface="微软雅黑" panose="020B0503020204020204" pitchFamily="34" charset="-122"/>
                  </a:rPr>
                  <a:t>DynamoDB</a:t>
                </a:r>
                <a:r>
                  <a:rPr lang="zh-CN" altLang="en-US">
                    <a:latin typeface="微软雅黑" panose="020B0503020204020204" pitchFamily="34" charset="-122"/>
                    <a:ea typeface="微软雅黑" panose="020B0503020204020204" pitchFamily="34" charset="-122"/>
                  </a:rPr>
                  <a:t>通过服务器把所有的数据存储在固态硬盘（</a:t>
                </a:r>
                <a:r>
                  <a:rPr lang="en-US" altLang="zh-CN">
                    <a:latin typeface="微软雅黑" panose="020B0503020204020204" pitchFamily="34" charset="-122"/>
                    <a:ea typeface="微软雅黑" panose="020B0503020204020204" pitchFamily="34" charset="-122"/>
                  </a:rPr>
                  <a:t>SSD</a:t>
                </a:r>
                <a:r>
                  <a:rPr lang="zh-CN" altLang="en-US">
                    <a:latin typeface="微软雅黑" panose="020B0503020204020204" pitchFamily="34" charset="-122"/>
                    <a:ea typeface="微软雅黑" panose="020B0503020204020204" pitchFamily="34" charset="-122"/>
                  </a:rPr>
                  <a:t>）上的三个不同的区域。如果有更高的传输需求，</a:t>
                </a:r>
                <a:r>
                  <a:rPr lang="en-US" altLang="zh-CN">
                    <a:latin typeface="微软雅黑" panose="020B0503020204020204" pitchFamily="34" charset="-122"/>
                    <a:ea typeface="微软雅黑" panose="020B0503020204020204" pitchFamily="34" charset="-122"/>
                  </a:rPr>
                  <a:t>DynamoDB</a:t>
                </a:r>
                <a:r>
                  <a:rPr lang="zh-CN" altLang="en-US">
                    <a:latin typeface="微软雅黑" panose="020B0503020204020204" pitchFamily="34" charset="-122"/>
                    <a:ea typeface="微软雅黑" panose="020B0503020204020204" pitchFamily="34" charset="-122"/>
                  </a:rPr>
                  <a:t>也可以在后台添加更多的服务器。</a:t>
                </a:r>
                <a:endParaRPr lang="zh-CN" altLang="en-US">
                  <a:latin typeface="微软雅黑" panose="020B0503020204020204" pitchFamily="34" charset="-122"/>
                  <a:ea typeface="微软雅黑" panose="020B0503020204020204" pitchFamily="34" charset="-122"/>
                </a:endParaRPr>
              </a:p>
              <a:p>
                <a:pPr latinLnBrk="1">
                  <a:spcBef>
                    <a:spcPts val="900"/>
                  </a:spcBef>
                </a:pP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a:latin typeface="微软雅黑" panose="020B0503020204020204" pitchFamily="34" charset="-122"/>
                    <a:ea typeface="微软雅黑" panose="020B0503020204020204" pitchFamily="34" charset="-122"/>
                  </a:rPr>
                  <a:t>Dynamo本质上是实现了一个Distributed Hash Table。</a:t>
                </a: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a:latin typeface="微软雅黑" panose="020B0503020204020204" pitchFamily="34" charset="-122"/>
                    <a:ea typeface="微软雅黑" panose="020B0503020204020204" pitchFamily="34" charset="-122"/>
                  </a:rPr>
                  <a:t>其核心思想是在整个hash值的范围 的圈圈上放进去若干台机器，每台机器可以服务从上个hash值到自己的所有对于hash的请求。然后在每台机器里面设置好jump table就可以做到log的复杂度对内容进行查询。</a:t>
                </a:r>
                <a:endParaRPr lang="en-US" altLang="zh-CN">
                  <a:latin typeface="微软雅黑" panose="020B0503020204020204" pitchFamily="34" charset="-122"/>
                  <a:ea typeface="微软雅黑" panose="020B0503020204020204" pitchFamily="34" charset="-122"/>
                </a:endParaRPr>
              </a:p>
            </p:txBody>
          </p:sp>
        </p:grpSp>
        <p:pic>
          <p:nvPicPr>
            <p:cNvPr id="198660" name="Picture 4" descr="C:\Users\Denver\Pictures\Dynamo.png"/>
            <p:cNvPicPr>
              <a:picLocks noChangeAspect="1" noChangeArrowheads="1"/>
            </p:cNvPicPr>
            <p:nvPr/>
          </p:nvPicPr>
          <p:blipFill>
            <a:blip r:embed="rId1"/>
            <a:srcRect/>
            <a:stretch>
              <a:fillRect/>
            </a:stretch>
          </p:blipFill>
          <p:spPr bwMode="auto">
            <a:xfrm>
              <a:off x="683568" y="1378273"/>
              <a:ext cx="1666875" cy="1223962"/>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extBox 34"/>
          <p:cNvSpPr txBox="1">
            <a:spLocks noChangeArrowheads="1"/>
          </p:cNvSpPr>
          <p:nvPr/>
        </p:nvSpPr>
        <p:spPr bwMode="auto">
          <a:xfrm>
            <a:off x="1042988" y="260350"/>
            <a:ext cx="426243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81013" y="1052513"/>
            <a:ext cx="7835900" cy="1655762"/>
            <a:chOff x="481013" y="1052515"/>
            <a:chExt cx="7835403" cy="1656406"/>
          </a:xfrm>
        </p:grpSpPr>
        <p:grpSp>
          <p:nvGrpSpPr>
            <p:cNvPr id="200710" name="组合 33"/>
            <p:cNvGrpSpPr/>
            <p:nvPr/>
          </p:nvGrpSpPr>
          <p:grpSpPr bwMode="auto">
            <a:xfrm>
              <a:off x="481013" y="1052515"/>
              <a:ext cx="7835403" cy="1656406"/>
              <a:chOff x="499928" y="4528447"/>
              <a:chExt cx="7512229" cy="1710067"/>
            </a:xfrm>
          </p:grpSpPr>
          <p:sp>
            <p:nvSpPr>
              <p:cNvPr id="200712" name="矩形 30"/>
              <p:cNvSpPr>
                <a:spLocks noChangeArrowheads="1"/>
              </p:cNvSpPr>
              <p:nvPr/>
            </p:nvSpPr>
            <p:spPr bwMode="auto">
              <a:xfrm>
                <a:off x="499928" y="4528447"/>
                <a:ext cx="7512229" cy="171006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0713"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0714" name="矩形 32"/>
              <p:cNvSpPr>
                <a:spLocks noChangeArrowheads="1"/>
              </p:cNvSpPr>
              <p:nvPr/>
            </p:nvSpPr>
            <p:spPr bwMode="auto">
              <a:xfrm>
                <a:off x="2489133" y="4974270"/>
                <a:ext cx="5523024" cy="667270"/>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Amazon DynamoDB</a:t>
                </a:r>
                <a:r>
                  <a:rPr lang="zh-CN" altLang="en-US">
                    <a:latin typeface="微软雅黑" panose="020B0503020204020204" pitchFamily="34" charset="-122"/>
                    <a:ea typeface="微软雅黑" panose="020B0503020204020204" pitchFamily="34" charset="-122"/>
                  </a:rPr>
                  <a:t>把数据组织成表的形式，表中包含了项目（</a:t>
                </a:r>
                <a:r>
                  <a:rPr lang="en-US" altLang="zh-CN">
                    <a:latin typeface="微软雅黑" panose="020B0503020204020204" pitchFamily="34" charset="-122"/>
                    <a:ea typeface="微软雅黑" panose="020B0503020204020204" pitchFamily="34" charset="-122"/>
                  </a:rPr>
                  <a:t>item</a:t>
                </a:r>
                <a:r>
                  <a:rPr lang="zh-CN" altLang="en-US">
                    <a:latin typeface="微软雅黑" panose="020B0503020204020204" pitchFamily="34" charset="-122"/>
                    <a:ea typeface="微软雅黑" panose="020B0503020204020204" pitchFamily="34" charset="-122"/>
                  </a:rPr>
                  <a:t>），每个项目包含</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个或多个属性。</a:t>
                </a:r>
                <a:endParaRPr lang="zh-CN" altLang="en-US">
                  <a:latin typeface="微软雅黑" panose="020B0503020204020204" pitchFamily="34" charset="-122"/>
                  <a:ea typeface="微软雅黑" panose="020B0503020204020204" pitchFamily="34" charset="-122"/>
                </a:endParaRPr>
              </a:p>
            </p:txBody>
          </p:sp>
        </p:grpSp>
        <p:pic>
          <p:nvPicPr>
            <p:cNvPr id="200711" name="Picture 4" descr="C:\Users\Denver\Pictures\Dynamo.png"/>
            <p:cNvPicPr>
              <a:picLocks noChangeAspect="1" noChangeArrowheads="1"/>
            </p:cNvPicPr>
            <p:nvPr/>
          </p:nvPicPr>
          <p:blipFill>
            <a:blip r:embed="rId1"/>
            <a:srcRect/>
            <a:stretch>
              <a:fillRect/>
            </a:stretch>
          </p:blipFill>
          <p:spPr bwMode="auto">
            <a:xfrm>
              <a:off x="683568" y="1378273"/>
              <a:ext cx="1666875" cy="1223962"/>
            </a:xfrm>
            <a:prstGeom prst="rect">
              <a:avLst/>
            </a:prstGeom>
            <a:noFill/>
            <a:ln w="9525">
              <a:noFill/>
              <a:miter lim="800000"/>
              <a:headEnd/>
              <a:tailEnd/>
            </a:ln>
          </p:spPr>
        </p:pic>
      </p:grpSp>
      <p:graphicFrame>
        <p:nvGraphicFramePr>
          <p:cNvPr id="2" name="表格 1"/>
          <p:cNvGraphicFramePr>
            <a:graphicFrameLocks noGrp="1"/>
          </p:cNvGraphicFramePr>
          <p:nvPr/>
        </p:nvGraphicFramePr>
        <p:xfrm>
          <a:off x="1763713" y="4005263"/>
          <a:ext cx="5329237" cy="1828800"/>
        </p:xfrm>
        <a:graphic>
          <a:graphicData uri="http://schemas.openxmlformats.org/drawingml/2006/table">
            <a:tbl>
              <a:tblPr/>
              <a:tblGrid>
                <a:gridCol w="5329237"/>
              </a:tblGrid>
              <a:tr h="1463675">
                <a:tc>
                  <a:txBody>
                    <a:bodyPr/>
                    <a:lstStyle/>
                    <a:p>
                      <a:r>
                        <a:rPr lang="en-US" sz="2400" b="1" dirty="0">
                          <a:solidFill>
                            <a:schemeClr val="bg1"/>
                          </a:solidFill>
                          <a:effectLst/>
                        </a:rPr>
                        <a:t>"</a:t>
                      </a:r>
                      <a:r>
                        <a:rPr lang="en-US" sz="2400" b="1" dirty="0" err="1">
                          <a:solidFill>
                            <a:schemeClr val="bg1"/>
                          </a:solidFill>
                          <a:effectLst/>
                        </a:rPr>
                        <a:t>ImageID</a:t>
                      </a:r>
                      <a:r>
                        <a:rPr lang="en-US" sz="2400" b="1" dirty="0">
                          <a:solidFill>
                            <a:schemeClr val="bg1"/>
                          </a:solidFill>
                          <a:effectLst/>
                        </a:rPr>
                        <a:t>" = 1</a:t>
                      </a:r>
                      <a:endParaRPr lang="en-US" sz="2400" b="1" dirty="0">
                        <a:solidFill>
                          <a:schemeClr val="bg1"/>
                        </a:solidFill>
                        <a:effectLst/>
                      </a:endParaRPr>
                    </a:p>
                    <a:p>
                      <a:r>
                        <a:rPr lang="en-US" sz="2400" b="1" dirty="0">
                          <a:solidFill>
                            <a:schemeClr val="bg1"/>
                          </a:solidFill>
                          <a:effectLst/>
                        </a:rPr>
                        <a:t>"Title" = "flower"</a:t>
                      </a:r>
                      <a:endParaRPr lang="en-US" sz="2400" b="1" dirty="0">
                        <a:solidFill>
                          <a:schemeClr val="bg1"/>
                        </a:solidFill>
                        <a:effectLst/>
                      </a:endParaRPr>
                    </a:p>
                    <a:p>
                      <a:r>
                        <a:rPr lang="en-US" sz="2400" b="1" dirty="0">
                          <a:solidFill>
                            <a:schemeClr val="bg1"/>
                          </a:solidFill>
                          <a:effectLst/>
                        </a:rPr>
                        <a:t>"Tags" = "flower", "jasmine", "white"</a:t>
                      </a:r>
                      <a:endParaRPr lang="en-US" sz="2400" b="1" dirty="0">
                        <a:solidFill>
                          <a:schemeClr val="bg1"/>
                        </a:solidFill>
                        <a:effectLst/>
                      </a:endParaRPr>
                    </a:p>
                    <a:p>
                      <a:r>
                        <a:rPr lang="en-US" sz="2400" b="1" dirty="0">
                          <a:solidFill>
                            <a:schemeClr val="bg1"/>
                          </a:solidFill>
                          <a:effectLst/>
                        </a:rPr>
                        <a:t>"Ratings" = 3, 4, 2</a:t>
                      </a:r>
                      <a:endParaRPr lang="en-US" sz="2400" b="1" dirty="0">
                        <a:solidFill>
                          <a:schemeClr val="bg1"/>
                        </a:solidFill>
                        <a:effectLst/>
                      </a:endParaRPr>
                    </a:p>
                  </a:txBody>
                  <a:tcPr marL="0" marR="0" marT="0" marB="0" anchor="ctr">
                    <a:lnL>
                      <a:noFill/>
                    </a:lnL>
                    <a:lnR>
                      <a:noFill/>
                    </a:lnR>
                    <a:lnT>
                      <a:noFill/>
                    </a:lnT>
                    <a:lnB>
                      <a:noFill/>
                    </a:lnB>
                    <a:solidFill>
                      <a:srgbClr val="9966FF"/>
                    </a:solidFill>
                  </a:tcPr>
                </a:tc>
              </a:tr>
            </a:tbl>
          </a:graphicData>
        </a:graphic>
      </p:graphicFrame>
      <p:sp>
        <p:nvSpPr>
          <p:cNvPr id="5" name="矩形 4"/>
          <p:cNvSpPr/>
          <p:nvPr/>
        </p:nvSpPr>
        <p:spPr>
          <a:xfrm>
            <a:off x="495300" y="2997200"/>
            <a:ext cx="7821613" cy="28797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solidFill>
                  <a:schemeClr val="tx1"/>
                </a:solidFill>
                <a:latin typeface="微软雅黑" panose="020B0503020204020204" pitchFamily="34" charset="-122"/>
                <a:ea typeface="微软雅黑" panose="020B0503020204020204" pitchFamily="34" charset="-122"/>
              </a:rPr>
              <a:t>一个</a:t>
            </a:r>
            <a:r>
              <a:rPr lang="zh-CN" altLang="en-US" dirty="0">
                <a:solidFill>
                  <a:srgbClr val="FFCC00"/>
                </a:solidFill>
                <a:latin typeface="微软雅黑" panose="020B0503020204020204" pitchFamily="34" charset="-122"/>
                <a:ea typeface="微软雅黑" panose="020B0503020204020204" pitchFamily="34" charset="-122"/>
              </a:rPr>
              <a:t>属性</a:t>
            </a:r>
            <a:r>
              <a:rPr lang="zh-CN" altLang="en-US" dirty="0">
                <a:solidFill>
                  <a:schemeClr val="tx1"/>
                </a:solidFill>
                <a:latin typeface="微软雅黑" panose="020B0503020204020204" pitchFamily="34" charset="-122"/>
                <a:ea typeface="微软雅黑" panose="020B0503020204020204" pitchFamily="34" charset="-122"/>
              </a:rPr>
              <a:t>是一个“名称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值”对（</a:t>
            </a:r>
            <a:r>
              <a:rPr lang="en-US" altLang="zh-CN" dirty="0">
                <a:solidFill>
                  <a:schemeClr val="tx1"/>
                </a:solidFill>
                <a:latin typeface="微软雅黑" panose="020B0503020204020204" pitchFamily="34" charset="-122"/>
                <a:ea typeface="微软雅黑" panose="020B0503020204020204" pitchFamily="34" charset="-122"/>
              </a:rPr>
              <a:t>name-value pair</a:t>
            </a:r>
            <a:r>
              <a:rPr lang="zh-CN" altLang="en-US" dirty="0">
                <a:solidFill>
                  <a:schemeClr val="tx1"/>
                </a:solidFill>
                <a:latin typeface="微软雅黑" panose="020B0503020204020204" pitchFamily="34" charset="-122"/>
                <a:ea typeface="微软雅黑" panose="020B0503020204020204" pitchFamily="34" charset="-122"/>
              </a:rPr>
              <a:t>），“名称”必须是一个字符串，“值”可以是一个字符串、数字、字符串集合或数字集合。下面是关于属性的一些实例：</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TextBox 34"/>
          <p:cNvSpPr txBox="1">
            <a:spLocks noChangeArrowheads="1"/>
          </p:cNvSpPr>
          <p:nvPr/>
        </p:nvSpPr>
        <p:spPr bwMode="auto">
          <a:xfrm>
            <a:off x="1116013"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8131" name="组合 3"/>
          <p:cNvGrpSpPr/>
          <p:nvPr/>
        </p:nvGrpSpPr>
        <p:grpSpPr bwMode="auto">
          <a:xfrm>
            <a:off x="481013" y="836613"/>
            <a:ext cx="7691437" cy="1655762"/>
            <a:chOff x="481013" y="1052515"/>
            <a:chExt cx="7835403" cy="1656406"/>
          </a:xfrm>
        </p:grpSpPr>
        <p:grpSp>
          <p:nvGrpSpPr>
            <p:cNvPr id="202756" name="组合 33"/>
            <p:cNvGrpSpPr/>
            <p:nvPr/>
          </p:nvGrpSpPr>
          <p:grpSpPr bwMode="auto">
            <a:xfrm>
              <a:off x="481013" y="1052515"/>
              <a:ext cx="7835403" cy="1656406"/>
              <a:chOff x="499928" y="4528447"/>
              <a:chExt cx="7512229" cy="1710067"/>
            </a:xfrm>
          </p:grpSpPr>
          <p:sp>
            <p:nvSpPr>
              <p:cNvPr id="202758" name="矩形 30"/>
              <p:cNvSpPr>
                <a:spLocks noChangeArrowheads="1"/>
              </p:cNvSpPr>
              <p:nvPr/>
            </p:nvSpPr>
            <p:spPr bwMode="auto">
              <a:xfrm>
                <a:off x="499928" y="4528447"/>
                <a:ext cx="7512229" cy="171006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2759"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2760" name="矩形 32"/>
              <p:cNvSpPr>
                <a:spLocks noChangeArrowheads="1"/>
              </p:cNvSpPr>
              <p:nvPr/>
            </p:nvSpPr>
            <p:spPr bwMode="auto">
              <a:xfrm>
                <a:off x="2489133" y="4974270"/>
                <a:ext cx="5523024" cy="953242"/>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Amazon DynamoDB</a:t>
                </a:r>
                <a:r>
                  <a:rPr lang="zh-CN" altLang="en-US">
                    <a:latin typeface="微软雅黑" panose="020B0503020204020204" pitchFamily="34" charset="-122"/>
                    <a:ea typeface="微软雅黑" panose="020B0503020204020204" pitchFamily="34" charset="-122"/>
                  </a:rPr>
                  <a:t>把数据组织成表的形式，表中包含了项目（</a:t>
                </a:r>
                <a:r>
                  <a:rPr lang="en-US" altLang="zh-CN">
                    <a:latin typeface="微软雅黑" panose="020B0503020204020204" pitchFamily="34" charset="-122"/>
                    <a:ea typeface="微软雅黑" panose="020B0503020204020204" pitchFamily="34" charset="-122"/>
                  </a:rPr>
                  <a:t>item</a:t>
                </a:r>
                <a:r>
                  <a:rPr lang="zh-CN" altLang="en-US">
                    <a:latin typeface="微软雅黑" panose="020B0503020204020204" pitchFamily="34" charset="-122"/>
                    <a:ea typeface="微软雅黑" panose="020B0503020204020204" pitchFamily="34" charset="-122"/>
                  </a:rPr>
                  <a:t>），每个项目包含</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个或多个属性（</a:t>
                </a:r>
                <a:r>
                  <a:rPr lang="en-US" altLang="zh-CN">
                    <a:latin typeface="微软雅黑" panose="020B0503020204020204" pitchFamily="34" charset="-122"/>
                    <a:ea typeface="微软雅黑" panose="020B0503020204020204" pitchFamily="34" charset="-122"/>
                  </a:rPr>
                  <a:t>Attibute</a:t>
                </a: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grpSp>
        <p:pic>
          <p:nvPicPr>
            <p:cNvPr id="202757" name="Picture 4" descr="C:\Users\Denver\Pictures\Dynamo.png"/>
            <p:cNvPicPr>
              <a:picLocks noChangeAspect="1" noChangeArrowheads="1"/>
            </p:cNvPicPr>
            <p:nvPr/>
          </p:nvPicPr>
          <p:blipFill>
            <a:blip r:embed="rId1"/>
            <a:srcRect/>
            <a:stretch>
              <a:fillRect/>
            </a:stretch>
          </p:blipFill>
          <p:spPr bwMode="auto">
            <a:xfrm>
              <a:off x="683568" y="1378273"/>
              <a:ext cx="1666875" cy="1223962"/>
            </a:xfrm>
            <a:prstGeom prst="rect">
              <a:avLst/>
            </a:prstGeom>
            <a:noFill/>
            <a:ln w="9525">
              <a:noFill/>
              <a:miter lim="800000"/>
              <a:headEnd/>
              <a:tailEnd/>
            </a:ln>
          </p:spPr>
        </p:pic>
      </p:grpSp>
      <p:sp>
        <p:nvSpPr>
          <p:cNvPr id="5" name="矩形 4"/>
          <p:cNvSpPr/>
          <p:nvPr/>
        </p:nvSpPr>
        <p:spPr>
          <a:xfrm>
            <a:off x="511175" y="3573463"/>
            <a:ext cx="7821613" cy="194468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solidFill>
                  <a:srgbClr val="FFCC00"/>
                </a:solidFill>
                <a:latin typeface="微软雅黑" panose="020B0503020204020204" pitchFamily="34" charset="-122"/>
                <a:ea typeface="微软雅黑" panose="020B0503020204020204" pitchFamily="34" charset="-122"/>
              </a:rPr>
              <a:t>项目</a:t>
            </a:r>
            <a:r>
              <a:rPr lang="zh-CN" altLang="en-US" dirty="0">
                <a:solidFill>
                  <a:schemeClr val="tx1"/>
                </a:solidFill>
                <a:latin typeface="微软雅黑" panose="020B0503020204020204" pitchFamily="34" charset="-122"/>
                <a:ea typeface="微软雅黑" panose="020B0503020204020204" pitchFamily="34" charset="-122"/>
              </a:rPr>
              <a:t>由属性构成。必须指定一个属性作为</a:t>
            </a:r>
            <a:r>
              <a:rPr lang="zh-CN" altLang="en-US" dirty="0">
                <a:solidFill>
                  <a:srgbClr val="FFCC00"/>
                </a:solidFill>
                <a:latin typeface="微软雅黑" panose="020B0503020204020204" pitchFamily="34" charset="-122"/>
                <a:ea typeface="微软雅黑" panose="020B0503020204020204" pitchFamily="34" charset="-122"/>
              </a:rPr>
              <a:t>主键</a:t>
            </a:r>
            <a:r>
              <a:rPr lang="zh-CN" altLang="en-US" dirty="0">
                <a:solidFill>
                  <a:schemeClr val="tx1"/>
                </a:solidFill>
                <a:latin typeface="微软雅黑" panose="020B0503020204020204" pitchFamily="34" charset="-122"/>
                <a:ea typeface="微软雅黑" panose="020B0503020204020204" pitchFamily="34" charset="-122"/>
              </a:rPr>
              <a:t>，这个主键在</a:t>
            </a:r>
            <a:r>
              <a:rPr lang="en-US" altLang="zh-CN" dirty="0" err="1">
                <a:solidFill>
                  <a:schemeClr val="tx1"/>
                </a:solidFill>
                <a:latin typeface="微软雅黑" panose="020B0503020204020204" pitchFamily="34" charset="-122"/>
                <a:ea typeface="微软雅黑" panose="020B0503020204020204" pitchFamily="34" charset="-122"/>
              </a:rPr>
              <a:t>DynamoDB</a:t>
            </a:r>
            <a:r>
              <a:rPr lang="zh-CN" altLang="en-US" dirty="0">
                <a:solidFill>
                  <a:schemeClr val="tx1"/>
                </a:solidFill>
                <a:latin typeface="微软雅黑" panose="020B0503020204020204" pitchFamily="34" charset="-122"/>
                <a:ea typeface="微软雅黑" panose="020B0503020204020204" pitchFamily="34" charset="-122"/>
              </a:rPr>
              <a:t>表中唯一地标识一个项目。除了主键是必须的，其他项目属性是可选的。一个项目的属性没有顺序关系。某个项目中的属性和同一个表中的其他项目的属性也没有关系。</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zh-CN" altLang="en-US" dirty="0">
                <a:solidFill>
                  <a:schemeClr val="tx1"/>
                </a:solidFill>
                <a:latin typeface="微软雅黑" panose="020B0503020204020204" pitchFamily="34" charset="-122"/>
                <a:ea typeface="微软雅黑" panose="020B0503020204020204" pitchFamily="34" charset="-122"/>
              </a:rPr>
              <a:t>项目被存储在</a:t>
            </a:r>
            <a:r>
              <a:rPr lang="zh-CN" altLang="en-US" dirty="0">
                <a:solidFill>
                  <a:srgbClr val="FFCC00"/>
                </a:solidFill>
                <a:latin typeface="微软雅黑" panose="020B0503020204020204" pitchFamily="34" charset="-122"/>
                <a:ea typeface="微软雅黑" panose="020B0503020204020204" pitchFamily="34" charset="-122"/>
              </a:rPr>
              <a:t>表</a:t>
            </a:r>
            <a:r>
              <a:rPr lang="zh-CN" altLang="en-US" dirty="0">
                <a:solidFill>
                  <a:schemeClr val="tx1"/>
                </a:solidFill>
                <a:latin typeface="微软雅黑" panose="020B0503020204020204" pitchFamily="34" charset="-122"/>
                <a:ea typeface="微软雅黑" panose="020B0503020204020204" pitchFamily="34" charset="-122"/>
              </a:rPr>
              <a:t>中，表中的所有项目都具有相同的主键机制（</a:t>
            </a:r>
            <a:r>
              <a:rPr lang="en-US" altLang="zh-CN" dirty="0">
                <a:solidFill>
                  <a:schemeClr val="tx1"/>
                </a:solidFill>
                <a:latin typeface="微软雅黑" panose="020B0503020204020204" pitchFamily="34" charset="-122"/>
                <a:ea typeface="微软雅黑" panose="020B0503020204020204" pitchFamily="34" charset="-122"/>
              </a:rPr>
              <a:t>primary key scheme</a:t>
            </a:r>
            <a:r>
              <a:rPr lang="zh-CN" altLang="en-US" dirty="0">
                <a:solidFill>
                  <a:schemeClr val="tx1"/>
                </a:solidFill>
                <a:latin typeface="微软雅黑" panose="020B0503020204020204" pitchFamily="34" charset="-122"/>
                <a:ea typeface="微软雅黑" panose="020B0503020204020204" pitchFamily="34" charset="-122"/>
              </a:rPr>
              <a:t>）。每个项目都具备一个唯一的主键值。</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extBox 34"/>
          <p:cNvSpPr txBox="1">
            <a:spLocks noChangeArrowheads="1"/>
          </p:cNvSpPr>
          <p:nvPr/>
        </p:nvSpPr>
        <p:spPr bwMode="auto">
          <a:xfrm>
            <a:off x="1187450" y="260350"/>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9155" name="组合 3"/>
          <p:cNvGrpSpPr/>
          <p:nvPr/>
        </p:nvGrpSpPr>
        <p:grpSpPr bwMode="auto">
          <a:xfrm>
            <a:off x="481013" y="836613"/>
            <a:ext cx="7691437" cy="1655762"/>
            <a:chOff x="481013" y="1052515"/>
            <a:chExt cx="7835403" cy="1656406"/>
          </a:xfrm>
        </p:grpSpPr>
        <p:grpSp>
          <p:nvGrpSpPr>
            <p:cNvPr id="204804" name="组合 33"/>
            <p:cNvGrpSpPr/>
            <p:nvPr/>
          </p:nvGrpSpPr>
          <p:grpSpPr bwMode="auto">
            <a:xfrm>
              <a:off x="481013" y="1052515"/>
              <a:ext cx="7835403" cy="1656406"/>
              <a:chOff x="499928" y="4528447"/>
              <a:chExt cx="7512229" cy="1710067"/>
            </a:xfrm>
          </p:grpSpPr>
          <p:sp>
            <p:nvSpPr>
              <p:cNvPr id="204806" name="矩形 30"/>
              <p:cNvSpPr>
                <a:spLocks noChangeArrowheads="1"/>
              </p:cNvSpPr>
              <p:nvPr/>
            </p:nvSpPr>
            <p:spPr bwMode="auto">
              <a:xfrm>
                <a:off x="499928" y="4528447"/>
                <a:ext cx="7512229" cy="171006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4807"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4808" name="矩形 32"/>
              <p:cNvSpPr>
                <a:spLocks noChangeArrowheads="1"/>
              </p:cNvSpPr>
              <p:nvPr/>
            </p:nvSpPr>
            <p:spPr bwMode="auto">
              <a:xfrm>
                <a:off x="2489133" y="4974270"/>
                <a:ext cx="5523024" cy="953242"/>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Amazon DynamoDB</a:t>
                </a:r>
                <a:r>
                  <a:rPr lang="zh-CN" altLang="en-US">
                    <a:latin typeface="微软雅黑" panose="020B0503020204020204" pitchFamily="34" charset="-122"/>
                    <a:ea typeface="微软雅黑" panose="020B0503020204020204" pitchFamily="34" charset="-122"/>
                  </a:rPr>
                  <a:t>把数据组织成表的形式，表中包含了项目（</a:t>
                </a:r>
                <a:r>
                  <a:rPr lang="en-US" altLang="zh-CN">
                    <a:latin typeface="微软雅黑" panose="020B0503020204020204" pitchFamily="34" charset="-122"/>
                    <a:ea typeface="微软雅黑" panose="020B0503020204020204" pitchFamily="34" charset="-122"/>
                  </a:rPr>
                  <a:t>item</a:t>
                </a:r>
                <a:r>
                  <a:rPr lang="zh-CN" altLang="en-US">
                    <a:latin typeface="微软雅黑" panose="020B0503020204020204" pitchFamily="34" charset="-122"/>
                    <a:ea typeface="微软雅黑" panose="020B0503020204020204" pitchFamily="34" charset="-122"/>
                  </a:rPr>
                  <a:t>），每个项目包含</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个或多个属性（</a:t>
                </a:r>
                <a:r>
                  <a:rPr lang="en-US" altLang="zh-CN">
                    <a:latin typeface="微软雅黑" panose="020B0503020204020204" pitchFamily="34" charset="-122"/>
                    <a:ea typeface="微软雅黑" panose="020B0503020204020204" pitchFamily="34" charset="-122"/>
                  </a:rPr>
                  <a:t>Attibute</a:t>
                </a: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grpSp>
        <p:pic>
          <p:nvPicPr>
            <p:cNvPr id="204805" name="Picture 4" descr="C:\Users\Denver\Pictures\Dynamo.png"/>
            <p:cNvPicPr>
              <a:picLocks noChangeAspect="1" noChangeArrowheads="1"/>
            </p:cNvPicPr>
            <p:nvPr/>
          </p:nvPicPr>
          <p:blipFill>
            <a:blip r:embed="rId1"/>
            <a:srcRect/>
            <a:stretch>
              <a:fillRect/>
            </a:stretch>
          </p:blipFill>
          <p:spPr bwMode="auto">
            <a:xfrm>
              <a:off x="683568" y="1378273"/>
              <a:ext cx="1666875" cy="1223962"/>
            </a:xfrm>
            <a:prstGeom prst="rect">
              <a:avLst/>
            </a:prstGeom>
            <a:noFill/>
            <a:ln w="9525">
              <a:noFill/>
              <a:miter lim="800000"/>
              <a:headEnd/>
              <a:tailEnd/>
            </a:ln>
          </p:spPr>
        </p:pic>
      </p:grpSp>
      <p:pic>
        <p:nvPicPr>
          <p:cNvPr id="95234" name="Picture 2" descr="http://dblab.xmu.edu.cn/sites/default/files/images/dynamodb_schema_sample.jpg"/>
          <p:cNvPicPr>
            <a:picLocks noChangeAspect="1" noChangeArrowheads="1"/>
          </p:cNvPicPr>
          <p:nvPr/>
        </p:nvPicPr>
        <p:blipFill>
          <a:blip r:embed="rId2"/>
          <a:srcRect/>
          <a:stretch>
            <a:fillRect/>
          </a:stretch>
        </p:blipFill>
        <p:spPr bwMode="auto">
          <a:xfrm>
            <a:off x="679450" y="2716213"/>
            <a:ext cx="7245350" cy="3665537"/>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5234"/>
                                        </p:tgtEl>
                                        <p:attrNameLst>
                                          <p:attrName>style.visibility</p:attrName>
                                        </p:attrNameLst>
                                      </p:cBhvr>
                                      <p:to>
                                        <p:strVal val="visible"/>
                                      </p:to>
                                    </p:set>
                                    <p:anim calcmode="lin" valueType="num">
                                      <p:cBhvr additive="base">
                                        <p:cTn id="11" dur="500" fill="hold"/>
                                        <p:tgtEl>
                                          <p:spTgt spid="95234"/>
                                        </p:tgtEl>
                                        <p:attrNameLst>
                                          <p:attrName>ppt_x</p:attrName>
                                        </p:attrNameLst>
                                      </p:cBhvr>
                                      <p:tavLst>
                                        <p:tav tm="0">
                                          <p:val>
                                            <p:strVal val="#ppt_x"/>
                                          </p:val>
                                        </p:tav>
                                        <p:tav tm="100000">
                                          <p:val>
                                            <p:strVal val="#ppt_x"/>
                                          </p:val>
                                        </p:tav>
                                      </p:tavLst>
                                    </p:anim>
                                    <p:anim calcmode="lin" valueType="num">
                                      <p:cBhvr additive="base">
                                        <p:cTn id="12" dur="500" fill="hold"/>
                                        <p:tgtEl>
                                          <p:spTgt spid="952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TextBox 34"/>
          <p:cNvSpPr txBox="1">
            <a:spLocks noChangeArrowheads="1"/>
          </p:cNvSpPr>
          <p:nvPr/>
        </p:nvSpPr>
        <p:spPr bwMode="auto">
          <a:xfrm>
            <a:off x="1116013" y="260350"/>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81013" y="836613"/>
            <a:ext cx="7691437" cy="1655762"/>
            <a:chOff x="481013" y="1052515"/>
            <a:chExt cx="7835403" cy="1656406"/>
          </a:xfrm>
        </p:grpSpPr>
        <p:grpSp>
          <p:nvGrpSpPr>
            <p:cNvPr id="206852" name="组合 33"/>
            <p:cNvGrpSpPr/>
            <p:nvPr/>
          </p:nvGrpSpPr>
          <p:grpSpPr bwMode="auto">
            <a:xfrm>
              <a:off x="481013" y="1052515"/>
              <a:ext cx="7835403" cy="1656406"/>
              <a:chOff x="499928" y="4528447"/>
              <a:chExt cx="7512229" cy="1710067"/>
            </a:xfrm>
          </p:grpSpPr>
          <p:sp>
            <p:nvSpPr>
              <p:cNvPr id="206854" name="矩形 30"/>
              <p:cNvSpPr>
                <a:spLocks noChangeArrowheads="1"/>
              </p:cNvSpPr>
              <p:nvPr/>
            </p:nvSpPr>
            <p:spPr bwMode="auto">
              <a:xfrm>
                <a:off x="499928" y="4528447"/>
                <a:ext cx="7512229" cy="171006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6855"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6856" name="矩形 32"/>
              <p:cNvSpPr>
                <a:spLocks noChangeArrowheads="1"/>
              </p:cNvSpPr>
              <p:nvPr/>
            </p:nvSpPr>
            <p:spPr bwMode="auto">
              <a:xfrm>
                <a:off x="2489133" y="4974270"/>
                <a:ext cx="5523024" cy="953242"/>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DynamoDB</a:t>
                </a:r>
                <a:r>
                  <a:rPr lang="zh-CN" altLang="en-US">
                    <a:latin typeface="微软雅黑" panose="020B0503020204020204" pitchFamily="34" charset="-122"/>
                    <a:ea typeface="微软雅黑" panose="020B0503020204020204" pitchFamily="34" charset="-122"/>
                  </a:rPr>
                  <a:t>并没有</a:t>
                </a:r>
                <a:r>
                  <a:rPr lang="en-US" altLang="zh-CN">
                    <a:latin typeface="微软雅黑" panose="020B0503020204020204" pitchFamily="34" charset="-122"/>
                    <a:ea typeface="微软雅黑" panose="020B0503020204020204" pitchFamily="34" charset="-122"/>
                  </a:rPr>
                  <a:t>DB</a:t>
                </a:r>
                <a:r>
                  <a:rPr lang="zh-CN" altLang="en-US">
                    <a:latin typeface="微软雅黑" panose="020B0503020204020204" pitchFamily="34" charset="-122"/>
                    <a:ea typeface="微软雅黑" panose="020B0503020204020204" pitchFamily="34" charset="-122"/>
                  </a:rPr>
                  <a:t>的概念，目前单用户最多能创建</a:t>
                </a:r>
                <a:r>
                  <a:rPr lang="en-US" altLang="zh-CN">
                    <a:latin typeface="微软雅黑" panose="020B0503020204020204" pitchFamily="34" charset="-122"/>
                    <a:ea typeface="微软雅黑" panose="020B0503020204020204" pitchFamily="34" charset="-122"/>
                  </a:rPr>
                  <a:t>256</a:t>
                </a:r>
                <a:r>
                  <a:rPr lang="zh-CN" altLang="en-US">
                    <a:latin typeface="微软雅黑" panose="020B0503020204020204" pitchFamily="34" charset="-122"/>
                    <a:ea typeface="微软雅黑" panose="020B0503020204020204" pitchFamily="34" charset="-122"/>
                  </a:rPr>
                  <a:t>个</a:t>
                </a:r>
                <a:r>
                  <a:rPr lang="en-US" altLang="zh-CN">
                    <a:latin typeface="微软雅黑" panose="020B0503020204020204" pitchFamily="34" charset="-122"/>
                    <a:ea typeface="微软雅黑" panose="020B0503020204020204" pitchFamily="34" charset="-122"/>
                  </a:rPr>
                  <a:t>Table</a:t>
                </a:r>
                <a:r>
                  <a:rPr lang="zh-CN" altLang="en-US">
                    <a:latin typeface="微软雅黑" panose="020B0503020204020204" pitchFamily="34" charset="-122"/>
                    <a:ea typeface="微软雅黑" panose="020B0503020204020204" pitchFamily="34" charset="-122"/>
                  </a:rPr>
                  <a:t>，同时</a:t>
                </a:r>
                <a:r>
                  <a:rPr lang="en-US" altLang="zh-CN">
                    <a:latin typeface="微软雅黑" panose="020B0503020204020204" pitchFamily="34" charset="-122"/>
                    <a:ea typeface="微软雅黑" panose="020B0503020204020204" pitchFamily="34" charset="-122"/>
                  </a:rPr>
                  <a:t>DynamoDB </a:t>
                </a:r>
                <a:r>
                  <a:rPr lang="zh-CN" altLang="en-US">
                    <a:latin typeface="微软雅黑" panose="020B0503020204020204" pitchFamily="34" charset="-122"/>
                    <a:ea typeface="微软雅黑" panose="020B0503020204020204" pitchFamily="34" charset="-122"/>
                  </a:rPr>
                  <a:t>提供了</a:t>
                </a:r>
                <a:r>
                  <a:rPr lang="en-US" altLang="zh-CN">
                    <a:latin typeface="微软雅黑" panose="020B0503020204020204" pitchFamily="34" charset="-122"/>
                    <a:ea typeface="微软雅黑" panose="020B0503020204020204" pitchFamily="34" charset="-122"/>
                  </a:rPr>
                  <a:t>11</a:t>
                </a:r>
                <a:r>
                  <a:rPr lang="zh-CN" altLang="en-US">
                    <a:latin typeface="微软雅黑" panose="020B0503020204020204" pitchFamily="34" charset="-122"/>
                    <a:ea typeface="微软雅黑" panose="020B0503020204020204" pitchFamily="34" charset="-122"/>
                  </a:rPr>
                  <a:t>个</a:t>
                </a:r>
                <a:r>
                  <a:rPr lang="en-US" altLang="zh-CN">
                    <a:latin typeface="微软雅黑" panose="020B0503020204020204" pitchFamily="34" charset="-122"/>
                    <a:ea typeface="微软雅黑" panose="020B0503020204020204" pitchFamily="34" charset="-122"/>
                  </a:rPr>
                  <a:t>API</a:t>
                </a:r>
                <a:r>
                  <a:rPr lang="zh-CN" altLang="en-US">
                    <a:latin typeface="微软雅黑" panose="020B0503020204020204" pitchFamily="34" charset="-122"/>
                    <a:ea typeface="微软雅黑" panose="020B0503020204020204" pitchFamily="34" charset="-122"/>
                  </a:rPr>
                  <a:t>接口操作表和项目。</a:t>
                </a:r>
                <a:endParaRPr lang="zh-CN" altLang="en-US">
                  <a:latin typeface="微软雅黑" panose="020B0503020204020204" pitchFamily="34" charset="-122"/>
                  <a:ea typeface="微软雅黑" panose="020B0503020204020204" pitchFamily="34" charset="-122"/>
                </a:endParaRPr>
              </a:p>
            </p:txBody>
          </p:sp>
        </p:grpSp>
        <p:pic>
          <p:nvPicPr>
            <p:cNvPr id="206853" name="Picture 4" descr="C:\Users\Denver\Pictures\Dynamo.png"/>
            <p:cNvPicPr>
              <a:picLocks noChangeAspect="1" noChangeArrowheads="1"/>
            </p:cNvPicPr>
            <p:nvPr/>
          </p:nvPicPr>
          <p:blipFill>
            <a:blip r:embed="rId1"/>
            <a:srcRect/>
            <a:stretch>
              <a:fillRect/>
            </a:stretch>
          </p:blipFill>
          <p:spPr bwMode="auto">
            <a:xfrm>
              <a:off x="683568" y="1378273"/>
              <a:ext cx="1666875" cy="1223962"/>
            </a:xfrm>
            <a:prstGeom prst="rect">
              <a:avLst/>
            </a:prstGeom>
            <a:noFill/>
            <a:ln w="9525">
              <a:noFill/>
              <a:miter lim="800000"/>
              <a:headEnd/>
              <a:tailEnd/>
            </a:ln>
          </p:spPr>
        </p:pic>
      </p:grpSp>
      <p:pic>
        <p:nvPicPr>
          <p:cNvPr id="97282" name="Picture 2" descr="http://hiphotos.baidu.com/tewuapple/pic/item/6727278e8c5494ee2292a6b92df5e0fe9b257edd.jpg"/>
          <p:cNvPicPr>
            <a:picLocks noChangeAspect="1" noChangeArrowheads="1"/>
          </p:cNvPicPr>
          <p:nvPr/>
        </p:nvPicPr>
        <p:blipFill>
          <a:blip r:embed="rId2"/>
          <a:srcRect/>
          <a:stretch>
            <a:fillRect/>
          </a:stretch>
        </p:blipFill>
        <p:spPr bwMode="auto">
          <a:xfrm>
            <a:off x="1979613" y="2636838"/>
            <a:ext cx="5738812" cy="37020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7282"/>
                                        </p:tgtEl>
                                        <p:attrNameLst>
                                          <p:attrName>style.visibility</p:attrName>
                                        </p:attrNameLst>
                                      </p:cBhvr>
                                      <p:to>
                                        <p:strVal val="visible"/>
                                      </p:to>
                                    </p:set>
                                    <p:anim calcmode="lin" valueType="num">
                                      <p:cBhvr additive="base">
                                        <p:cTn id="12" dur="500" fill="hold"/>
                                        <p:tgtEl>
                                          <p:spTgt spid="97282"/>
                                        </p:tgtEl>
                                        <p:attrNameLst>
                                          <p:attrName>ppt_x</p:attrName>
                                        </p:attrNameLst>
                                      </p:cBhvr>
                                      <p:tavLst>
                                        <p:tav tm="0">
                                          <p:val>
                                            <p:strVal val="#ppt_x"/>
                                          </p:val>
                                        </p:tav>
                                        <p:tav tm="100000">
                                          <p:val>
                                            <p:strVal val="#ppt_x"/>
                                          </p:val>
                                        </p:tav>
                                      </p:tavLst>
                                    </p:anim>
                                    <p:anim calcmode="lin" valueType="num">
                                      <p:cBhvr additive="base">
                                        <p:cTn id="13" dur="500" fill="hold"/>
                                        <p:tgtEl>
                                          <p:spTgt spid="97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extBox 34"/>
          <p:cNvSpPr txBox="1">
            <a:spLocks noChangeArrowheads="1"/>
          </p:cNvSpPr>
          <p:nvPr/>
        </p:nvSpPr>
        <p:spPr bwMode="auto">
          <a:xfrm>
            <a:off x="1060450" y="260350"/>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pic>
        <p:nvPicPr>
          <p:cNvPr id="208898" name="Picture 3" descr="C:\Users\Denver\Pictures\bigtable.png"/>
          <p:cNvPicPr>
            <a:picLocks noChangeAspect="1" noChangeArrowheads="1"/>
          </p:cNvPicPr>
          <p:nvPr/>
        </p:nvPicPr>
        <p:blipFill>
          <a:blip r:embed="rId1"/>
          <a:srcRect/>
          <a:stretch>
            <a:fillRect/>
          </a:stretch>
        </p:blipFill>
        <p:spPr bwMode="auto">
          <a:xfrm>
            <a:off x="2052638" y="1341438"/>
            <a:ext cx="1704975" cy="647700"/>
          </a:xfrm>
          <a:prstGeom prst="rect">
            <a:avLst/>
          </a:prstGeom>
          <a:noFill/>
          <a:ln w="9525">
            <a:noFill/>
            <a:miter lim="800000"/>
            <a:headEnd/>
            <a:tailEnd/>
          </a:ln>
        </p:spPr>
      </p:pic>
      <p:pic>
        <p:nvPicPr>
          <p:cNvPr id="208899" name="Picture 4" descr="C:\Users\Denver\Pictures\Dynamo.png"/>
          <p:cNvPicPr>
            <a:picLocks noChangeAspect="1" noChangeArrowheads="1"/>
          </p:cNvPicPr>
          <p:nvPr/>
        </p:nvPicPr>
        <p:blipFill>
          <a:blip r:embed="rId2"/>
          <a:srcRect/>
          <a:stretch>
            <a:fillRect/>
          </a:stretch>
        </p:blipFill>
        <p:spPr bwMode="auto">
          <a:xfrm>
            <a:off x="4567238" y="1268413"/>
            <a:ext cx="1666875" cy="1223962"/>
          </a:xfrm>
          <a:prstGeom prst="rect">
            <a:avLst/>
          </a:prstGeom>
          <a:noFill/>
          <a:ln w="9525">
            <a:noFill/>
            <a:miter lim="800000"/>
            <a:headEnd/>
            <a:tailEnd/>
          </a:ln>
        </p:spPr>
      </p:pic>
      <p:pic>
        <p:nvPicPr>
          <p:cNvPr id="208900" name="Picture 5"/>
          <p:cNvPicPr>
            <a:picLocks noChangeAspect="1" noChangeArrowheads="1"/>
          </p:cNvPicPr>
          <p:nvPr/>
        </p:nvPicPr>
        <p:blipFill>
          <a:blip r:embed="rId3"/>
          <a:srcRect/>
          <a:stretch>
            <a:fillRect/>
          </a:stretch>
        </p:blipFill>
        <p:spPr bwMode="auto">
          <a:xfrm>
            <a:off x="606425" y="2752725"/>
            <a:ext cx="1290638" cy="936625"/>
          </a:xfrm>
          <a:prstGeom prst="rect">
            <a:avLst/>
          </a:prstGeom>
          <a:noFill/>
          <a:ln w="9525">
            <a:noFill/>
            <a:miter lim="800000"/>
            <a:headEnd/>
            <a:tailEnd/>
          </a:ln>
        </p:spPr>
      </p:pic>
      <p:pic>
        <p:nvPicPr>
          <p:cNvPr id="208901" name="Picture 2"/>
          <p:cNvPicPr>
            <a:picLocks noChangeAspect="1" noChangeArrowheads="1"/>
          </p:cNvPicPr>
          <p:nvPr/>
        </p:nvPicPr>
        <p:blipFill>
          <a:blip r:embed="rId4"/>
          <a:srcRect/>
          <a:stretch>
            <a:fillRect/>
          </a:stretch>
        </p:blipFill>
        <p:spPr bwMode="auto">
          <a:xfrm>
            <a:off x="2627313" y="2681288"/>
            <a:ext cx="1512887" cy="1000125"/>
          </a:xfrm>
          <a:prstGeom prst="rect">
            <a:avLst/>
          </a:prstGeom>
          <a:noFill/>
          <a:ln w="9525">
            <a:noFill/>
            <a:miter lim="800000"/>
            <a:headEnd/>
            <a:tailEnd/>
          </a:ln>
        </p:spPr>
      </p:pic>
      <p:pic>
        <p:nvPicPr>
          <p:cNvPr id="208902" name="Picture 3"/>
          <p:cNvPicPr>
            <a:picLocks noChangeAspect="1" noChangeArrowheads="1"/>
          </p:cNvPicPr>
          <p:nvPr/>
        </p:nvPicPr>
        <p:blipFill>
          <a:blip r:embed="rId5"/>
          <a:srcRect/>
          <a:stretch>
            <a:fillRect/>
          </a:stretch>
        </p:blipFill>
        <p:spPr bwMode="auto">
          <a:xfrm>
            <a:off x="4813300" y="2778125"/>
            <a:ext cx="2325688" cy="722313"/>
          </a:xfrm>
          <a:prstGeom prst="rect">
            <a:avLst/>
          </a:prstGeom>
          <a:noFill/>
          <a:ln w="9525">
            <a:noFill/>
            <a:miter lim="800000"/>
            <a:headEnd/>
            <a:tailEnd/>
          </a:ln>
        </p:spPr>
      </p:pic>
      <p:pic>
        <p:nvPicPr>
          <p:cNvPr id="208903" name="Picture 4"/>
          <p:cNvPicPr>
            <a:picLocks noChangeAspect="1" noChangeArrowheads="1"/>
          </p:cNvPicPr>
          <p:nvPr/>
        </p:nvPicPr>
        <p:blipFill>
          <a:blip r:embed="rId6"/>
          <a:srcRect/>
          <a:stretch>
            <a:fillRect/>
          </a:stretch>
        </p:blipFill>
        <p:spPr bwMode="auto">
          <a:xfrm>
            <a:off x="4716463" y="3925888"/>
            <a:ext cx="1368425" cy="1166812"/>
          </a:xfrm>
          <a:prstGeom prst="rect">
            <a:avLst/>
          </a:prstGeom>
          <a:noFill/>
          <a:ln w="9525">
            <a:noFill/>
            <a:miter lim="800000"/>
            <a:headEnd/>
            <a:tailEnd/>
          </a:ln>
        </p:spPr>
      </p:pic>
      <p:pic>
        <p:nvPicPr>
          <p:cNvPr id="208904" name="Picture 5"/>
          <p:cNvPicPr>
            <a:picLocks noChangeAspect="1" noChangeArrowheads="1"/>
          </p:cNvPicPr>
          <p:nvPr/>
        </p:nvPicPr>
        <p:blipFill>
          <a:blip r:embed="rId7"/>
          <a:srcRect/>
          <a:stretch>
            <a:fillRect/>
          </a:stretch>
        </p:blipFill>
        <p:spPr bwMode="auto">
          <a:xfrm>
            <a:off x="5095875" y="5249863"/>
            <a:ext cx="1908175" cy="735012"/>
          </a:xfrm>
          <a:prstGeom prst="rect">
            <a:avLst/>
          </a:prstGeom>
          <a:noFill/>
          <a:ln w="9525">
            <a:noFill/>
            <a:miter lim="800000"/>
            <a:headEnd/>
            <a:tailEnd/>
          </a:ln>
        </p:spPr>
      </p:pic>
      <p:pic>
        <p:nvPicPr>
          <p:cNvPr id="208905" name="Picture 6"/>
          <p:cNvPicPr>
            <a:picLocks noChangeAspect="1" noChangeArrowheads="1"/>
          </p:cNvPicPr>
          <p:nvPr/>
        </p:nvPicPr>
        <p:blipFill>
          <a:blip r:embed="rId8"/>
          <a:srcRect/>
          <a:stretch>
            <a:fillRect/>
          </a:stretch>
        </p:blipFill>
        <p:spPr bwMode="auto">
          <a:xfrm>
            <a:off x="2052638" y="4117975"/>
            <a:ext cx="1606550" cy="974725"/>
          </a:xfrm>
          <a:prstGeom prst="rect">
            <a:avLst/>
          </a:prstGeom>
          <a:noFill/>
          <a:ln w="9525">
            <a:noFill/>
            <a:miter lim="800000"/>
            <a:headEnd/>
            <a:tailEnd/>
          </a:ln>
        </p:spPr>
      </p:pic>
      <p:pic>
        <p:nvPicPr>
          <p:cNvPr id="208906" name="Picture 7"/>
          <p:cNvPicPr>
            <a:picLocks noChangeAspect="1" noChangeArrowheads="1"/>
          </p:cNvPicPr>
          <p:nvPr/>
        </p:nvPicPr>
        <p:blipFill>
          <a:blip r:embed="rId9"/>
          <a:srcRect l="7755" t="9689" r="4482" b="15916"/>
          <a:stretch>
            <a:fillRect/>
          </a:stretch>
        </p:blipFill>
        <p:spPr bwMode="auto">
          <a:xfrm>
            <a:off x="1619250" y="5400675"/>
            <a:ext cx="2290763" cy="5842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2"/>
          <p:cNvPicPr>
            <a:picLocks noChangeAspect="1" noChangeArrowheads="1"/>
          </p:cNvPicPr>
          <p:nvPr/>
        </p:nvPicPr>
        <p:blipFill>
          <a:blip r:embed="rId1"/>
          <a:srcRect t="12253" b="12253"/>
          <a:stretch>
            <a:fillRect/>
          </a:stretch>
        </p:blipFill>
        <p:spPr bwMode="auto">
          <a:xfrm>
            <a:off x="0" y="1125538"/>
            <a:ext cx="9144000" cy="5183187"/>
          </a:xfrm>
          <a:prstGeom prst="rect">
            <a:avLst/>
          </a:prstGeom>
          <a:noFill/>
          <a:ln w="9525">
            <a:noFill/>
            <a:miter lim="800000"/>
            <a:headEnd/>
            <a:tailEnd/>
          </a:ln>
        </p:spPr>
      </p:pic>
      <p:sp>
        <p:nvSpPr>
          <p:cNvPr id="17" name="Title 1"/>
          <p:cNvSpPr txBox="1"/>
          <p:nvPr/>
        </p:nvSpPr>
        <p:spPr bwMode="auto">
          <a:xfrm>
            <a:off x="971550" y="188913"/>
            <a:ext cx="8172450" cy="4984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数据资产管理的挑战</a:t>
            </a:r>
            <a:endParaRPr lang="en-US"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extBox 34"/>
          <p:cNvSpPr txBox="1">
            <a:spLocks noChangeArrowheads="1"/>
          </p:cNvSpPr>
          <p:nvPr/>
        </p:nvSpPr>
        <p:spPr bwMode="auto">
          <a:xfrm>
            <a:off x="1116013"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5" name="组合 4"/>
          <p:cNvGrpSpPr/>
          <p:nvPr/>
        </p:nvGrpSpPr>
        <p:grpSpPr bwMode="auto">
          <a:xfrm>
            <a:off x="481013" y="836613"/>
            <a:ext cx="7691437" cy="1655762"/>
            <a:chOff x="481013" y="836613"/>
            <a:chExt cx="7691437" cy="1655762"/>
          </a:xfrm>
        </p:grpSpPr>
        <p:grpSp>
          <p:nvGrpSpPr>
            <p:cNvPr id="210953" name="组合 33"/>
            <p:cNvGrpSpPr/>
            <p:nvPr/>
          </p:nvGrpSpPr>
          <p:grpSpPr bwMode="auto">
            <a:xfrm>
              <a:off x="481013" y="836613"/>
              <a:ext cx="7691437" cy="1655762"/>
              <a:chOff x="499928" y="4528447"/>
              <a:chExt cx="7512229" cy="1710067"/>
            </a:xfrm>
          </p:grpSpPr>
          <p:sp>
            <p:nvSpPr>
              <p:cNvPr id="210955" name="矩形 30"/>
              <p:cNvSpPr>
                <a:spLocks noChangeArrowheads="1"/>
              </p:cNvSpPr>
              <p:nvPr/>
            </p:nvSpPr>
            <p:spPr bwMode="auto">
              <a:xfrm>
                <a:off x="499928" y="4528447"/>
                <a:ext cx="7512229" cy="171006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0956"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0957" name="矩形 32"/>
              <p:cNvSpPr>
                <a:spLocks noChangeArrowheads="1"/>
              </p:cNvSpPr>
              <p:nvPr/>
            </p:nvSpPr>
            <p:spPr bwMode="auto">
              <a:xfrm>
                <a:off x="2489133" y="4974271"/>
                <a:ext cx="5523024" cy="953613"/>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HBase – Hadoop Database</a:t>
                </a:r>
                <a:r>
                  <a:rPr lang="zh-CN" altLang="en-US">
                    <a:latin typeface="微软雅黑" panose="020B0503020204020204" pitchFamily="34" charset="-122"/>
                    <a:ea typeface="微软雅黑" panose="020B0503020204020204" pitchFamily="34" charset="-122"/>
                  </a:rPr>
                  <a:t>，是一个分布式的、面向列的开源数据库，</a:t>
                </a:r>
                <a:r>
                  <a:rPr lang="en-US" altLang="zh-CN">
                    <a:latin typeface="微软雅黑" panose="020B0503020204020204" pitchFamily="34" charset="-122"/>
                    <a:ea typeface="微软雅黑" panose="020B0503020204020204" pitchFamily="34" charset="-122"/>
                  </a:rPr>
                  <a:t>HBase</a:t>
                </a:r>
                <a:r>
                  <a:rPr lang="zh-CN" altLang="en-US">
                    <a:latin typeface="微软雅黑" panose="020B0503020204020204" pitchFamily="34" charset="-122"/>
                    <a:ea typeface="微软雅黑" panose="020B0503020204020204" pitchFamily="34" charset="-122"/>
                  </a:rPr>
                  <a:t>在</a:t>
                </a:r>
                <a:r>
                  <a:rPr lang="en-US" altLang="zh-CN">
                    <a:latin typeface="微软雅黑" panose="020B0503020204020204" pitchFamily="34" charset="-122"/>
                    <a:ea typeface="微软雅黑" panose="020B0503020204020204" pitchFamily="34" charset="-122"/>
                  </a:rPr>
                  <a:t>Hadoop</a:t>
                </a:r>
                <a:r>
                  <a:rPr lang="zh-CN" altLang="en-US">
                    <a:latin typeface="微软雅黑" panose="020B0503020204020204" pitchFamily="34" charset="-122"/>
                    <a:ea typeface="微软雅黑" panose="020B0503020204020204" pitchFamily="34" charset="-122"/>
                  </a:rPr>
                  <a:t>之上提供了类似于</a:t>
                </a:r>
                <a:r>
                  <a:rPr lang="en-US" altLang="zh-CN">
                    <a:latin typeface="微软雅黑" panose="020B0503020204020204" pitchFamily="34" charset="-122"/>
                    <a:ea typeface="微软雅黑" panose="020B0503020204020204" pitchFamily="34" charset="-122"/>
                  </a:rPr>
                  <a:t>Bigtable</a:t>
                </a:r>
                <a:r>
                  <a:rPr lang="zh-CN" altLang="en-US">
                    <a:latin typeface="微软雅黑" panose="020B0503020204020204" pitchFamily="34" charset="-122"/>
                    <a:ea typeface="微软雅黑" panose="020B0503020204020204" pitchFamily="34" charset="-122"/>
                  </a:rPr>
                  <a:t>的能力</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是</a:t>
                </a:r>
                <a:r>
                  <a:rPr lang="en-US" altLang="zh-CN">
                    <a:latin typeface="微软雅黑" panose="020B0503020204020204" pitchFamily="34" charset="-122"/>
                    <a:ea typeface="微软雅黑" panose="020B0503020204020204" pitchFamily="34" charset="-122"/>
                  </a:rPr>
                  <a:t>Hadoop</a:t>
                </a:r>
                <a:r>
                  <a:rPr lang="zh-CN" altLang="en-US">
                    <a:latin typeface="微软雅黑" panose="020B0503020204020204" pitchFamily="34" charset="-122"/>
                    <a:ea typeface="微软雅黑" panose="020B0503020204020204" pitchFamily="34" charset="-122"/>
                  </a:rPr>
                  <a:t>项目的子项目。</a:t>
                </a:r>
                <a:endParaRPr lang="zh-CN" altLang="en-US">
                  <a:latin typeface="微软雅黑" panose="020B0503020204020204" pitchFamily="34" charset="-122"/>
                  <a:ea typeface="微软雅黑" panose="020B0503020204020204" pitchFamily="34" charset="-122"/>
                </a:endParaRPr>
              </a:p>
            </p:txBody>
          </p:sp>
        </p:grpSp>
        <p:pic>
          <p:nvPicPr>
            <p:cNvPr id="210954" name="Picture 5"/>
            <p:cNvPicPr>
              <a:picLocks noChangeAspect="1" noChangeArrowheads="1"/>
            </p:cNvPicPr>
            <p:nvPr/>
          </p:nvPicPr>
          <p:blipFill>
            <a:blip r:embed="rId1"/>
            <a:srcRect/>
            <a:stretch>
              <a:fillRect/>
            </a:stretch>
          </p:blipFill>
          <p:spPr bwMode="auto">
            <a:xfrm>
              <a:off x="664367" y="1162247"/>
              <a:ext cx="1635141" cy="1186633"/>
            </a:xfrm>
            <a:prstGeom prst="rect">
              <a:avLst/>
            </a:prstGeom>
            <a:noFill/>
            <a:ln w="9525">
              <a:noFill/>
              <a:miter lim="800000"/>
              <a:headEnd/>
              <a:tailEnd/>
            </a:ln>
          </p:spPr>
        </p:pic>
      </p:grpSp>
      <p:grpSp>
        <p:nvGrpSpPr>
          <p:cNvPr id="7" name="组合 6"/>
          <p:cNvGrpSpPr/>
          <p:nvPr/>
        </p:nvGrpSpPr>
        <p:grpSpPr bwMode="auto">
          <a:xfrm>
            <a:off x="395605" y="2997200"/>
            <a:ext cx="7773670" cy="3124835"/>
            <a:chOff x="395537" y="2996952"/>
            <a:chExt cx="7773260" cy="2664295"/>
          </a:xfrm>
        </p:grpSpPr>
        <p:grpSp>
          <p:nvGrpSpPr>
            <p:cNvPr id="210948" name="组合 33"/>
            <p:cNvGrpSpPr/>
            <p:nvPr/>
          </p:nvGrpSpPr>
          <p:grpSpPr bwMode="auto">
            <a:xfrm>
              <a:off x="395537" y="2996952"/>
              <a:ext cx="7773260" cy="2664295"/>
              <a:chOff x="420012" y="4528446"/>
              <a:chExt cx="7592146" cy="2751677"/>
            </a:xfrm>
          </p:grpSpPr>
          <p:sp>
            <p:nvSpPr>
              <p:cNvPr id="210950" name="矩形 30"/>
              <p:cNvSpPr>
                <a:spLocks noChangeArrowheads="1"/>
              </p:cNvSpPr>
              <p:nvPr/>
            </p:nvSpPr>
            <p:spPr bwMode="auto">
              <a:xfrm>
                <a:off x="420012" y="4528446"/>
                <a:ext cx="7592146" cy="275167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0951"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0952" name="矩形 32"/>
              <p:cNvSpPr>
                <a:spLocks noChangeArrowheads="1"/>
              </p:cNvSpPr>
              <p:nvPr/>
            </p:nvSpPr>
            <p:spPr bwMode="auto">
              <a:xfrm>
                <a:off x="2489133" y="4974271"/>
                <a:ext cx="5523024" cy="2133235"/>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Cassandra</a:t>
                </a:r>
                <a:r>
                  <a:rPr lang="zh-CN" altLang="en-US">
                    <a:latin typeface="微软雅黑" panose="020B0503020204020204" pitchFamily="34" charset="-122"/>
                    <a:ea typeface="微软雅黑" panose="020B0503020204020204" pitchFamily="34" charset="-122"/>
                  </a:rPr>
                  <a:t>是一套开源分布式</a:t>
                </a:r>
                <a:r>
                  <a:rPr lang="en-US" altLang="zh-CN">
                    <a:latin typeface="微软雅黑" panose="020B0503020204020204" pitchFamily="34" charset="-122"/>
                    <a:ea typeface="微软雅黑" panose="020B0503020204020204" pitchFamily="34" charset="-122"/>
                  </a:rPr>
                  <a:t>NoSQL</a:t>
                </a:r>
                <a:r>
                  <a:rPr lang="zh-CN" altLang="en-US">
                    <a:latin typeface="微软雅黑" panose="020B0503020204020204" pitchFamily="34" charset="-122"/>
                    <a:ea typeface="微软雅黑" panose="020B0503020204020204" pitchFamily="34" charset="-122"/>
                  </a:rPr>
                  <a:t>数据库系统。它最初由</a:t>
                </a:r>
                <a:r>
                  <a:rPr lang="en-US" altLang="zh-CN">
                    <a:latin typeface="微软雅黑" panose="020B0503020204020204" pitchFamily="34" charset="-122"/>
                    <a:ea typeface="微软雅黑" panose="020B0503020204020204" pitchFamily="34" charset="-122"/>
                  </a:rPr>
                  <a:t>Facebook</a:t>
                </a:r>
                <a:r>
                  <a:rPr lang="zh-CN" altLang="en-US">
                    <a:latin typeface="微软雅黑" panose="020B0503020204020204" pitchFamily="34" charset="-122"/>
                    <a:ea typeface="微软雅黑" panose="020B0503020204020204" pitchFamily="34" charset="-122"/>
                  </a:rPr>
                  <a:t>开发，用于储存收件箱等简单格式数据，集</a:t>
                </a:r>
                <a:r>
                  <a:rPr lang="en-US" altLang="zh-CN">
                    <a:latin typeface="微软雅黑" panose="020B0503020204020204" pitchFamily="34" charset="-122"/>
                    <a:ea typeface="微软雅黑" panose="020B0503020204020204" pitchFamily="34" charset="-122"/>
                  </a:rPr>
                  <a:t>Google BigTable</a:t>
                </a:r>
                <a:r>
                  <a:rPr lang="zh-CN" altLang="en-US">
                    <a:latin typeface="微软雅黑" panose="020B0503020204020204" pitchFamily="34" charset="-122"/>
                    <a:ea typeface="微软雅黑" panose="020B0503020204020204" pitchFamily="34" charset="-122"/>
                  </a:rPr>
                  <a:t>的数据模型与</a:t>
                </a:r>
                <a:r>
                  <a:rPr lang="en-US" altLang="zh-CN">
                    <a:latin typeface="微软雅黑" panose="020B0503020204020204" pitchFamily="34" charset="-122"/>
                    <a:ea typeface="微软雅黑" panose="020B0503020204020204" pitchFamily="34" charset="-122"/>
                  </a:rPr>
                  <a:t>Amazon Dynamo</a:t>
                </a:r>
                <a:r>
                  <a:rPr lang="zh-CN" altLang="en-US">
                    <a:latin typeface="微软雅黑" panose="020B0503020204020204" pitchFamily="34" charset="-122"/>
                    <a:ea typeface="微软雅黑" panose="020B0503020204020204" pitchFamily="34" charset="-122"/>
                  </a:rPr>
                  <a:t>的完全分布式的架构于一身。</a:t>
                </a:r>
                <a:r>
                  <a:rPr lang="en-US" altLang="zh-CN">
                    <a:latin typeface="微软雅黑" panose="020B0503020204020204" pitchFamily="34" charset="-122"/>
                    <a:ea typeface="微软雅黑" panose="020B0503020204020204" pitchFamily="34" charset="-122"/>
                  </a:rPr>
                  <a:t>Facebook</a:t>
                </a:r>
                <a:r>
                  <a:rPr lang="zh-CN" altLang="en-US">
                    <a:latin typeface="微软雅黑" panose="020B0503020204020204" pitchFamily="34" charset="-122"/>
                    <a:ea typeface="微软雅黑" panose="020B0503020204020204" pitchFamily="34" charset="-122"/>
                  </a:rPr>
                  <a:t>于</a:t>
                </a:r>
                <a:r>
                  <a:rPr lang="en-US" altLang="zh-CN">
                    <a:latin typeface="微软雅黑" panose="020B0503020204020204" pitchFamily="34" charset="-122"/>
                    <a:ea typeface="微软雅黑" panose="020B0503020204020204" pitchFamily="34" charset="-122"/>
                  </a:rPr>
                  <a:t>2008</a:t>
                </a:r>
                <a:r>
                  <a:rPr lang="zh-CN" altLang="en-US">
                    <a:latin typeface="微软雅黑" panose="020B0503020204020204" pitchFamily="34" charset="-122"/>
                    <a:ea typeface="微软雅黑" panose="020B0503020204020204" pitchFamily="34" charset="-122"/>
                  </a:rPr>
                  <a:t>年将 </a:t>
                </a:r>
                <a:r>
                  <a:rPr lang="en-US" altLang="zh-CN">
                    <a:latin typeface="微软雅黑" panose="020B0503020204020204" pitchFamily="34" charset="-122"/>
                    <a:ea typeface="微软雅黑" panose="020B0503020204020204" pitchFamily="34" charset="-122"/>
                  </a:rPr>
                  <a:t>Cassandra </a:t>
                </a:r>
                <a:r>
                  <a:rPr lang="zh-CN" altLang="en-US">
                    <a:latin typeface="微软雅黑" panose="020B0503020204020204" pitchFamily="34" charset="-122"/>
                    <a:ea typeface="微软雅黑" panose="020B0503020204020204" pitchFamily="34" charset="-122"/>
                  </a:rPr>
                  <a:t>开源，此后被</a:t>
                </a:r>
                <a:r>
                  <a:rPr lang="en-US" altLang="zh-CN">
                    <a:latin typeface="微软雅黑" panose="020B0503020204020204" pitchFamily="34" charset="-122"/>
                    <a:ea typeface="微软雅黑" panose="020B0503020204020204" pitchFamily="34" charset="-122"/>
                  </a:rPr>
                  <a:t>Digg</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Twitter</a:t>
                </a:r>
                <a:r>
                  <a:rPr lang="zh-CN" altLang="en-US">
                    <a:latin typeface="微软雅黑" panose="020B0503020204020204" pitchFamily="34" charset="-122"/>
                    <a:ea typeface="微软雅黑" panose="020B0503020204020204" pitchFamily="34" charset="-122"/>
                  </a:rPr>
                  <a:t>等知名</a:t>
                </a:r>
                <a:r>
                  <a:rPr lang="en-US" altLang="zh-CN">
                    <a:latin typeface="微软雅黑" panose="020B0503020204020204" pitchFamily="34" charset="-122"/>
                    <a:ea typeface="微软雅黑" panose="020B0503020204020204" pitchFamily="34" charset="-122"/>
                  </a:rPr>
                  <a:t>Web 2.0</a:t>
                </a:r>
                <a:r>
                  <a:rPr lang="zh-CN" altLang="en-US">
                    <a:latin typeface="微软雅黑" panose="020B0503020204020204" pitchFamily="34" charset="-122"/>
                    <a:ea typeface="微软雅黑" panose="020B0503020204020204" pitchFamily="34" charset="-122"/>
                  </a:rPr>
                  <a:t>网站所采纳，成为了一种流行的分布式结构化数据存储方案。</a:t>
                </a:r>
                <a:endParaRPr lang="zh-CN" altLang="en-US">
                  <a:latin typeface="微软雅黑" panose="020B0503020204020204" pitchFamily="34" charset="-122"/>
                  <a:ea typeface="微软雅黑" panose="020B0503020204020204" pitchFamily="34" charset="-122"/>
                </a:endParaRPr>
              </a:p>
              <a:p>
                <a:pPr latinLnBrk="1">
                  <a:spcBef>
                    <a:spcPts val="900"/>
                  </a:spcBef>
                </a:pPr>
                <a:r>
                  <a:rPr lang="zh-CN" altLang="en-US">
                    <a:latin typeface="微软雅黑" panose="020B0503020204020204" pitchFamily="34" charset="-122"/>
                    <a:ea typeface="微软雅黑" panose="020B0503020204020204" pitchFamily="34" charset="-122"/>
                  </a:rPr>
                  <a:t>Uber现在有全球最大的Cassandra的data center。</a:t>
                </a:r>
                <a:endParaRPr lang="zh-CN" altLang="en-US">
                  <a:latin typeface="微软雅黑" panose="020B0503020204020204" pitchFamily="34" charset="-122"/>
                  <a:ea typeface="微软雅黑" panose="020B0503020204020204" pitchFamily="34" charset="-122"/>
                </a:endParaRPr>
              </a:p>
            </p:txBody>
          </p:sp>
        </p:grpSp>
        <p:pic>
          <p:nvPicPr>
            <p:cNvPr id="210949" name="Picture 2"/>
            <p:cNvPicPr>
              <a:picLocks noChangeAspect="1" noChangeArrowheads="1"/>
            </p:cNvPicPr>
            <p:nvPr/>
          </p:nvPicPr>
          <p:blipFill>
            <a:blip r:embed="rId2"/>
            <a:srcRect/>
            <a:stretch>
              <a:fillRect/>
            </a:stretch>
          </p:blipFill>
          <p:spPr bwMode="auto">
            <a:xfrm>
              <a:off x="664367" y="3390220"/>
              <a:ext cx="1692558" cy="11189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extBox 34"/>
          <p:cNvSpPr txBox="1">
            <a:spLocks noChangeArrowheads="1"/>
          </p:cNvSpPr>
          <p:nvPr/>
        </p:nvSpPr>
        <p:spPr bwMode="auto">
          <a:xfrm>
            <a:off x="1116013"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81013" y="836613"/>
            <a:ext cx="7691437" cy="2879725"/>
            <a:chOff x="481013" y="836612"/>
            <a:chExt cx="7691437" cy="2880419"/>
          </a:xfrm>
        </p:grpSpPr>
        <p:grpSp>
          <p:nvGrpSpPr>
            <p:cNvPr id="213000" name="组合 33"/>
            <p:cNvGrpSpPr/>
            <p:nvPr/>
          </p:nvGrpSpPr>
          <p:grpSpPr bwMode="auto">
            <a:xfrm>
              <a:off x="481013" y="836612"/>
              <a:ext cx="7691437" cy="2880419"/>
              <a:chOff x="499928" y="4528446"/>
              <a:chExt cx="7512229" cy="2974890"/>
            </a:xfrm>
          </p:grpSpPr>
          <p:sp>
            <p:nvSpPr>
              <p:cNvPr id="213002" name="矩形 30"/>
              <p:cNvSpPr>
                <a:spLocks noChangeArrowheads="1"/>
              </p:cNvSpPr>
              <p:nvPr/>
            </p:nvSpPr>
            <p:spPr bwMode="auto">
              <a:xfrm>
                <a:off x="499928" y="4528446"/>
                <a:ext cx="7512229" cy="2974890"/>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3003"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3004" name="矩形 32"/>
              <p:cNvSpPr>
                <a:spLocks noChangeArrowheads="1"/>
              </p:cNvSpPr>
              <p:nvPr/>
            </p:nvSpPr>
            <p:spPr bwMode="auto">
              <a:xfrm>
                <a:off x="2489133" y="4974271"/>
                <a:ext cx="5523024" cy="2384031"/>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MongoDB</a:t>
                </a:r>
                <a:r>
                  <a:rPr lang="zh-CN" altLang="en-US">
                    <a:latin typeface="微软雅黑" panose="020B0503020204020204" pitchFamily="34" charset="-122"/>
                    <a:ea typeface="微软雅黑" panose="020B0503020204020204" pitchFamily="34" charset="-122"/>
                  </a:rPr>
                  <a:t>是一个基于分布式文件存储的数据库。由</a:t>
                </a:r>
                <a:r>
                  <a:rPr lang="en-US" altLang="zh-CN">
                    <a:latin typeface="微软雅黑" panose="020B0503020204020204" pitchFamily="34" charset="-122"/>
                    <a:ea typeface="微软雅黑" panose="020B0503020204020204" pitchFamily="34" charset="-122"/>
                  </a:rPr>
                  <a:t>C++</a:t>
                </a:r>
                <a:r>
                  <a:rPr lang="zh-CN" altLang="en-US">
                    <a:latin typeface="微软雅黑" panose="020B0503020204020204" pitchFamily="34" charset="-122"/>
                    <a:ea typeface="微软雅黑" panose="020B0503020204020204" pitchFamily="34" charset="-122"/>
                  </a:rPr>
                  <a:t>语言编写，</a:t>
                </a:r>
                <a:r>
                  <a:rPr lang="en-US" altLang="zh-CN">
                    <a:latin typeface="微软雅黑" panose="020B0503020204020204" pitchFamily="34" charset="-122"/>
                    <a:ea typeface="微软雅黑" panose="020B0503020204020204" pitchFamily="34" charset="-122"/>
                  </a:rPr>
                  <a:t>BSON(binary json)</a:t>
                </a:r>
                <a:r>
                  <a:rPr lang="zh-CN" altLang="en-US">
                    <a:latin typeface="微软雅黑" panose="020B0503020204020204" pitchFamily="34" charset="-122"/>
                    <a:ea typeface="微软雅黑" panose="020B0503020204020204" pitchFamily="34" charset="-122"/>
                  </a:rPr>
                  <a:t>结构，是一个介于关系数据库和非关系数据库之间的产品，是非关系数据库当中功能最丰富，最像关系数据库的。它支持的数据结构非常松散，可以存储比较复杂的数据类型。它支持的查询语言非常强大，其语法有点类似于面向对象的查询语言，几乎可以实现类似关系数据库单表查询的绝大部分功能，而且还支持对数据建立索引。</a:t>
                </a:r>
                <a:endParaRPr lang="zh-CN" altLang="en-US">
                  <a:latin typeface="微软雅黑" panose="020B0503020204020204" pitchFamily="34" charset="-122"/>
                  <a:ea typeface="微软雅黑" panose="020B0503020204020204" pitchFamily="34" charset="-122"/>
                </a:endParaRPr>
              </a:p>
            </p:txBody>
          </p:sp>
        </p:grpSp>
        <p:pic>
          <p:nvPicPr>
            <p:cNvPr id="213001" name="Picture 3"/>
            <p:cNvPicPr>
              <a:picLocks noChangeAspect="1" noChangeArrowheads="1"/>
            </p:cNvPicPr>
            <p:nvPr/>
          </p:nvPicPr>
          <p:blipFill>
            <a:blip r:embed="rId1"/>
            <a:srcRect/>
            <a:stretch>
              <a:fillRect/>
            </a:stretch>
          </p:blipFill>
          <p:spPr bwMode="auto">
            <a:xfrm>
              <a:off x="533245" y="1368788"/>
              <a:ext cx="1984426" cy="616324"/>
            </a:xfrm>
            <a:prstGeom prst="rect">
              <a:avLst/>
            </a:prstGeom>
            <a:noFill/>
            <a:ln w="9525">
              <a:noFill/>
              <a:miter lim="800000"/>
              <a:headEnd/>
              <a:tailEnd/>
            </a:ln>
          </p:spPr>
        </p:pic>
      </p:grpSp>
      <p:grpSp>
        <p:nvGrpSpPr>
          <p:cNvPr id="10" name="组合 33"/>
          <p:cNvGrpSpPr/>
          <p:nvPr/>
        </p:nvGrpSpPr>
        <p:grpSpPr bwMode="auto">
          <a:xfrm>
            <a:off x="481013" y="3978275"/>
            <a:ext cx="7691437" cy="2330450"/>
            <a:chOff x="499928" y="4528446"/>
            <a:chExt cx="7512229" cy="2974890"/>
          </a:xfrm>
        </p:grpSpPr>
        <p:sp>
          <p:nvSpPr>
            <p:cNvPr id="212998" name="矩形 30"/>
            <p:cNvSpPr>
              <a:spLocks noChangeArrowheads="1"/>
            </p:cNvSpPr>
            <p:nvPr/>
          </p:nvSpPr>
          <p:spPr bwMode="auto">
            <a:xfrm>
              <a:off x="499928" y="4528446"/>
              <a:ext cx="7512229" cy="2974890"/>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2999"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grpSp>
      <p:pic>
        <p:nvPicPr>
          <p:cNvPr id="15" name="Picture 6"/>
          <p:cNvPicPr>
            <a:picLocks noChangeAspect="1" noChangeArrowheads="1"/>
          </p:cNvPicPr>
          <p:nvPr/>
        </p:nvPicPr>
        <p:blipFill>
          <a:blip r:embed="rId2"/>
          <a:srcRect/>
          <a:stretch>
            <a:fillRect/>
          </a:stretch>
        </p:blipFill>
        <p:spPr bwMode="auto">
          <a:xfrm>
            <a:off x="611188" y="4437063"/>
            <a:ext cx="1606550" cy="974725"/>
          </a:xfrm>
          <a:prstGeom prst="rect">
            <a:avLst/>
          </a:prstGeom>
          <a:noFill/>
          <a:ln w="9525">
            <a:noFill/>
            <a:miter lim="800000"/>
            <a:headEnd/>
            <a:tailEnd/>
          </a:ln>
        </p:spPr>
      </p:pic>
      <p:sp>
        <p:nvSpPr>
          <p:cNvPr id="2" name="矩形 1"/>
          <p:cNvSpPr/>
          <p:nvPr/>
        </p:nvSpPr>
        <p:spPr>
          <a:xfrm>
            <a:off x="2517775" y="4333875"/>
            <a:ext cx="5761038" cy="2000250"/>
          </a:xfrm>
          <a:prstGeom prst="rect">
            <a:avLst/>
          </a:prstGeom>
        </p:spPr>
        <p:txBody>
          <a:bodyPr>
            <a:spAutoFit/>
          </a:bodyPr>
          <a:lstStyle/>
          <a:p>
            <a:pPr>
              <a:defRPr/>
            </a:pPr>
            <a:r>
              <a:rPr lang="en-US" altLang="zh-CN" dirty="0" err="1">
                <a:latin typeface="+mj-ea"/>
                <a:ea typeface="+mj-ea"/>
                <a:cs typeface="+mn-cs"/>
              </a:rPr>
              <a:t>Redis</a:t>
            </a:r>
            <a:r>
              <a:rPr lang="zh-CN" altLang="en-US" dirty="0">
                <a:latin typeface="+mj-ea"/>
                <a:ea typeface="+mj-ea"/>
                <a:cs typeface="+mn-cs"/>
              </a:rPr>
              <a:t>是一个开源的使用</a:t>
            </a:r>
            <a:r>
              <a:rPr lang="en-US" altLang="zh-CN" dirty="0">
                <a:latin typeface="+mj-ea"/>
                <a:ea typeface="+mj-ea"/>
                <a:cs typeface="+mn-cs"/>
              </a:rPr>
              <a:t>ANSI C</a:t>
            </a:r>
            <a:r>
              <a:rPr lang="zh-CN" altLang="en-US" dirty="0">
                <a:latin typeface="+mj-ea"/>
                <a:ea typeface="+mj-ea"/>
                <a:cs typeface="+mn-cs"/>
              </a:rPr>
              <a:t>语言编写、支持网络、可</a:t>
            </a:r>
            <a:r>
              <a:rPr lang="zh-CN" altLang="en-US" dirty="0">
                <a:solidFill>
                  <a:srgbClr val="FF0000"/>
                </a:solidFill>
                <a:latin typeface="+mj-ea"/>
                <a:ea typeface="+mj-ea"/>
                <a:cs typeface="+mn-cs"/>
              </a:rPr>
              <a:t>基于内存</a:t>
            </a:r>
            <a:r>
              <a:rPr lang="zh-CN" altLang="en-US" dirty="0">
                <a:latin typeface="+mj-ea"/>
                <a:ea typeface="+mj-ea"/>
                <a:cs typeface="+mn-cs"/>
              </a:rPr>
              <a:t>亦可持久化的日志型、</a:t>
            </a:r>
            <a:r>
              <a:rPr lang="en-US" altLang="zh-CN" dirty="0">
                <a:latin typeface="+mj-ea"/>
                <a:ea typeface="+mj-ea"/>
                <a:cs typeface="+mn-cs"/>
              </a:rPr>
              <a:t>Key-Value</a:t>
            </a:r>
            <a:r>
              <a:rPr lang="zh-CN" altLang="en-US" dirty="0">
                <a:latin typeface="+mj-ea"/>
                <a:ea typeface="+mj-ea"/>
                <a:cs typeface="+mn-cs"/>
              </a:rPr>
              <a:t>数据库，并提供多种语言的</a:t>
            </a:r>
            <a:r>
              <a:rPr lang="en-US" altLang="zh-CN" dirty="0">
                <a:latin typeface="+mj-ea"/>
                <a:ea typeface="+mj-ea"/>
                <a:cs typeface="+mn-cs"/>
              </a:rPr>
              <a:t>API</a:t>
            </a:r>
            <a:r>
              <a:rPr lang="zh-CN" altLang="en-US" dirty="0">
                <a:latin typeface="+mj-ea"/>
                <a:ea typeface="+mj-ea"/>
                <a:cs typeface="+mn-cs"/>
              </a:rPr>
              <a:t>。</a:t>
            </a:r>
            <a:endParaRPr lang="en-US" altLang="zh-CN" dirty="0">
              <a:latin typeface="+mj-ea"/>
              <a:ea typeface="+mj-ea"/>
              <a:cs typeface="+mn-cs"/>
            </a:endParaRPr>
          </a:p>
          <a:p>
            <a:pPr>
              <a:defRPr/>
            </a:pPr>
            <a:r>
              <a:rPr lang="en-US" altLang="zh-CN" sz="1400" dirty="0">
                <a:latin typeface="+mj-ea"/>
                <a:ea typeface="+mj-ea"/>
                <a:cs typeface="+mn-cs"/>
              </a:rPr>
              <a:t>1 </a:t>
            </a:r>
            <a:r>
              <a:rPr lang="zh-CN" altLang="en-US" sz="1400" dirty="0">
                <a:latin typeface="+mj-ea"/>
                <a:ea typeface="+mj-ea"/>
                <a:cs typeface="+mn-cs"/>
              </a:rPr>
              <a:t>读写性能优异</a:t>
            </a:r>
            <a:endParaRPr lang="zh-CN" altLang="en-US" sz="1400" dirty="0">
              <a:latin typeface="+mj-ea"/>
              <a:ea typeface="+mj-ea"/>
              <a:cs typeface="+mn-cs"/>
            </a:endParaRPr>
          </a:p>
          <a:p>
            <a:pPr>
              <a:defRPr/>
            </a:pPr>
            <a:r>
              <a:rPr lang="en-US" altLang="zh-CN" sz="1400" dirty="0">
                <a:latin typeface="+mj-ea"/>
                <a:ea typeface="+mj-ea"/>
                <a:cs typeface="+mn-cs"/>
              </a:rPr>
              <a:t>2 </a:t>
            </a:r>
            <a:r>
              <a:rPr lang="zh-CN" altLang="en-US" sz="1400" dirty="0">
                <a:latin typeface="+mj-ea"/>
                <a:ea typeface="+mj-ea"/>
                <a:cs typeface="+mn-cs"/>
              </a:rPr>
              <a:t>支持数据持久化</a:t>
            </a:r>
            <a:endParaRPr lang="en-US" altLang="zh-CN" sz="1400" dirty="0">
              <a:latin typeface="+mj-ea"/>
              <a:ea typeface="+mj-ea"/>
              <a:cs typeface="+mn-cs"/>
            </a:endParaRPr>
          </a:p>
          <a:p>
            <a:pPr>
              <a:defRPr/>
            </a:pPr>
            <a:r>
              <a:rPr lang="en-US" altLang="zh-CN" sz="1400" dirty="0">
                <a:latin typeface="+mj-ea"/>
                <a:ea typeface="+mj-ea"/>
                <a:cs typeface="+mn-cs"/>
              </a:rPr>
              <a:t>3 </a:t>
            </a:r>
            <a:r>
              <a:rPr lang="zh-CN" altLang="en-US" sz="1400" dirty="0">
                <a:latin typeface="+mj-ea"/>
                <a:ea typeface="+mj-ea"/>
                <a:cs typeface="+mn-cs"/>
              </a:rPr>
              <a:t>支持主从复制，主机会自动将数据同步到从机，可以进行读写分离。</a:t>
            </a:r>
            <a:endParaRPr lang="zh-CN" altLang="en-US" sz="1400" dirty="0">
              <a:latin typeface="+mj-ea"/>
              <a:ea typeface="+mj-ea"/>
              <a:cs typeface="+mn-cs"/>
            </a:endParaRPr>
          </a:p>
          <a:p>
            <a:pPr>
              <a:defRPr/>
            </a:pPr>
            <a:r>
              <a:rPr lang="en-US" altLang="zh-CN" sz="1400" dirty="0">
                <a:latin typeface="+mj-ea"/>
                <a:ea typeface="+mj-ea"/>
                <a:cs typeface="+mn-cs"/>
              </a:rPr>
              <a:t>4 </a:t>
            </a:r>
            <a:r>
              <a:rPr lang="zh-CN" altLang="en-US" sz="1400" dirty="0">
                <a:latin typeface="+mj-ea"/>
                <a:ea typeface="+mj-ea"/>
                <a:cs typeface="+mn-cs"/>
              </a:rPr>
              <a:t>数据结构丰富：除了支持</a:t>
            </a:r>
            <a:r>
              <a:rPr lang="en-US" altLang="zh-CN" sz="1400" dirty="0">
                <a:latin typeface="+mj-ea"/>
                <a:ea typeface="+mj-ea"/>
                <a:cs typeface="+mn-cs"/>
              </a:rPr>
              <a:t>string</a:t>
            </a:r>
            <a:r>
              <a:rPr lang="zh-CN" altLang="en-US" sz="1400" dirty="0">
                <a:latin typeface="+mj-ea"/>
                <a:ea typeface="+mj-ea"/>
                <a:cs typeface="+mn-cs"/>
              </a:rPr>
              <a:t>类型的</a:t>
            </a:r>
            <a:r>
              <a:rPr lang="en-US" altLang="zh-CN" sz="1400" dirty="0">
                <a:latin typeface="+mj-ea"/>
                <a:ea typeface="+mj-ea"/>
                <a:cs typeface="+mn-cs"/>
              </a:rPr>
              <a:t>value</a:t>
            </a:r>
            <a:r>
              <a:rPr lang="zh-CN" altLang="en-US" sz="1400" dirty="0">
                <a:latin typeface="+mj-ea"/>
                <a:ea typeface="+mj-ea"/>
                <a:cs typeface="+mn-cs"/>
              </a:rPr>
              <a:t>外还支持</a:t>
            </a:r>
            <a:r>
              <a:rPr lang="en-US" altLang="zh-CN" sz="1400" dirty="0">
                <a:latin typeface="+mj-ea"/>
                <a:ea typeface="+mj-ea"/>
                <a:cs typeface="+mn-cs"/>
              </a:rPr>
              <a:t>string</a:t>
            </a:r>
            <a:r>
              <a:rPr lang="zh-CN" altLang="en-US" sz="1400" dirty="0">
                <a:latin typeface="+mj-ea"/>
                <a:ea typeface="+mj-ea"/>
                <a:cs typeface="+mn-cs"/>
              </a:rPr>
              <a:t>、</a:t>
            </a:r>
            <a:r>
              <a:rPr lang="en-US" altLang="zh-CN" sz="1400" dirty="0">
                <a:latin typeface="+mj-ea"/>
                <a:ea typeface="+mj-ea"/>
                <a:cs typeface="+mn-cs"/>
              </a:rPr>
              <a:t>hash</a:t>
            </a:r>
            <a:r>
              <a:rPr lang="zh-CN" altLang="en-US" sz="1400" dirty="0">
                <a:latin typeface="+mj-ea"/>
                <a:ea typeface="+mj-ea"/>
                <a:cs typeface="+mn-cs"/>
              </a:rPr>
              <a:t>、</a:t>
            </a:r>
            <a:r>
              <a:rPr lang="en-US" altLang="zh-CN" sz="1400" dirty="0">
                <a:latin typeface="+mj-ea"/>
                <a:ea typeface="+mj-ea"/>
                <a:cs typeface="+mn-cs"/>
              </a:rPr>
              <a:t>set</a:t>
            </a:r>
            <a:r>
              <a:rPr lang="zh-CN" altLang="en-US" sz="1400" dirty="0">
                <a:latin typeface="+mj-ea"/>
                <a:ea typeface="+mj-ea"/>
                <a:cs typeface="+mn-cs"/>
              </a:rPr>
              <a:t>、</a:t>
            </a:r>
            <a:r>
              <a:rPr lang="en-US" altLang="zh-CN" sz="1400" dirty="0" err="1">
                <a:latin typeface="+mj-ea"/>
                <a:ea typeface="+mj-ea"/>
                <a:cs typeface="+mn-cs"/>
              </a:rPr>
              <a:t>sortedset</a:t>
            </a:r>
            <a:r>
              <a:rPr lang="zh-CN" altLang="en-US" sz="1400" dirty="0">
                <a:latin typeface="+mj-ea"/>
                <a:ea typeface="+mj-ea"/>
                <a:cs typeface="+mn-cs"/>
              </a:rPr>
              <a:t>、</a:t>
            </a:r>
            <a:r>
              <a:rPr lang="en-US" altLang="zh-CN" sz="1400" dirty="0">
                <a:latin typeface="+mj-ea"/>
                <a:ea typeface="+mj-ea"/>
                <a:cs typeface="+mn-cs"/>
              </a:rPr>
              <a:t>list</a:t>
            </a:r>
            <a:r>
              <a:rPr lang="zh-CN" altLang="en-US" sz="1400" dirty="0">
                <a:latin typeface="+mj-ea"/>
                <a:ea typeface="+mj-ea"/>
                <a:cs typeface="+mn-cs"/>
              </a:rPr>
              <a:t>等数据结构。</a:t>
            </a:r>
            <a:endParaRPr lang="zh-CN" altLang="en-US" sz="1400" dirty="0">
              <a:latin typeface="+mj-ea"/>
              <a:ea typeface="+mj-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extBox 34"/>
          <p:cNvSpPr txBox="1">
            <a:spLocks noChangeArrowheads="1"/>
          </p:cNvSpPr>
          <p:nvPr/>
        </p:nvSpPr>
        <p:spPr bwMode="auto">
          <a:xfrm>
            <a:off x="1116013" y="260350"/>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云计算和云存储</a:t>
            </a:r>
            <a:endParaRPr lang="zh-CN" altLang="en-US" sz="2400">
              <a:latin typeface="微软雅黑" panose="020B0503020204020204" pitchFamily="34" charset="-122"/>
              <a:ea typeface="微软雅黑" panose="020B0503020204020204" pitchFamily="34" charset="-122"/>
            </a:endParaRPr>
          </a:p>
        </p:txBody>
      </p:sp>
      <p:grpSp>
        <p:nvGrpSpPr>
          <p:cNvPr id="6" name="组合 5"/>
          <p:cNvGrpSpPr/>
          <p:nvPr/>
        </p:nvGrpSpPr>
        <p:grpSpPr bwMode="auto">
          <a:xfrm>
            <a:off x="468313" y="973138"/>
            <a:ext cx="7691437" cy="2527300"/>
            <a:chOff x="481013" y="836612"/>
            <a:chExt cx="7691438" cy="2527710"/>
          </a:xfrm>
        </p:grpSpPr>
        <p:sp>
          <p:nvSpPr>
            <p:cNvPr id="215045" name="矩形 30"/>
            <p:cNvSpPr>
              <a:spLocks noChangeArrowheads="1"/>
            </p:cNvSpPr>
            <p:nvPr/>
          </p:nvSpPr>
          <p:spPr bwMode="auto">
            <a:xfrm>
              <a:off x="481013" y="836612"/>
              <a:ext cx="7691437" cy="2527710"/>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5046"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5047" name="矩形 32"/>
            <p:cNvSpPr>
              <a:spLocks noChangeArrowheads="1"/>
            </p:cNvSpPr>
            <p:nvPr/>
          </p:nvSpPr>
          <p:spPr bwMode="auto">
            <a:xfrm>
              <a:off x="755577" y="1311445"/>
              <a:ext cx="7416874" cy="1754611"/>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云计算（</a:t>
              </a:r>
              <a:r>
                <a:rPr lang="en-US" altLang="zh-CN">
                  <a:latin typeface="微软雅黑" panose="020B0503020204020204" pitchFamily="34" charset="-122"/>
                  <a:ea typeface="微软雅黑" panose="020B0503020204020204" pitchFamily="34" charset="-122"/>
                </a:rPr>
                <a:t>cloud computing</a:t>
              </a:r>
              <a:r>
                <a:rPr lang="zh-CN" altLang="en-US">
                  <a:latin typeface="微软雅黑" panose="020B0503020204020204" pitchFamily="34" charset="-122"/>
                  <a:ea typeface="微软雅黑" panose="020B0503020204020204" pitchFamily="34" charset="-122"/>
                </a:rPr>
                <a:t>），是分布式计算技术的一种，其最基本的概念，是透过网络将庞大的计算处理程序自动分拆成无数个较小的子程序，再交由多部服务器所组成的庞大系统经搜寻、计算分析之后将处理结果回传给用户。透过这项技术，网络服务提供者可以在数秒之内，达成处理数以千万计甚至亿计的信息，达到和“超级计算机”同样强大效能的网络服务。</a:t>
              </a:r>
              <a:endParaRPr lang="en-US" altLang="zh-CN">
                <a:latin typeface="微软雅黑" panose="020B0503020204020204" pitchFamily="34" charset="-122"/>
                <a:ea typeface="微软雅黑" panose="020B0503020204020204" pitchFamily="34" charset="-122"/>
              </a:endParaRPr>
            </a:p>
          </p:txBody>
        </p:sp>
      </p:grpSp>
      <p:pic>
        <p:nvPicPr>
          <p:cNvPr id="101378" name="Picture 2" descr="C:\Users\Denver\Pictures\云计算.jpg"/>
          <p:cNvPicPr>
            <a:picLocks noChangeAspect="1" noChangeArrowheads="1"/>
          </p:cNvPicPr>
          <p:nvPr/>
        </p:nvPicPr>
        <p:blipFill>
          <a:blip r:embed="rId1"/>
          <a:srcRect/>
          <a:stretch>
            <a:fillRect/>
          </a:stretch>
        </p:blipFill>
        <p:spPr bwMode="auto">
          <a:xfrm>
            <a:off x="487363" y="3500438"/>
            <a:ext cx="3846512" cy="2886075"/>
          </a:xfrm>
          <a:prstGeom prst="rect">
            <a:avLst/>
          </a:prstGeom>
          <a:noFill/>
          <a:ln w="9525">
            <a:noFill/>
            <a:miter lim="800000"/>
            <a:headEnd/>
            <a:tailEnd/>
          </a:ln>
        </p:spPr>
      </p:pic>
      <p:sp>
        <p:nvSpPr>
          <p:cNvPr id="5" name="矩形 4"/>
          <p:cNvSpPr>
            <a:spLocks noChangeArrowheads="1"/>
          </p:cNvSpPr>
          <p:nvPr/>
        </p:nvSpPr>
        <p:spPr bwMode="auto">
          <a:xfrm>
            <a:off x="5003800" y="3735388"/>
            <a:ext cx="3024188" cy="1630362"/>
          </a:xfrm>
          <a:prstGeom prst="rect">
            <a:avLst/>
          </a:prstGeom>
          <a:noFill/>
          <a:ln w="9525">
            <a:noFill/>
            <a:miter lim="800000"/>
          </a:ln>
        </p:spPr>
        <p:txBody>
          <a:bodyPr>
            <a:spAutoFit/>
          </a:bodyPr>
          <a:lstStyle/>
          <a:p>
            <a:pPr latinLnBrk="1">
              <a:spcBef>
                <a:spcPts val="900"/>
              </a:spcBef>
            </a:pPr>
            <a:r>
              <a:rPr lang="zh-CN" altLang="en-US" sz="2000">
                <a:latin typeface="微软雅黑" panose="020B0503020204020204" pitchFamily="34" charset="-122"/>
                <a:ea typeface="微软雅黑" panose="020B0503020204020204" pitchFamily="34" charset="-122"/>
              </a:rPr>
              <a:t>云计算是一种资源交付和使用模式，指通过网络获得应用所需的资源（硬件、平台、软件）。提供资源的网络被称为“云”。</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1378"/>
                                        </p:tgtEl>
                                        <p:attrNameLst>
                                          <p:attrName>style.visibility</p:attrName>
                                        </p:attrNameLst>
                                      </p:cBhvr>
                                      <p:to>
                                        <p:strVal val="visible"/>
                                      </p:to>
                                    </p:set>
                                    <p:anim calcmode="lin" valueType="num">
                                      <p:cBhvr additive="base">
                                        <p:cTn id="12" dur="500" fill="hold"/>
                                        <p:tgtEl>
                                          <p:spTgt spid="101378"/>
                                        </p:tgtEl>
                                        <p:attrNameLst>
                                          <p:attrName>ppt_x</p:attrName>
                                        </p:attrNameLst>
                                      </p:cBhvr>
                                      <p:tavLst>
                                        <p:tav tm="0">
                                          <p:val>
                                            <p:strVal val="#ppt_x"/>
                                          </p:val>
                                        </p:tav>
                                        <p:tav tm="100000">
                                          <p:val>
                                            <p:strVal val="#ppt_x"/>
                                          </p:val>
                                        </p:tav>
                                      </p:tavLst>
                                    </p:anim>
                                    <p:anim calcmode="lin" valueType="num">
                                      <p:cBhvr additive="base">
                                        <p:cTn id="13" dur="500" fill="hold"/>
                                        <p:tgtEl>
                                          <p:spTgt spid="10137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AutoShape 39"/>
          <p:cNvSpPr>
            <a:spLocks noChangeArrowheads="1"/>
          </p:cNvSpPr>
          <p:nvPr/>
        </p:nvSpPr>
        <p:spPr bwMode="auto">
          <a:xfrm>
            <a:off x="549275" y="4389438"/>
            <a:ext cx="6911975" cy="481012"/>
          </a:xfrm>
          <a:prstGeom prst="roundRect">
            <a:avLst>
              <a:gd name="adj" fmla="val 13125"/>
            </a:avLst>
          </a:prstGeom>
          <a:solidFill>
            <a:schemeClr val="accent2"/>
          </a:solidFill>
          <a:ln w="3175">
            <a:solidFill>
              <a:srgbClr val="C0C0C0">
                <a:alpha val="52156"/>
              </a:srgbClr>
            </a:solidFill>
            <a:round/>
          </a:ln>
        </p:spPr>
        <p:txBody>
          <a:bodyPr wrap="none" lIns="91431" tIns="45715" rIns="91431" bIns="45715" anchor="ctr"/>
          <a:lstStyle/>
          <a:p>
            <a:pPr defTabSz="1028700"/>
            <a:endParaRPr lang="zh-CN" altLang="en-US" i="1">
              <a:ea typeface="华文细黑" pitchFamily="2" charset="-122"/>
            </a:endParaRPr>
          </a:p>
        </p:txBody>
      </p:sp>
      <p:sp>
        <p:nvSpPr>
          <p:cNvPr id="217090" name="AutoShape 40"/>
          <p:cNvSpPr>
            <a:spLocks noChangeArrowheads="1"/>
          </p:cNvSpPr>
          <p:nvPr/>
        </p:nvSpPr>
        <p:spPr bwMode="auto">
          <a:xfrm rot="10800000">
            <a:off x="590550" y="4476750"/>
            <a:ext cx="6826250" cy="268288"/>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ln>
        </p:spPr>
        <p:txBody>
          <a:bodyPr rot="10800000" wrap="none" lIns="91431" tIns="45715" rIns="91431" bIns="45715" anchor="ctr"/>
          <a:lstStyle/>
          <a:p>
            <a:pPr defTabSz="1028700"/>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第三层为（</a:t>
            </a:r>
            <a:r>
              <a:rPr lang="en-US" altLang="zh-CN" sz="2500" b="1">
                <a:solidFill>
                  <a:schemeClr val="bg1"/>
                </a:solidFill>
                <a:latin typeface="黑体" panose="02010609060101010101" charset="-122"/>
                <a:ea typeface="黑体" panose="02010609060101010101" charset="-122"/>
                <a:sym typeface="Times New Roman" panose="02020603050405020304" pitchFamily="18" charset="0"/>
              </a:rPr>
              <a:t>SaaS</a:t>
            </a:r>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）软件即服务</a:t>
            </a:r>
            <a:endParaRPr lang="zh-CN" altLang="en-US" sz="2500" b="1" i="1">
              <a:solidFill>
                <a:schemeClr val="bg1"/>
              </a:solidFill>
              <a:latin typeface="黑体" panose="02010609060101010101" charset="-122"/>
              <a:ea typeface="黑体" panose="02010609060101010101" charset="-122"/>
            </a:endParaRPr>
          </a:p>
        </p:txBody>
      </p:sp>
      <p:sp>
        <p:nvSpPr>
          <p:cNvPr id="217091" name="AutoShape 42"/>
          <p:cNvSpPr>
            <a:spLocks noChangeArrowheads="1"/>
          </p:cNvSpPr>
          <p:nvPr/>
        </p:nvSpPr>
        <p:spPr bwMode="auto">
          <a:xfrm>
            <a:off x="549275" y="4868863"/>
            <a:ext cx="6950075" cy="1028700"/>
          </a:xfrm>
          <a:prstGeom prst="roundRect">
            <a:avLst>
              <a:gd name="adj" fmla="val 2644"/>
            </a:avLst>
          </a:prstGeom>
          <a:gradFill rotWithShape="1">
            <a:gsLst>
              <a:gs pos="0">
                <a:srgbClr val="F2F2F2"/>
              </a:gs>
              <a:gs pos="100000">
                <a:srgbClr val="DDDDDD"/>
              </a:gs>
            </a:gsLst>
            <a:lin ang="5400000" scaled="1"/>
          </a:gradFill>
          <a:ln w="3175">
            <a:solidFill>
              <a:srgbClr val="969696">
                <a:alpha val="61176"/>
              </a:srgbClr>
            </a:solidFill>
            <a:round/>
          </a:ln>
        </p:spPr>
        <p:txBody>
          <a:bodyPr lIns="91431" tIns="45715" rIns="91431" bIns="45715"/>
          <a:lstStyle/>
          <a:p>
            <a:pPr defTabSz="1028700">
              <a:lnSpc>
                <a:spcPct val="120000"/>
              </a:lnSpc>
            </a:pPr>
            <a:r>
              <a:rPr lang="zh-CN" altLang="en-US" sz="2100" b="1">
                <a:solidFill>
                  <a:srgbClr val="000000"/>
                </a:solidFill>
                <a:latin typeface="Lucida Sans Unicode" panose="020B0602030504020204" pitchFamily="34" charset="0"/>
                <a:sym typeface="Times New Roman" panose="02020603050405020304" pitchFamily="18" charset="0"/>
              </a:rPr>
              <a:t>是将某些特定的软件作为服务，允许用户通过网络来访问这些软件应用。</a:t>
            </a:r>
            <a:endParaRPr lang="zh-CN" altLang="en-US" sz="2100" b="1">
              <a:solidFill>
                <a:srgbClr val="000000"/>
              </a:solidFill>
              <a:latin typeface="Lucida Sans Unicode" panose="020B0602030504020204" pitchFamily="34" charset="0"/>
              <a:sym typeface="Times New Roman" panose="02020603050405020304" pitchFamily="18" charset="0"/>
            </a:endParaRPr>
          </a:p>
          <a:p>
            <a:pPr defTabSz="1028700">
              <a:lnSpc>
                <a:spcPct val="120000"/>
              </a:lnSpc>
            </a:pPr>
            <a:endParaRPr lang="zh-CN" altLang="en-US" sz="2100" i="1">
              <a:solidFill>
                <a:schemeClr val="tx2"/>
              </a:solidFill>
              <a:ea typeface="华文细黑" pitchFamily="2" charset="-122"/>
            </a:endParaRPr>
          </a:p>
        </p:txBody>
      </p:sp>
      <p:sp>
        <p:nvSpPr>
          <p:cNvPr id="217092" name="AutoShape 39"/>
          <p:cNvSpPr>
            <a:spLocks noChangeArrowheads="1"/>
          </p:cNvSpPr>
          <p:nvPr/>
        </p:nvSpPr>
        <p:spPr bwMode="auto">
          <a:xfrm>
            <a:off x="936625" y="2862263"/>
            <a:ext cx="6911975" cy="481012"/>
          </a:xfrm>
          <a:prstGeom prst="roundRect">
            <a:avLst>
              <a:gd name="adj" fmla="val 13125"/>
            </a:avLst>
          </a:prstGeom>
          <a:solidFill>
            <a:schemeClr val="accent2"/>
          </a:solidFill>
          <a:ln w="3175">
            <a:solidFill>
              <a:srgbClr val="C0C0C0">
                <a:alpha val="52156"/>
              </a:srgbClr>
            </a:solidFill>
            <a:round/>
          </a:ln>
        </p:spPr>
        <p:txBody>
          <a:bodyPr wrap="none" lIns="91431" tIns="45715" rIns="91431" bIns="45715" anchor="ctr"/>
          <a:lstStyle/>
          <a:p>
            <a:pPr defTabSz="1028700"/>
            <a:endParaRPr lang="zh-CN" altLang="en-US" i="1">
              <a:ea typeface="华文细黑" pitchFamily="2" charset="-122"/>
            </a:endParaRPr>
          </a:p>
        </p:txBody>
      </p:sp>
      <p:sp>
        <p:nvSpPr>
          <p:cNvPr id="217093" name="AutoShape 40"/>
          <p:cNvSpPr>
            <a:spLocks noChangeArrowheads="1"/>
          </p:cNvSpPr>
          <p:nvPr/>
        </p:nvSpPr>
        <p:spPr bwMode="auto">
          <a:xfrm rot="10800000">
            <a:off x="976313" y="2949575"/>
            <a:ext cx="6826250" cy="266700"/>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ln>
        </p:spPr>
        <p:txBody>
          <a:bodyPr rot="10800000" wrap="none" lIns="91431" tIns="45715" rIns="91431" bIns="45715" anchor="ctr"/>
          <a:lstStyle/>
          <a:p>
            <a:pPr defTabSz="1028700"/>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第二层为（</a:t>
            </a:r>
            <a:r>
              <a:rPr lang="en-US" altLang="zh-CN" sz="2500" b="1">
                <a:solidFill>
                  <a:schemeClr val="bg1"/>
                </a:solidFill>
                <a:latin typeface="黑体" panose="02010609060101010101" charset="-122"/>
                <a:ea typeface="黑体" panose="02010609060101010101" charset="-122"/>
                <a:sym typeface="Times New Roman" panose="02020603050405020304" pitchFamily="18" charset="0"/>
              </a:rPr>
              <a:t>PaaS</a:t>
            </a:r>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）平台即服务</a:t>
            </a:r>
            <a:endParaRPr lang="zh-CN" altLang="en-US" sz="2500" b="1" i="1">
              <a:solidFill>
                <a:schemeClr val="bg1"/>
              </a:solidFill>
              <a:latin typeface="黑体" panose="02010609060101010101" charset="-122"/>
              <a:ea typeface="黑体" panose="02010609060101010101" charset="-122"/>
            </a:endParaRPr>
          </a:p>
        </p:txBody>
      </p:sp>
      <p:sp>
        <p:nvSpPr>
          <p:cNvPr id="217094" name="AutoShape 42"/>
          <p:cNvSpPr>
            <a:spLocks noChangeArrowheads="1"/>
          </p:cNvSpPr>
          <p:nvPr/>
        </p:nvSpPr>
        <p:spPr bwMode="auto">
          <a:xfrm>
            <a:off x="936625" y="3341688"/>
            <a:ext cx="6948488" cy="1028700"/>
          </a:xfrm>
          <a:prstGeom prst="roundRect">
            <a:avLst>
              <a:gd name="adj" fmla="val 2644"/>
            </a:avLst>
          </a:prstGeom>
          <a:gradFill rotWithShape="1">
            <a:gsLst>
              <a:gs pos="0">
                <a:srgbClr val="F2F2F2"/>
              </a:gs>
              <a:gs pos="100000">
                <a:srgbClr val="DDDDDD"/>
              </a:gs>
            </a:gsLst>
            <a:lin ang="5400000" scaled="1"/>
          </a:gradFill>
          <a:ln w="3175">
            <a:solidFill>
              <a:srgbClr val="969696">
                <a:alpha val="61176"/>
              </a:srgbClr>
            </a:solidFill>
            <a:round/>
          </a:ln>
        </p:spPr>
        <p:txBody>
          <a:bodyPr lIns="91431" tIns="45715" rIns="91431" bIns="45715"/>
          <a:lstStyle/>
          <a:p>
            <a:pPr defTabSz="1028700">
              <a:lnSpc>
                <a:spcPct val="120000"/>
              </a:lnSpc>
            </a:pPr>
            <a:r>
              <a:rPr lang="zh-CN" altLang="en-US" sz="2100" b="1">
                <a:solidFill>
                  <a:srgbClr val="000000"/>
                </a:solidFill>
                <a:latin typeface="Lucida Sans Unicode" panose="020B0602030504020204" pitchFamily="34" charset="0"/>
                <a:sym typeface="Times New Roman" panose="02020603050405020304" pitchFamily="18" charset="0"/>
              </a:rPr>
              <a:t>其对资源的抽象程度更高，是将程序的运行平台作为服务提供给用户，如数据库、缓存等。</a:t>
            </a:r>
            <a:endParaRPr lang="zh-CN" altLang="en-US" sz="2100" i="1">
              <a:solidFill>
                <a:schemeClr val="tx2"/>
              </a:solidFill>
              <a:ea typeface="华文细黑" pitchFamily="2" charset="-122"/>
            </a:endParaRPr>
          </a:p>
        </p:txBody>
      </p:sp>
      <p:sp>
        <p:nvSpPr>
          <p:cNvPr id="217095" name="AutoShape 39"/>
          <p:cNvSpPr>
            <a:spLocks noChangeArrowheads="1"/>
          </p:cNvSpPr>
          <p:nvPr/>
        </p:nvSpPr>
        <p:spPr bwMode="auto">
          <a:xfrm>
            <a:off x="1423988" y="1352550"/>
            <a:ext cx="6910387" cy="479425"/>
          </a:xfrm>
          <a:prstGeom prst="roundRect">
            <a:avLst>
              <a:gd name="adj" fmla="val 13125"/>
            </a:avLst>
          </a:prstGeom>
          <a:solidFill>
            <a:schemeClr val="accent2"/>
          </a:solidFill>
          <a:ln w="3175">
            <a:solidFill>
              <a:srgbClr val="C0C0C0">
                <a:alpha val="52156"/>
              </a:srgbClr>
            </a:solidFill>
            <a:round/>
          </a:ln>
        </p:spPr>
        <p:txBody>
          <a:bodyPr wrap="none" lIns="91431" tIns="45715" rIns="91431" bIns="45715" anchor="ctr"/>
          <a:lstStyle/>
          <a:p>
            <a:pPr defTabSz="1028700"/>
            <a:endParaRPr lang="zh-CN" altLang="en-US" i="1">
              <a:ea typeface="华文细黑" pitchFamily="2" charset="-122"/>
            </a:endParaRPr>
          </a:p>
        </p:txBody>
      </p:sp>
      <p:sp>
        <p:nvSpPr>
          <p:cNvPr id="217096" name="AutoShape 40"/>
          <p:cNvSpPr>
            <a:spLocks noChangeArrowheads="1"/>
          </p:cNvSpPr>
          <p:nvPr/>
        </p:nvSpPr>
        <p:spPr bwMode="auto">
          <a:xfrm rot="10800000">
            <a:off x="1463675" y="1439863"/>
            <a:ext cx="6826250" cy="266700"/>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ln>
        </p:spPr>
        <p:txBody>
          <a:bodyPr rot="10800000" wrap="none" lIns="91431" tIns="45715" rIns="91431" bIns="45715" anchor="ctr"/>
          <a:lstStyle/>
          <a:p>
            <a:pPr defTabSz="1028700"/>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第一层为（</a:t>
            </a:r>
            <a:r>
              <a:rPr lang="en-US" altLang="zh-CN" sz="2500" b="1">
                <a:solidFill>
                  <a:schemeClr val="bg1"/>
                </a:solidFill>
                <a:latin typeface="黑体" panose="02010609060101010101" charset="-122"/>
                <a:ea typeface="黑体" panose="02010609060101010101" charset="-122"/>
                <a:sym typeface="Times New Roman" panose="02020603050405020304" pitchFamily="18" charset="0"/>
              </a:rPr>
              <a:t>IaaS</a:t>
            </a:r>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）基础设施即服务</a:t>
            </a:r>
            <a:endParaRPr lang="zh-CN" altLang="en-US" sz="2500" b="1">
              <a:solidFill>
                <a:schemeClr val="bg1"/>
              </a:solidFill>
              <a:latin typeface="黑体" panose="02010609060101010101" charset="-122"/>
              <a:ea typeface="黑体" panose="02010609060101010101" charset="-122"/>
              <a:sym typeface="Times New Roman" panose="02020603050405020304" pitchFamily="18" charset="0"/>
            </a:endParaRPr>
          </a:p>
        </p:txBody>
      </p:sp>
      <p:sp>
        <p:nvSpPr>
          <p:cNvPr id="217097" name="AutoShape 42"/>
          <p:cNvSpPr>
            <a:spLocks noChangeArrowheads="1"/>
          </p:cNvSpPr>
          <p:nvPr/>
        </p:nvSpPr>
        <p:spPr bwMode="auto">
          <a:xfrm>
            <a:off x="1423988" y="1831975"/>
            <a:ext cx="6948487" cy="1030288"/>
          </a:xfrm>
          <a:prstGeom prst="roundRect">
            <a:avLst>
              <a:gd name="adj" fmla="val 2644"/>
            </a:avLst>
          </a:prstGeom>
          <a:gradFill rotWithShape="1">
            <a:gsLst>
              <a:gs pos="0">
                <a:srgbClr val="F2F2F2"/>
              </a:gs>
              <a:gs pos="100000">
                <a:srgbClr val="DDDDDD"/>
              </a:gs>
            </a:gsLst>
            <a:lin ang="5400000" scaled="1"/>
          </a:gradFill>
          <a:ln w="3175">
            <a:solidFill>
              <a:srgbClr val="969696">
                <a:alpha val="61176"/>
              </a:srgbClr>
            </a:solidFill>
            <a:round/>
          </a:ln>
        </p:spPr>
        <p:txBody>
          <a:bodyPr lIns="91431" tIns="45715" rIns="91431" bIns="45715"/>
          <a:lstStyle/>
          <a:p>
            <a:pPr defTabSz="1028700">
              <a:lnSpc>
                <a:spcPct val="120000"/>
              </a:lnSpc>
            </a:pPr>
            <a:r>
              <a:rPr lang="zh-CN" altLang="en-US" sz="2100" b="1">
                <a:solidFill>
                  <a:srgbClr val="000000"/>
                </a:solidFill>
                <a:latin typeface="Lucida Sans Unicode" panose="020B0602030504020204" pitchFamily="34" charset="0"/>
                <a:sym typeface="Times New Roman" panose="02020603050405020304" pitchFamily="18" charset="0"/>
              </a:rPr>
              <a:t>是将网络、计算、负载均衡等关键基础设施作为服务提供给用户。</a:t>
            </a:r>
            <a:endParaRPr lang="zh-CN" altLang="en-US" sz="2100" b="1">
              <a:solidFill>
                <a:srgbClr val="000000"/>
              </a:solidFill>
              <a:latin typeface="Lucida Sans Unicode" panose="020B0602030504020204" pitchFamily="34" charset="0"/>
              <a:sym typeface="Times New Roman" panose="02020603050405020304" pitchFamily="18" charset="0"/>
            </a:endParaRPr>
          </a:p>
          <a:p>
            <a:pPr defTabSz="1028700">
              <a:lnSpc>
                <a:spcPct val="120000"/>
              </a:lnSpc>
            </a:pPr>
            <a:endParaRPr lang="zh-CN" altLang="en-US" sz="2100" i="1">
              <a:solidFill>
                <a:schemeClr val="tx2"/>
              </a:solidFill>
              <a:ea typeface="华文细黑" pitchFamily="2" charset="-122"/>
            </a:endParaRPr>
          </a:p>
        </p:txBody>
      </p:sp>
      <p:sp>
        <p:nvSpPr>
          <p:cNvPr id="217098" name="AutoShape 40"/>
          <p:cNvSpPr>
            <a:spLocks noChangeArrowheads="1"/>
          </p:cNvSpPr>
          <p:nvPr/>
        </p:nvSpPr>
        <p:spPr bwMode="auto">
          <a:xfrm rot="10800000">
            <a:off x="2255838" y="960438"/>
            <a:ext cx="6827837" cy="266700"/>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ln>
        </p:spPr>
        <p:txBody>
          <a:bodyPr rot="10800000" wrap="none" lIns="91431" tIns="45715" rIns="91431" bIns="45715" anchor="ctr"/>
          <a:lstStyle/>
          <a:p>
            <a:pPr defTabSz="1028700"/>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第一层为（</a:t>
            </a:r>
            <a:r>
              <a:rPr lang="en-US" altLang="zh-CN" sz="2500" b="1">
                <a:solidFill>
                  <a:schemeClr val="bg1"/>
                </a:solidFill>
                <a:latin typeface="黑体" panose="02010609060101010101" charset="-122"/>
                <a:ea typeface="黑体" panose="02010609060101010101" charset="-122"/>
                <a:sym typeface="Times New Roman" panose="02020603050405020304" pitchFamily="18" charset="0"/>
              </a:rPr>
              <a:t>SaaS</a:t>
            </a:r>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）虚拟化层</a:t>
            </a:r>
            <a:endParaRPr lang="zh-CN" altLang="en-US" sz="2500" b="1" i="1">
              <a:solidFill>
                <a:schemeClr val="bg1"/>
              </a:solidFill>
              <a:latin typeface="黑体" panose="02010609060101010101" charset="-122"/>
              <a:ea typeface="黑体" panose="02010609060101010101" charset="-122"/>
            </a:endParaRPr>
          </a:p>
        </p:txBody>
      </p:sp>
      <p:sp>
        <p:nvSpPr>
          <p:cNvPr id="217099" name="矩形 3"/>
          <p:cNvSpPr>
            <a:spLocks noChangeArrowheads="1"/>
          </p:cNvSpPr>
          <p:nvPr/>
        </p:nvSpPr>
        <p:spPr bwMode="auto">
          <a:xfrm>
            <a:off x="6400800" y="342900"/>
            <a:ext cx="10425113" cy="566738"/>
          </a:xfrm>
          <a:prstGeom prst="rect">
            <a:avLst/>
          </a:prstGeom>
          <a:noFill/>
          <a:ln w="9525">
            <a:noFill/>
            <a:miter lim="800000"/>
          </a:ln>
        </p:spPr>
        <p:txBody>
          <a:bodyPr lIns="81272" tIns="40636" rIns="81272" bIns="40636">
            <a:spAutoFit/>
          </a:bodyPr>
          <a:lstStyle/>
          <a:p>
            <a:pPr eaLnBrk="0" hangingPunct="0">
              <a:lnSpc>
                <a:spcPct val="150000"/>
              </a:lnSpc>
            </a:pPr>
            <a:r>
              <a:rPr lang="zh-CN" altLang="en-US" sz="2100" b="1">
                <a:solidFill>
                  <a:srgbClr val="000000"/>
                </a:solidFill>
                <a:latin typeface="Lucida Sans Unicode" panose="020B0602030504020204" pitchFamily="34" charset="0"/>
                <a:sym typeface="Times New Roman" panose="02020603050405020304" pitchFamily="18" charset="0"/>
              </a:rPr>
              <a:t>      </a:t>
            </a:r>
            <a:endParaRPr lang="zh-CN" altLang="en-US" sz="2100" b="1">
              <a:solidFill>
                <a:srgbClr val="000000"/>
              </a:solidFill>
              <a:latin typeface="Lucida Sans Unicode" panose="020B0602030504020204" pitchFamily="34" charset="0"/>
              <a:sym typeface="Times New Roman" panose="02020603050405020304" pitchFamily="18" charset="0"/>
            </a:endParaRPr>
          </a:p>
        </p:txBody>
      </p:sp>
      <p:sp>
        <p:nvSpPr>
          <p:cNvPr id="217100" name="Text Box 14"/>
          <p:cNvSpPr txBox="1">
            <a:spLocks noChangeArrowheads="1"/>
          </p:cNvSpPr>
          <p:nvPr/>
        </p:nvSpPr>
        <p:spPr bwMode="auto">
          <a:xfrm>
            <a:off x="487363" y="754063"/>
            <a:ext cx="4132262" cy="512762"/>
          </a:xfrm>
          <a:prstGeom prst="rect">
            <a:avLst/>
          </a:prstGeom>
          <a:noFill/>
          <a:ln w="9525">
            <a:noFill/>
            <a:miter lim="800000"/>
          </a:ln>
        </p:spPr>
        <p:txBody>
          <a:bodyPr wrap="none" lIns="81272" tIns="40636" rIns="81272" bIns="40636">
            <a:spAutoFit/>
          </a:bodyPr>
          <a:lstStyle/>
          <a:p>
            <a:r>
              <a:rPr lang="zh-CN" altLang="en-US" sz="2800" b="1">
                <a:solidFill>
                  <a:srgbClr val="0099CC"/>
                </a:solidFill>
              </a:rPr>
              <a:t>云计算包括哪些服务层次</a:t>
            </a:r>
            <a:endParaRPr lang="zh-CN" altLang="en-US" sz="2800" b="1">
              <a:solidFill>
                <a:srgbClr val="0099CC"/>
              </a:solidFill>
            </a:endParaRPr>
          </a:p>
        </p:txBody>
      </p:sp>
      <p:sp>
        <p:nvSpPr>
          <p:cNvPr id="217101" name="TextBox 34"/>
          <p:cNvSpPr txBox="1">
            <a:spLocks noChangeArrowheads="1"/>
          </p:cNvSpPr>
          <p:nvPr/>
        </p:nvSpPr>
        <p:spPr bwMode="auto">
          <a:xfrm>
            <a:off x="1187450" y="176213"/>
            <a:ext cx="3240088"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云计算和云存储</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云形 16"/>
          <p:cNvSpPr/>
          <p:nvPr/>
        </p:nvSpPr>
        <p:spPr bwMode="auto">
          <a:xfrm>
            <a:off x="3640138" y="3846513"/>
            <a:ext cx="1728787" cy="1008062"/>
          </a:xfrm>
          <a:prstGeom prst="cloud">
            <a:avLst/>
          </a:prstGeom>
          <a:blipFill>
            <a:blip r:embed="rId1" cstate="print"/>
            <a:stretch>
              <a:fillRect/>
            </a:stretch>
          </a:blipFill>
          <a:ln w="9525" cap="flat" cmpd="sng" algn="ctr">
            <a:solidFill>
              <a:schemeClr val="tx1"/>
            </a:solidFill>
            <a:prstDash val="solid"/>
            <a:round/>
            <a:headEnd type="none" w="med" len="med"/>
            <a:tailEnd type="none" w="med" len="med"/>
          </a:ln>
          <a:effectLst/>
        </p:spPr>
        <p:txBody>
          <a:bodyPr/>
          <a:lstStyle/>
          <a:p>
            <a:pPr latinLnBrk="1">
              <a:defRPr/>
            </a:pPr>
            <a:endParaRPr lang="zh-CN" altLang="en-US">
              <a:latin typeface="Gulim" panose="020B0600000101010101" pitchFamily="34" charset="-127"/>
              <a:ea typeface="Gulim" panose="020B0600000101010101" pitchFamily="34" charset="-127"/>
              <a:cs typeface="+mn-cs"/>
            </a:endParaRPr>
          </a:p>
        </p:txBody>
      </p:sp>
      <p:sp>
        <p:nvSpPr>
          <p:cNvPr id="12299" name="TextBox 20"/>
          <p:cNvSpPr txBox="1">
            <a:spLocks noChangeArrowheads="1"/>
          </p:cNvSpPr>
          <p:nvPr/>
        </p:nvSpPr>
        <p:spPr bwMode="auto">
          <a:xfrm>
            <a:off x="611188" y="5222875"/>
            <a:ext cx="8027987" cy="1014413"/>
          </a:xfrm>
          <a:prstGeom prst="rect">
            <a:avLst/>
          </a:prstGeom>
          <a:noFill/>
          <a:ln w="9525">
            <a:noFill/>
            <a:miter lim="800000"/>
          </a:ln>
        </p:spPr>
        <p:txBody>
          <a:bodyPr>
            <a:spAutoFit/>
          </a:bodyPr>
          <a:lstStyle/>
          <a:p>
            <a:pPr latinLnBrk="1"/>
            <a:r>
              <a:rPr lang="zh-CN" altLang="en-US" sz="2000">
                <a:latin typeface="微软雅黑" panose="020B0503020204020204" pitchFamily="34" charset="-122"/>
                <a:ea typeface="微软雅黑" panose="020B0503020204020204" pitchFamily="34" charset="-122"/>
              </a:rPr>
              <a:t>如果数据是财富，那么大数据就是宝藏，而云计算就是挖掘和利用宝藏的利器。没有强大的计算能力，数据宝藏终究是镜中花；没有大数据的积淀，云计算也只能是杀鸡用的宰牛刀。</a:t>
            </a:r>
            <a:endParaRPr lang="zh-CN" altLang="en-US" sz="2000">
              <a:latin typeface="微软雅黑" panose="020B0503020204020204" pitchFamily="34" charset="-122"/>
              <a:ea typeface="微软雅黑" panose="020B0503020204020204" pitchFamily="34" charset="-122"/>
            </a:endParaRPr>
          </a:p>
        </p:txBody>
      </p:sp>
      <p:sp>
        <p:nvSpPr>
          <p:cNvPr id="218115" name="TextBox 34"/>
          <p:cNvSpPr txBox="1">
            <a:spLocks noChangeArrowheads="1"/>
          </p:cNvSpPr>
          <p:nvPr/>
        </p:nvSpPr>
        <p:spPr bwMode="auto">
          <a:xfrm>
            <a:off x="1058863" y="188913"/>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云计算和云存储</a:t>
            </a:r>
            <a:endParaRPr lang="zh-CN" altLang="en-US" sz="2400">
              <a:latin typeface="微软雅黑" panose="020B0503020204020204" pitchFamily="34" charset="-122"/>
              <a:ea typeface="微软雅黑" panose="020B0503020204020204" pitchFamily="34" charset="-122"/>
            </a:endParaRPr>
          </a:p>
        </p:txBody>
      </p:sp>
      <p:pic>
        <p:nvPicPr>
          <p:cNvPr id="218116" name="Picture 2" descr="https://gss2.bdstatic.com/-fo3dSag_xI4khGkpoWK1HF6hhy/baike/c0%3Dbaike72%2C5%2C5%2C72%2C24/sign=f032f30cbe014a9095334eefc81e5277/96dda144ad3459825c92a92c0bf431adcbef8470.jpg"/>
          <p:cNvPicPr>
            <a:picLocks noChangeAspect="1" noChangeArrowheads="1"/>
          </p:cNvPicPr>
          <p:nvPr/>
        </p:nvPicPr>
        <p:blipFill>
          <a:blip r:embed="rId2"/>
          <a:srcRect/>
          <a:stretch>
            <a:fillRect/>
          </a:stretch>
        </p:blipFill>
        <p:spPr bwMode="auto">
          <a:xfrm>
            <a:off x="7524750" y="1052513"/>
            <a:ext cx="1403350" cy="1387475"/>
          </a:xfrm>
          <a:prstGeom prst="rect">
            <a:avLst/>
          </a:prstGeom>
          <a:noFill/>
          <a:ln w="9525">
            <a:noFill/>
            <a:miter lim="800000"/>
            <a:headEnd/>
            <a:tailEnd/>
          </a:ln>
        </p:spPr>
      </p:pic>
      <p:pic>
        <p:nvPicPr>
          <p:cNvPr id="218117" name="Picture 4" descr="https://ss1.baidu.com/9vo3dSag_xI4khGko9WTAnF6hhy/image/h%3D200/sign=2565de550be9390149028a3e4bed54f9/fc1f4134970a304e7ca3c68fdbc8a786c8175cc5.jpg"/>
          <p:cNvPicPr>
            <a:picLocks noChangeAspect="1" noChangeArrowheads="1"/>
          </p:cNvPicPr>
          <p:nvPr/>
        </p:nvPicPr>
        <p:blipFill>
          <a:blip r:embed="rId3"/>
          <a:srcRect/>
          <a:stretch>
            <a:fillRect/>
          </a:stretch>
        </p:blipFill>
        <p:spPr bwMode="auto">
          <a:xfrm>
            <a:off x="5940425" y="1125538"/>
            <a:ext cx="1328738" cy="1328737"/>
          </a:xfrm>
          <a:prstGeom prst="rect">
            <a:avLst/>
          </a:prstGeom>
          <a:noFill/>
          <a:ln w="9525">
            <a:noFill/>
            <a:miter lim="800000"/>
            <a:headEnd/>
            <a:tailEnd/>
          </a:ln>
        </p:spPr>
      </p:pic>
      <p:pic>
        <p:nvPicPr>
          <p:cNvPr id="218118" name="Picture 6" descr="https://timgsa.baidu.com/timg?image&amp;quality=80&amp;size=b9999_10000&amp;sec=1498304702473&amp;di=6ebfacbe51a6a539839286656341f493&amp;imgtype=0&amp;src=http%3A%2F%2Fnews.k618.cn%2Ftech%2F201705%2FW020170523536632434869.jpg"/>
          <p:cNvPicPr>
            <a:picLocks noChangeAspect="1" noChangeArrowheads="1"/>
          </p:cNvPicPr>
          <p:nvPr/>
        </p:nvPicPr>
        <p:blipFill>
          <a:blip r:embed="rId4"/>
          <a:srcRect/>
          <a:stretch>
            <a:fillRect/>
          </a:stretch>
        </p:blipFill>
        <p:spPr bwMode="auto">
          <a:xfrm>
            <a:off x="574675" y="836613"/>
            <a:ext cx="1695450" cy="1695450"/>
          </a:xfrm>
          <a:prstGeom prst="rect">
            <a:avLst/>
          </a:prstGeom>
          <a:noFill/>
          <a:ln w="9525">
            <a:noFill/>
            <a:miter lim="800000"/>
            <a:headEnd/>
            <a:tailEnd/>
          </a:ln>
        </p:spPr>
      </p:pic>
      <p:pic>
        <p:nvPicPr>
          <p:cNvPr id="218119" name="Picture 8" descr="https://timgsa.baidu.com/timg?image&amp;quality=80&amp;size=b9999_10000&amp;sec=1498304826630&amp;di=906ad539391c6e829469917b8436de86&amp;imgtype=0&amp;src=http%3A%2F%2Fwww.yuntoutiao.com%2Fwp-content%2Fuploads%2F2015%2F04%2Fazure-logo.jpg"/>
          <p:cNvPicPr>
            <a:picLocks noChangeAspect="1" noChangeArrowheads="1"/>
          </p:cNvPicPr>
          <p:nvPr/>
        </p:nvPicPr>
        <p:blipFill>
          <a:blip r:embed="rId5"/>
          <a:srcRect/>
          <a:stretch>
            <a:fillRect/>
          </a:stretch>
        </p:blipFill>
        <p:spPr bwMode="auto">
          <a:xfrm>
            <a:off x="479425" y="2559050"/>
            <a:ext cx="1995488" cy="1000125"/>
          </a:xfrm>
          <a:prstGeom prst="rect">
            <a:avLst/>
          </a:prstGeom>
          <a:noFill/>
          <a:ln w="9525">
            <a:noFill/>
            <a:miter lim="800000"/>
            <a:headEnd/>
            <a:tailEnd/>
          </a:ln>
        </p:spPr>
      </p:pic>
      <p:pic>
        <p:nvPicPr>
          <p:cNvPr id="218120" name="Picture 10" descr="https://timgsa.baidu.com/timg?image&amp;quality=80&amp;size=b9999_10000&amp;sec=1498304893437&amp;di=13a0ee76620ace51c299092e44cd2120&amp;imgtype=0&amp;src=http%3A%2F%2Fimg01.hc360.com%2Fec%2F201603%2F201603240911493091.jpg"/>
          <p:cNvPicPr>
            <a:picLocks noChangeAspect="1" noChangeArrowheads="1"/>
          </p:cNvPicPr>
          <p:nvPr/>
        </p:nvPicPr>
        <p:blipFill>
          <a:blip r:embed="rId6"/>
          <a:srcRect/>
          <a:stretch>
            <a:fillRect/>
          </a:stretch>
        </p:blipFill>
        <p:spPr bwMode="auto">
          <a:xfrm>
            <a:off x="479425" y="3644900"/>
            <a:ext cx="1885950" cy="1411288"/>
          </a:xfrm>
          <a:prstGeom prst="rect">
            <a:avLst/>
          </a:prstGeom>
          <a:noFill/>
          <a:ln w="9525">
            <a:noFill/>
            <a:miter lim="800000"/>
            <a:headEnd/>
            <a:tailEnd/>
          </a:ln>
        </p:spPr>
      </p:pic>
      <p:pic>
        <p:nvPicPr>
          <p:cNvPr id="218121" name="Picture 12" descr="https://timgsa.baidu.com/timg?image&amp;quality=80&amp;size=b9999_10000&amp;sec=1498304973981&amp;di=2c5fee209f2d5c2f3f9a841c9b84b46a&amp;imgtype=0&amp;src=http%3A%2F%2Fgwtcreate.com%2Fimages%2Fibm-bluemix-logo.png"/>
          <p:cNvPicPr>
            <a:picLocks noChangeAspect="1" noChangeArrowheads="1"/>
          </p:cNvPicPr>
          <p:nvPr/>
        </p:nvPicPr>
        <p:blipFill>
          <a:blip r:embed="rId7"/>
          <a:srcRect/>
          <a:stretch>
            <a:fillRect/>
          </a:stretch>
        </p:blipFill>
        <p:spPr bwMode="auto">
          <a:xfrm>
            <a:off x="3276600" y="1290638"/>
            <a:ext cx="2455863" cy="787400"/>
          </a:xfrm>
          <a:prstGeom prst="rect">
            <a:avLst/>
          </a:prstGeom>
          <a:noFill/>
          <a:ln w="9525">
            <a:noFill/>
            <a:miter lim="800000"/>
            <a:headEnd/>
            <a:tailEnd/>
          </a:ln>
        </p:spPr>
      </p:pic>
      <p:pic>
        <p:nvPicPr>
          <p:cNvPr id="218122" name="Picture 14" descr="https://timgsa.baidu.com/timg?image&amp;quality=80&amp;size=b9999_10000&amp;sec=1498305361264&amp;di=7533468d853fc998f345f1d71b94dfe7&amp;imgtype=0&amp;src=http%3A%2F%2Fimg.hexun.com%2F2011-06-13%2F130480111.jpg"/>
          <p:cNvPicPr>
            <a:picLocks noChangeAspect="1" noChangeArrowheads="1"/>
          </p:cNvPicPr>
          <p:nvPr/>
        </p:nvPicPr>
        <p:blipFill>
          <a:blip r:embed="rId8"/>
          <a:srcRect/>
          <a:stretch>
            <a:fillRect/>
          </a:stretch>
        </p:blipFill>
        <p:spPr bwMode="auto">
          <a:xfrm>
            <a:off x="3581400" y="2262188"/>
            <a:ext cx="1846263" cy="1374775"/>
          </a:xfrm>
          <a:prstGeom prst="rect">
            <a:avLst/>
          </a:prstGeom>
          <a:noFill/>
          <a:ln w="9525">
            <a:noFill/>
            <a:miter lim="800000"/>
            <a:headEnd/>
            <a:tailEnd/>
          </a:ln>
        </p:spPr>
      </p:pic>
      <p:pic>
        <p:nvPicPr>
          <p:cNvPr id="218123" name="Picture 16" descr="https://timgsa.baidu.com/timg?image&amp;quality=80&amp;size=b9999_10000&amp;sec=1498305417077&amp;di=9773de6f12f7185055762dfcc003afb3&amp;imgtype=0&amp;src=http%3A%2F%2Fcms-bucket.nosdn.127.net%2Fcatchpic%2F5%2F54%2F54a8cd32c0aae2254f9cdaeb70ae8697.png%3FimageView%26thumbnail%3D550x0"/>
          <p:cNvPicPr>
            <a:picLocks noChangeAspect="1" noChangeArrowheads="1"/>
          </p:cNvPicPr>
          <p:nvPr/>
        </p:nvPicPr>
        <p:blipFill>
          <a:blip r:embed="rId9"/>
          <a:srcRect/>
          <a:stretch>
            <a:fillRect/>
          </a:stretch>
        </p:blipFill>
        <p:spPr bwMode="auto">
          <a:xfrm>
            <a:off x="7280275" y="2492375"/>
            <a:ext cx="1863725" cy="1530350"/>
          </a:xfrm>
          <a:prstGeom prst="rect">
            <a:avLst/>
          </a:prstGeom>
          <a:noFill/>
          <a:ln w="9525">
            <a:noFill/>
            <a:miter lim="800000"/>
            <a:headEnd/>
            <a:tailEnd/>
          </a:ln>
        </p:spPr>
      </p:pic>
      <p:pic>
        <p:nvPicPr>
          <p:cNvPr id="218124" name="Picture 18" descr="https://timgsa.baidu.com/timg?image&amp;quality=80&amp;size=b9999_10000&amp;sec=1498305445994&amp;di=e57182f7c4c17205f5313669bccff75e&amp;imgtype=0&amp;src=http%3A%2F%2Fimg.mp.itc.cn%2Fupload%2F20160506%2F5858c24bb0d0453392a7788d1d932a45_th.jpg"/>
          <p:cNvPicPr>
            <a:picLocks noChangeAspect="1" noChangeArrowheads="1"/>
          </p:cNvPicPr>
          <p:nvPr/>
        </p:nvPicPr>
        <p:blipFill>
          <a:blip r:embed="rId10"/>
          <a:srcRect/>
          <a:stretch>
            <a:fillRect/>
          </a:stretch>
        </p:blipFill>
        <p:spPr bwMode="auto">
          <a:xfrm>
            <a:off x="5795963" y="2565400"/>
            <a:ext cx="1617662" cy="1295400"/>
          </a:xfrm>
          <a:prstGeom prst="rect">
            <a:avLst/>
          </a:prstGeom>
          <a:noFill/>
          <a:ln w="9525">
            <a:noFill/>
            <a:miter lim="800000"/>
            <a:headEnd/>
            <a:tailEnd/>
          </a:ln>
        </p:spPr>
      </p:pic>
      <p:sp>
        <p:nvSpPr>
          <p:cNvPr id="218125" name="TextBox 1"/>
          <p:cNvSpPr txBox="1">
            <a:spLocks noChangeArrowheads="1"/>
          </p:cNvSpPr>
          <p:nvPr/>
        </p:nvSpPr>
        <p:spPr bwMode="auto">
          <a:xfrm>
            <a:off x="506413" y="1989138"/>
            <a:ext cx="2520950" cy="304800"/>
          </a:xfrm>
          <a:prstGeom prst="rect">
            <a:avLst/>
          </a:prstGeom>
          <a:noFill/>
          <a:ln w="9525">
            <a:noFill/>
            <a:miter lim="800000"/>
          </a:ln>
        </p:spPr>
        <p:txBody>
          <a:bodyPr/>
          <a:lstStyle/>
          <a:p>
            <a:r>
              <a:rPr lang="en-US" altLang="zh-CN" sz="1400"/>
              <a:t>S3: Simple Storage Service</a:t>
            </a:r>
            <a:endParaRPr lang="zh-CN" altLang="en-US" sz="1400"/>
          </a:p>
        </p:txBody>
      </p:sp>
      <p:pic>
        <p:nvPicPr>
          <p:cNvPr id="218144" name="Picture 32" descr="1301263_091912_1_lit"/>
          <p:cNvPicPr>
            <a:picLocks noChangeAspect="1" noChangeArrowheads="1"/>
          </p:cNvPicPr>
          <p:nvPr/>
        </p:nvPicPr>
        <p:blipFill>
          <a:blip r:embed="rId11"/>
          <a:srcRect/>
          <a:stretch>
            <a:fillRect/>
          </a:stretch>
        </p:blipFill>
        <p:spPr bwMode="auto">
          <a:xfrm>
            <a:off x="5508625" y="3644900"/>
            <a:ext cx="2157413" cy="1316038"/>
          </a:xfrm>
          <a:prstGeom prst="rect">
            <a:avLst/>
          </a:prstGeom>
          <a:noFill/>
        </p:spPr>
      </p:pic>
      <p:pic>
        <p:nvPicPr>
          <p:cNvPr id="218132" name="Picture 20" descr="63175164"/>
          <p:cNvPicPr>
            <a:picLocks noChangeAspect="1" noChangeArrowheads="1"/>
          </p:cNvPicPr>
          <p:nvPr/>
        </p:nvPicPr>
        <p:blipFill>
          <a:blip r:embed="rId12"/>
          <a:srcRect/>
          <a:stretch>
            <a:fillRect/>
          </a:stretch>
        </p:blipFill>
        <p:spPr bwMode="auto">
          <a:xfrm>
            <a:off x="7451725" y="3500438"/>
            <a:ext cx="1692275" cy="1692275"/>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9"/>
                                        </p:tgtEl>
                                        <p:attrNameLst>
                                          <p:attrName>style.visibility</p:attrName>
                                        </p:attrNameLst>
                                      </p:cBhvr>
                                      <p:to>
                                        <p:strVal val="visible"/>
                                      </p:to>
                                    </p:set>
                                    <p:animEffect transition="in" filter="fade">
                                      <p:cBhvr>
                                        <p:cTn id="7" dur="2000"/>
                                        <p:tgtEl>
                                          <p:spTgt spid="1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extBox 34"/>
          <p:cNvSpPr txBox="1">
            <a:spLocks noChangeArrowheads="1"/>
          </p:cNvSpPr>
          <p:nvPr/>
        </p:nvSpPr>
        <p:spPr bwMode="auto">
          <a:xfrm>
            <a:off x="1116013" y="260350"/>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云计算和云存储</a:t>
            </a:r>
            <a:endParaRPr lang="zh-CN" altLang="en-US" sz="2400">
              <a:latin typeface="微软雅黑" panose="020B0503020204020204" pitchFamily="34" charset="-122"/>
              <a:ea typeface="微软雅黑" panose="020B0503020204020204" pitchFamily="34" charset="-122"/>
            </a:endParaRPr>
          </a:p>
        </p:txBody>
      </p:sp>
      <p:grpSp>
        <p:nvGrpSpPr>
          <p:cNvPr id="6" name="组合 5"/>
          <p:cNvGrpSpPr/>
          <p:nvPr/>
        </p:nvGrpSpPr>
        <p:grpSpPr bwMode="auto">
          <a:xfrm>
            <a:off x="481013" y="836613"/>
            <a:ext cx="7691437" cy="1800225"/>
            <a:chOff x="481013" y="836612"/>
            <a:chExt cx="7691438" cy="1800300"/>
          </a:xfrm>
        </p:grpSpPr>
        <p:sp>
          <p:nvSpPr>
            <p:cNvPr id="220165" name="矩形 30"/>
            <p:cNvSpPr>
              <a:spLocks noChangeArrowheads="1"/>
            </p:cNvSpPr>
            <p:nvPr/>
          </p:nvSpPr>
          <p:spPr bwMode="auto">
            <a:xfrm>
              <a:off x="481013" y="836612"/>
              <a:ext cx="7691437" cy="1800300"/>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0166"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0167" name="矩形 32"/>
            <p:cNvSpPr>
              <a:spLocks noChangeArrowheads="1"/>
            </p:cNvSpPr>
            <p:nvPr/>
          </p:nvSpPr>
          <p:spPr bwMode="auto">
            <a:xfrm>
              <a:off x="755577" y="1311445"/>
              <a:ext cx="7416874" cy="1200329"/>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云存储是在云计算</a:t>
              </a:r>
              <a:r>
                <a:rPr lang="en-US" altLang="zh-CN">
                  <a:latin typeface="微软雅黑" panose="020B0503020204020204" pitchFamily="34" charset="-122"/>
                  <a:ea typeface="微软雅黑" panose="020B0503020204020204" pitchFamily="34" charset="-122"/>
                </a:rPr>
                <a:t>(cloud computing)</a:t>
              </a:r>
              <a:r>
                <a:rPr lang="zh-CN" altLang="en-US">
                  <a:latin typeface="微软雅黑" panose="020B0503020204020204" pitchFamily="34" charset="-122"/>
                  <a:ea typeface="微软雅黑" panose="020B0503020204020204" pitchFamily="34" charset="-122"/>
                </a:rPr>
                <a:t>概念上延伸和发展出来的一个新概念，是指通过集群应用、网格技术或分布式文件系统等功能，将网络中大量各种不同类型的存储设备通过应用软件集合起来协同工作，共同对外提供数据存储和业务访问功能的一个系统。</a:t>
              </a:r>
              <a:endParaRPr lang="zh-CN" altLang="en-US">
                <a:latin typeface="微软雅黑" panose="020B0503020204020204" pitchFamily="34" charset="-122"/>
                <a:ea typeface="微软雅黑" panose="020B0503020204020204" pitchFamily="34" charset="-122"/>
              </a:endParaRPr>
            </a:p>
          </p:txBody>
        </p:sp>
      </p:grpSp>
      <p:sp>
        <p:nvSpPr>
          <p:cNvPr id="5" name="矩形 4"/>
          <p:cNvSpPr>
            <a:spLocks noChangeArrowheads="1"/>
          </p:cNvSpPr>
          <p:nvPr/>
        </p:nvSpPr>
        <p:spPr bwMode="auto">
          <a:xfrm>
            <a:off x="5292725" y="2781300"/>
            <a:ext cx="3024188" cy="2862263"/>
          </a:xfrm>
          <a:prstGeom prst="rect">
            <a:avLst/>
          </a:prstGeom>
          <a:noFill/>
          <a:ln w="9525">
            <a:noFill/>
            <a:miter lim="800000"/>
          </a:ln>
        </p:spPr>
        <p:txBody>
          <a:bodyPr>
            <a:spAutoFit/>
          </a:bodyPr>
          <a:lstStyle/>
          <a:p>
            <a:pPr latinLnBrk="1">
              <a:spcBef>
                <a:spcPts val="900"/>
              </a:spcBef>
            </a:pPr>
            <a:r>
              <a:rPr lang="zh-CN" altLang="en-US" sz="2000">
                <a:latin typeface="微软雅黑" panose="020B0503020204020204" pitchFamily="34" charset="-122"/>
                <a:ea typeface="微软雅黑" panose="020B0503020204020204" pitchFamily="34" charset="-122"/>
              </a:rPr>
              <a:t>当云计算系统运算和处理的核心是大量数据的存储和管理时，云计算系统中就需要配置大量的存储设备，那么云计算系统就转变成为一个云存储系统，所以云存储是一个以数据存储和管理为核心的云计算系统。</a:t>
            </a:r>
            <a:endParaRPr lang="zh-CN" altLang="en-US" sz="2000">
              <a:latin typeface="微软雅黑" panose="020B0503020204020204" pitchFamily="34" charset="-122"/>
              <a:ea typeface="微软雅黑" panose="020B0503020204020204" pitchFamily="34" charset="-122"/>
            </a:endParaRPr>
          </a:p>
        </p:txBody>
      </p:sp>
      <p:pic>
        <p:nvPicPr>
          <p:cNvPr id="103426" name="Picture 2" descr="野百合也有春天 中低端存储市场迎爆发 "/>
          <p:cNvPicPr>
            <a:picLocks noChangeAspect="1" noChangeArrowheads="1"/>
          </p:cNvPicPr>
          <p:nvPr/>
        </p:nvPicPr>
        <p:blipFill>
          <a:blip r:embed="rId1"/>
          <a:srcRect/>
          <a:stretch>
            <a:fillRect/>
          </a:stretch>
        </p:blipFill>
        <p:spPr bwMode="auto">
          <a:xfrm>
            <a:off x="250825" y="2781300"/>
            <a:ext cx="4762500" cy="35242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4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extBox 34"/>
          <p:cNvSpPr txBox="1">
            <a:spLocks noChangeArrowheads="1"/>
          </p:cNvSpPr>
          <p:nvPr/>
        </p:nvSpPr>
        <p:spPr bwMode="auto">
          <a:xfrm>
            <a:off x="1187450" y="260350"/>
            <a:ext cx="26035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实时流处理</a:t>
            </a:r>
            <a:endParaRPr lang="zh-CN" altLang="en-US" sz="2400">
              <a:latin typeface="微软雅黑" panose="020B0503020204020204" pitchFamily="34" charset="-122"/>
              <a:ea typeface="微软雅黑" panose="020B0503020204020204" pitchFamily="34" charset="-122"/>
            </a:endParaRPr>
          </a:p>
        </p:txBody>
      </p:sp>
      <p:grpSp>
        <p:nvGrpSpPr>
          <p:cNvPr id="6" name="组合 5"/>
          <p:cNvGrpSpPr/>
          <p:nvPr/>
        </p:nvGrpSpPr>
        <p:grpSpPr bwMode="auto">
          <a:xfrm>
            <a:off x="481013" y="836613"/>
            <a:ext cx="7691437" cy="1584325"/>
            <a:chOff x="481013" y="836612"/>
            <a:chExt cx="7691438" cy="1584276"/>
          </a:xfrm>
        </p:grpSpPr>
        <p:sp>
          <p:nvSpPr>
            <p:cNvPr id="222212" name="矩形 30"/>
            <p:cNvSpPr>
              <a:spLocks noChangeArrowheads="1"/>
            </p:cNvSpPr>
            <p:nvPr/>
          </p:nvSpPr>
          <p:spPr bwMode="auto">
            <a:xfrm>
              <a:off x="481013" y="836612"/>
              <a:ext cx="7691437" cy="158427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2213"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2214" name="矩形 32"/>
            <p:cNvSpPr>
              <a:spLocks noChangeArrowheads="1"/>
            </p:cNvSpPr>
            <p:nvPr/>
          </p:nvSpPr>
          <p:spPr bwMode="auto">
            <a:xfrm>
              <a:off x="755577" y="1268760"/>
              <a:ext cx="7416874" cy="923330"/>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传统的分布式计算往往是先积累大量的数据，再进行数据拆分和聚合。而实时流处理则是让数据流动起来，数据从内存中流过，截取需要的数据，进行实时分析计算。</a:t>
              </a:r>
              <a:endParaRPr lang="en-US" altLang="zh-CN">
                <a:latin typeface="微软雅黑" panose="020B0503020204020204" pitchFamily="34" charset="-122"/>
                <a:ea typeface="微软雅黑" panose="020B0503020204020204" pitchFamily="34" charset="-122"/>
              </a:endParaRPr>
            </a:p>
          </p:txBody>
        </p:sp>
      </p:grpSp>
      <p:pic>
        <p:nvPicPr>
          <p:cNvPr id="130050" name="Picture 2"/>
          <p:cNvPicPr>
            <a:picLocks noChangeAspect="1" noChangeArrowheads="1"/>
          </p:cNvPicPr>
          <p:nvPr/>
        </p:nvPicPr>
        <p:blipFill>
          <a:blip r:embed="rId1"/>
          <a:srcRect/>
          <a:stretch>
            <a:fillRect/>
          </a:stretch>
        </p:blipFill>
        <p:spPr bwMode="auto">
          <a:xfrm>
            <a:off x="388938" y="2703513"/>
            <a:ext cx="8070850" cy="30289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0050"/>
                                        </p:tgtEl>
                                        <p:attrNameLst>
                                          <p:attrName>style.visibility</p:attrName>
                                        </p:attrNameLst>
                                      </p:cBhvr>
                                      <p:to>
                                        <p:strVal val="visible"/>
                                      </p:to>
                                    </p:set>
                                    <p:anim calcmode="lin" valueType="num">
                                      <p:cBhvr additive="base">
                                        <p:cTn id="12" dur="500" fill="hold"/>
                                        <p:tgtEl>
                                          <p:spTgt spid="130050"/>
                                        </p:tgtEl>
                                        <p:attrNameLst>
                                          <p:attrName>ppt_x</p:attrName>
                                        </p:attrNameLst>
                                      </p:cBhvr>
                                      <p:tavLst>
                                        <p:tav tm="0">
                                          <p:val>
                                            <p:strVal val="#ppt_x"/>
                                          </p:val>
                                        </p:tav>
                                        <p:tav tm="100000">
                                          <p:val>
                                            <p:strVal val="#ppt_x"/>
                                          </p:val>
                                        </p:tav>
                                      </p:tavLst>
                                    </p:anim>
                                    <p:anim calcmode="lin" valueType="num">
                                      <p:cBhvr additive="base">
                                        <p:cTn id="13" dur="500" fill="hold"/>
                                        <p:tgtEl>
                                          <p:spTgt spid="130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extBox 34"/>
          <p:cNvSpPr txBox="1">
            <a:spLocks noChangeArrowheads="1"/>
          </p:cNvSpPr>
          <p:nvPr/>
        </p:nvSpPr>
        <p:spPr bwMode="auto">
          <a:xfrm>
            <a:off x="1092200" y="188913"/>
            <a:ext cx="26035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实时流处理</a:t>
            </a:r>
            <a:endParaRPr lang="zh-CN" altLang="en-US" sz="2400">
              <a:latin typeface="微软雅黑" panose="020B0503020204020204" pitchFamily="34" charset="-122"/>
              <a:ea typeface="微软雅黑" panose="020B0503020204020204" pitchFamily="34" charset="-122"/>
            </a:endParaRPr>
          </a:p>
        </p:txBody>
      </p:sp>
      <p:grpSp>
        <p:nvGrpSpPr>
          <p:cNvPr id="224258" name="组合 5"/>
          <p:cNvGrpSpPr/>
          <p:nvPr/>
        </p:nvGrpSpPr>
        <p:grpSpPr bwMode="auto">
          <a:xfrm>
            <a:off x="481013" y="836613"/>
            <a:ext cx="7691437" cy="1584325"/>
            <a:chOff x="481013" y="836612"/>
            <a:chExt cx="7691438" cy="1584276"/>
          </a:xfrm>
        </p:grpSpPr>
        <p:sp>
          <p:nvSpPr>
            <p:cNvPr id="224260" name="矩形 30"/>
            <p:cNvSpPr>
              <a:spLocks noChangeArrowheads="1"/>
            </p:cNvSpPr>
            <p:nvPr/>
          </p:nvSpPr>
          <p:spPr bwMode="auto">
            <a:xfrm>
              <a:off x="481013" y="836612"/>
              <a:ext cx="7691437" cy="158427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4261"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4262" name="矩形 32"/>
            <p:cNvSpPr>
              <a:spLocks noChangeArrowheads="1"/>
            </p:cNvSpPr>
            <p:nvPr/>
          </p:nvSpPr>
          <p:spPr bwMode="auto">
            <a:xfrm>
              <a:off x="755577" y="1268760"/>
              <a:ext cx="7416874" cy="923330"/>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传统的分布式计算往往是先积累大量的数据，再进行数据拆分和聚合。而实时流处理则是让数据流动起来，数据从内存中流过，截取需要的数据，进行实时分析计算。</a:t>
              </a:r>
              <a:endParaRPr lang="en-US" altLang="zh-CN">
                <a:latin typeface="微软雅黑" panose="020B0503020204020204" pitchFamily="34" charset="-122"/>
                <a:ea typeface="微软雅黑" panose="020B0503020204020204" pitchFamily="34" charset="-122"/>
              </a:endParaRPr>
            </a:p>
          </p:txBody>
        </p:sp>
      </p:grpSp>
      <p:pic>
        <p:nvPicPr>
          <p:cNvPr id="131074" name="Picture 2"/>
          <p:cNvPicPr>
            <a:picLocks noChangeAspect="1" noChangeArrowheads="1"/>
          </p:cNvPicPr>
          <p:nvPr/>
        </p:nvPicPr>
        <p:blipFill>
          <a:blip r:embed="rId1"/>
          <a:srcRect/>
          <a:stretch>
            <a:fillRect/>
          </a:stretch>
        </p:blipFill>
        <p:spPr bwMode="auto">
          <a:xfrm>
            <a:off x="393700" y="2628900"/>
            <a:ext cx="8356600" cy="16002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additive="base">
                                        <p:cTn id="7" dur="500" fill="hold"/>
                                        <p:tgtEl>
                                          <p:spTgt spid="131074"/>
                                        </p:tgtEl>
                                        <p:attrNameLst>
                                          <p:attrName>ppt_x</p:attrName>
                                        </p:attrNameLst>
                                      </p:cBhvr>
                                      <p:tavLst>
                                        <p:tav tm="0">
                                          <p:val>
                                            <p:strVal val="#ppt_x"/>
                                          </p:val>
                                        </p:tav>
                                        <p:tav tm="100000">
                                          <p:val>
                                            <p:strVal val="#ppt_x"/>
                                          </p:val>
                                        </p:tav>
                                      </p:tavLst>
                                    </p:anim>
                                    <p:anim calcmode="lin" valueType="num">
                                      <p:cBhvr additive="base">
                                        <p:cTn id="8" dur="500" fill="hold"/>
                                        <p:tgtEl>
                                          <p:spTgt spid="131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5" name="Picture 2" descr="这里写图片描述"/>
          <p:cNvPicPr>
            <a:picLocks noChangeAspect="1" noChangeArrowheads="1"/>
          </p:cNvPicPr>
          <p:nvPr/>
        </p:nvPicPr>
        <p:blipFill>
          <a:blip r:embed="rId1"/>
          <a:srcRect/>
          <a:stretch>
            <a:fillRect/>
          </a:stretch>
        </p:blipFill>
        <p:spPr bwMode="auto">
          <a:xfrm>
            <a:off x="611188" y="3068638"/>
            <a:ext cx="5848350" cy="3057525"/>
          </a:xfrm>
          <a:prstGeom prst="rect">
            <a:avLst/>
          </a:prstGeom>
          <a:noFill/>
          <a:ln w="9525">
            <a:noFill/>
            <a:miter lim="800000"/>
            <a:headEnd/>
            <a:tailEnd/>
          </a:ln>
        </p:spPr>
      </p:pic>
      <p:sp>
        <p:nvSpPr>
          <p:cNvPr id="226306" name="TextBox 34"/>
          <p:cNvSpPr txBox="1">
            <a:spLocks noChangeArrowheads="1"/>
          </p:cNvSpPr>
          <p:nvPr/>
        </p:nvSpPr>
        <p:spPr bwMode="auto">
          <a:xfrm>
            <a:off x="1092200" y="188913"/>
            <a:ext cx="3284538"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Twitter</a:t>
            </a:r>
            <a:r>
              <a:rPr lang="zh-CN" altLang="en-US" sz="2400">
                <a:latin typeface="微软雅黑" panose="020B0503020204020204" pitchFamily="34" charset="-122"/>
                <a:ea typeface="微软雅黑" panose="020B0503020204020204" pitchFamily="34" charset="-122"/>
              </a:rPr>
              <a:t>的</a:t>
            </a:r>
            <a:r>
              <a:rPr lang="en-US" altLang="zh-CN" sz="2400">
                <a:latin typeface="微软雅黑" panose="020B0503020204020204" pitchFamily="34" charset="-122"/>
                <a:ea typeface="微软雅黑" panose="020B0503020204020204" pitchFamily="34" charset="-122"/>
              </a:rPr>
              <a:t>Storm</a:t>
            </a:r>
            <a:endParaRPr lang="zh-CN" altLang="en-US" sz="2400">
              <a:latin typeface="微软雅黑" panose="020B0503020204020204" pitchFamily="34" charset="-122"/>
              <a:ea typeface="微软雅黑" panose="020B0503020204020204" pitchFamily="34" charset="-122"/>
            </a:endParaRPr>
          </a:p>
        </p:txBody>
      </p:sp>
      <p:pic>
        <p:nvPicPr>
          <p:cNvPr id="226307" name="Picture 4" descr="这里写图片描述"/>
          <p:cNvPicPr>
            <a:picLocks noChangeAspect="1" noChangeArrowheads="1"/>
          </p:cNvPicPr>
          <p:nvPr/>
        </p:nvPicPr>
        <p:blipFill>
          <a:blip r:embed="rId2"/>
          <a:srcRect/>
          <a:stretch>
            <a:fillRect/>
          </a:stretch>
        </p:blipFill>
        <p:spPr bwMode="auto">
          <a:xfrm>
            <a:off x="468313" y="1052513"/>
            <a:ext cx="5715000" cy="1714500"/>
          </a:xfrm>
          <a:prstGeom prst="rect">
            <a:avLst/>
          </a:prstGeom>
          <a:noFill/>
          <a:ln w="9525">
            <a:noFill/>
            <a:miter lim="800000"/>
            <a:headEnd/>
            <a:tailEnd/>
          </a:ln>
        </p:spPr>
      </p:pic>
      <p:sp>
        <p:nvSpPr>
          <p:cNvPr id="226308" name="TextBox 1"/>
          <p:cNvSpPr txBox="1">
            <a:spLocks noChangeArrowheads="1"/>
          </p:cNvSpPr>
          <p:nvPr/>
        </p:nvSpPr>
        <p:spPr bwMode="auto">
          <a:xfrm>
            <a:off x="6659563" y="1125538"/>
            <a:ext cx="2305050" cy="5327650"/>
          </a:xfrm>
          <a:prstGeom prst="rect">
            <a:avLst/>
          </a:prstGeom>
          <a:noFill/>
          <a:ln w="9525">
            <a:noFill/>
            <a:miter lim="800000"/>
          </a:ln>
        </p:spPr>
        <p:txBody>
          <a:bodyPr/>
          <a:lstStyle/>
          <a:p>
            <a:r>
              <a:rPr lang="en-US" altLang="zh-CN"/>
              <a:t>Storm</a:t>
            </a:r>
            <a:r>
              <a:rPr lang="zh-CN" altLang="en-US"/>
              <a:t>是一个开源的分布式实时计算系统，可以简单、可靠的处理大量的数据流。</a:t>
            </a:r>
            <a:endParaRPr lang="en-US" altLang="zh-CN"/>
          </a:p>
          <a:p>
            <a:r>
              <a:rPr lang="zh-CN" altLang="en-US"/>
              <a:t>使用</a:t>
            </a:r>
            <a:r>
              <a:rPr lang="en-US" altLang="zh-CN"/>
              <a:t>ZeroMQ</a:t>
            </a:r>
            <a:r>
              <a:rPr lang="zh-CN" altLang="en-US"/>
              <a:t>作为底层消息队列。</a:t>
            </a:r>
            <a:endParaRPr lang="en-US" altLang="zh-CN"/>
          </a:p>
          <a:p>
            <a:r>
              <a:rPr lang="en-US" altLang="zh-CN"/>
              <a:t>Storm</a:t>
            </a:r>
            <a:r>
              <a:rPr lang="zh-CN" altLang="en-US"/>
              <a:t>有很多使用场景：如实时分析，在线机器学习，持续计算，分布式</a:t>
            </a:r>
            <a:r>
              <a:rPr lang="en-US" altLang="zh-CN"/>
              <a:t>RPC</a:t>
            </a:r>
            <a:r>
              <a:rPr lang="zh-CN" altLang="en-US"/>
              <a:t>，</a:t>
            </a:r>
            <a:r>
              <a:rPr lang="en-US" altLang="zh-CN"/>
              <a:t>ETL</a:t>
            </a:r>
            <a:r>
              <a:rPr lang="zh-CN" altLang="en-US"/>
              <a:t>等等。</a:t>
            </a:r>
            <a:endParaRPr lang="en-US" altLang="zh-CN"/>
          </a:p>
          <a:p>
            <a:r>
              <a:rPr lang="en-US" altLang="zh-CN"/>
              <a:t>Storm</a:t>
            </a:r>
            <a:r>
              <a:rPr lang="zh-CN" altLang="en-US"/>
              <a:t>支持水平扩展，具有高容错性，保证每个消息都会得到处理，而且处理速度很快</a:t>
            </a:r>
            <a:r>
              <a:rPr lang="en-US" altLang="zh-CN"/>
              <a:t>(</a:t>
            </a:r>
            <a:r>
              <a:rPr lang="zh-CN" altLang="en-US"/>
              <a:t>在一个小集群中，每个结点每秒可以处理数以百万计的消息</a:t>
            </a:r>
            <a:r>
              <a:rPr lang="en-US" altLang="zh-CN"/>
              <a:t>)</a:t>
            </a:r>
            <a:r>
              <a:rPr lang="zh-CN" altLang="en-US"/>
              <a:t>。</a:t>
            </a:r>
            <a:endParaRPr lang="zh-CN" altLang="en-US"/>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27330" name="TextBox 34"/>
          <p:cNvSpPr txBox="1">
            <a:spLocks noChangeArrowheads="1"/>
          </p:cNvSpPr>
          <p:nvPr/>
        </p:nvSpPr>
        <p:spPr bwMode="auto">
          <a:xfrm>
            <a:off x="1187450" y="188913"/>
            <a:ext cx="2646363" cy="461962"/>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大数据的相关技术</a:t>
            </a:r>
            <a:endParaRPr lang="zh-CN" altLang="en-US" sz="2400">
              <a:latin typeface="微软雅黑" panose="020B0503020204020204" pitchFamily="34" charset="-122"/>
              <a:ea typeface="微软雅黑" panose="020B0503020204020204" pitchFamily="34" charset="-122"/>
            </a:endParaRPr>
          </a:p>
        </p:txBody>
      </p:sp>
      <p:grpSp>
        <p:nvGrpSpPr>
          <p:cNvPr id="15" name="组合 14"/>
          <p:cNvGrpSpPr/>
          <p:nvPr/>
        </p:nvGrpSpPr>
        <p:grpSpPr bwMode="auto">
          <a:xfrm>
            <a:off x="4067175" y="1685925"/>
            <a:ext cx="2089150" cy="5172075"/>
            <a:chOff x="301381" y="1602845"/>
            <a:chExt cx="1872207" cy="3518680"/>
          </a:xfrm>
        </p:grpSpPr>
        <p:sp>
          <p:nvSpPr>
            <p:cNvPr id="16" name="TextBox 15"/>
            <p:cNvSpPr txBox="1"/>
            <p:nvPr/>
          </p:nvSpPr>
          <p:spPr>
            <a:xfrm>
              <a:off x="301381" y="2043682"/>
              <a:ext cx="1872207" cy="3077843"/>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marL="285750" indent="-285750">
                <a:buFont typeface="Arial" panose="020B0604020202020204" pitchFamily="34" charset="0"/>
                <a:buChar char="•"/>
                <a:defRPr/>
              </a:pPr>
              <a:r>
                <a:rPr lang="en-US" altLang="zh-CN" sz="1600" dirty="0">
                  <a:latin typeface="微软雅黑" panose="020B0503020204020204" pitchFamily="34" charset="-122"/>
                  <a:ea typeface="微软雅黑" panose="020B0503020204020204" pitchFamily="34" charset="-122"/>
                </a:rPr>
                <a:t>A/B Testing</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关联规则分析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分类</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聚类</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遗传算法</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神经网络</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预测模型</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模式识别</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时间序列分析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回归分析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系统仿真</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机器学习</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优化</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空间分析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社会网络分析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自然语言分析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en-US" altLang="zh-CN" sz="1600" dirty="0" err="1">
                  <a:latin typeface="微软雅黑" panose="020B0503020204020204" pitchFamily="34" charset="-122"/>
                  <a:ea typeface="微软雅黑" panose="020B0503020204020204" pitchFamily="34" charset="-122"/>
                </a:rPr>
                <a:t>MapReduce</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en-US" altLang="zh-CN" sz="1600" dirty="0">
                  <a:latin typeface="微软雅黑" panose="020B0503020204020204" pitchFamily="34" charset="-122"/>
                  <a:ea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rPr>
                <a:t>语言</a:t>
              </a:r>
              <a:endParaRPr lang="en-US" altLang="zh-CN" sz="1600" dirty="0">
                <a:latin typeface="微软雅黑" panose="020B0503020204020204" pitchFamily="34" charset="-122"/>
                <a:ea typeface="微软雅黑" panose="020B0503020204020204" pitchFamily="34" charset="-122"/>
              </a:endParaRPr>
            </a:p>
          </p:txBody>
        </p:sp>
        <p:sp>
          <p:nvSpPr>
            <p:cNvPr id="17" name="上箭头 16"/>
            <p:cNvSpPr/>
            <p:nvPr/>
          </p:nvSpPr>
          <p:spPr>
            <a:xfrm>
              <a:off x="1076032" y="1602845"/>
              <a:ext cx="195000" cy="391856"/>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grpSp>
        <p:nvGrpSpPr>
          <p:cNvPr id="227332" name="组合 17"/>
          <p:cNvGrpSpPr/>
          <p:nvPr/>
        </p:nvGrpSpPr>
        <p:grpSpPr bwMode="auto">
          <a:xfrm>
            <a:off x="2108200" y="1997075"/>
            <a:ext cx="1890713" cy="2444750"/>
            <a:chOff x="424732" y="1704976"/>
            <a:chExt cx="1872207" cy="1353239"/>
          </a:xfrm>
        </p:grpSpPr>
        <p:sp>
          <p:nvSpPr>
            <p:cNvPr id="19" name="TextBox 18"/>
            <p:cNvSpPr txBox="1"/>
            <p:nvPr/>
          </p:nvSpPr>
          <p:spPr>
            <a:xfrm>
              <a:off x="424732" y="1900049"/>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anose="020B0503020204020204" pitchFamily="34" charset="-122"/>
                  <a:ea typeface="微软雅黑" panose="020B0503020204020204" pitchFamily="34" charset="-122"/>
                </a:rPr>
                <a:t>结构化、非结构化和半结构化数据</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分布式文件系统</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关系数据库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非关系数据库</a:t>
              </a:r>
              <a:endParaRPr lang="en-US" altLang="zh-CN" sz="1400" dirty="0">
                <a:latin typeface="微软雅黑" panose="020B0503020204020204" pitchFamily="34" charset="-122"/>
                <a:ea typeface="微软雅黑" panose="020B0503020204020204" pitchFamily="34" charset="-122"/>
              </a:endParaRPr>
            </a:p>
            <a:p>
              <a:pPr algn="ctr">
                <a:defRPr/>
              </a:pP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NoSQL</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数据仓库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云计算和云存储</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实时流处理</a:t>
              </a:r>
              <a:endParaRPr lang="en-US" altLang="zh-CN" sz="1400" dirty="0">
                <a:latin typeface="微软雅黑" panose="020B0503020204020204" pitchFamily="34" charset="-122"/>
                <a:ea typeface="微软雅黑" panose="020B0503020204020204" pitchFamily="34" charset="-122"/>
              </a:endParaRPr>
            </a:p>
          </p:txBody>
        </p:sp>
        <p:sp>
          <p:nvSpPr>
            <p:cNvPr id="20" name="上箭头 19"/>
            <p:cNvSpPr/>
            <p:nvPr/>
          </p:nvSpPr>
          <p:spPr>
            <a:xfrm>
              <a:off x="1049994" y="1704976"/>
              <a:ext cx="198763" cy="146945"/>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21" name="上箭头 20"/>
          <p:cNvSpPr/>
          <p:nvPr/>
        </p:nvSpPr>
        <p:spPr bwMode="auto">
          <a:xfrm>
            <a:off x="765506" y="1700213"/>
            <a:ext cx="206094" cy="56169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sp>
        <p:nvSpPr>
          <p:cNvPr id="22" name="TextBox 21"/>
          <p:cNvSpPr txBox="1"/>
          <p:nvPr/>
        </p:nvSpPr>
        <p:spPr bwMode="auto">
          <a:xfrm>
            <a:off x="107504" y="2348880"/>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t>系统日志采集</a:t>
            </a:r>
            <a:endParaRPr lang="en-US" altLang="zh-CN" sz="1600" dirty="0"/>
          </a:p>
          <a:p>
            <a:pPr marL="285750" indent="-285750">
              <a:buFont typeface="Wingdings" panose="05000000000000000000" pitchFamily="2" charset="2"/>
              <a:buChar char="Ø"/>
              <a:defRPr/>
            </a:pPr>
            <a:r>
              <a:rPr lang="en-US" altLang="zh-CN" sz="1400" dirty="0"/>
              <a:t>Facebook</a:t>
            </a:r>
            <a:r>
              <a:rPr lang="zh-CN" altLang="en-US" sz="1400" dirty="0"/>
              <a:t>的</a:t>
            </a:r>
            <a:r>
              <a:rPr lang="en-US" altLang="zh-CN" sz="1400" dirty="0"/>
              <a:t>scribe</a:t>
            </a:r>
            <a:endParaRPr lang="en-US" altLang="zh-CN" sz="1400" dirty="0"/>
          </a:p>
          <a:p>
            <a:pPr marL="285750" indent="-285750">
              <a:buFont typeface="Wingdings" panose="05000000000000000000" pitchFamily="2" charset="2"/>
              <a:buChar char="Ø"/>
              <a:defRPr/>
            </a:pPr>
            <a:r>
              <a:rPr lang="en-US" altLang="zh-CN" sz="1400" dirty="0"/>
              <a:t>Hadoop</a:t>
            </a:r>
            <a:r>
              <a:rPr lang="zh-CN" altLang="en-US" sz="1400" dirty="0"/>
              <a:t>的</a:t>
            </a:r>
            <a:r>
              <a:rPr lang="en-US" altLang="zh-CN" sz="1400" dirty="0" err="1"/>
              <a:t>chukwa</a:t>
            </a:r>
            <a:endParaRPr lang="en-US" altLang="zh-CN" sz="1400" dirty="0"/>
          </a:p>
          <a:p>
            <a:pPr marL="285750" indent="-285750">
              <a:buFont typeface="Wingdings" panose="05000000000000000000" pitchFamily="2" charset="2"/>
              <a:buChar char="Ø"/>
              <a:defRPr/>
            </a:pPr>
            <a:r>
              <a:rPr lang="en-US" altLang="zh-CN" sz="1400" dirty="0" err="1"/>
              <a:t>Linkedin</a:t>
            </a:r>
            <a:r>
              <a:rPr lang="zh-CN" altLang="en-US" sz="1400" dirty="0"/>
              <a:t>的</a:t>
            </a:r>
            <a:r>
              <a:rPr lang="en-US" altLang="zh-CN" sz="1400" dirty="0" err="1"/>
              <a:t>kafka</a:t>
            </a:r>
            <a:endParaRPr lang="en-US" altLang="zh-CN" sz="1400" dirty="0"/>
          </a:p>
          <a:p>
            <a:pPr marL="285750" indent="-285750">
              <a:buFont typeface="Wingdings" panose="05000000000000000000" pitchFamily="2" charset="2"/>
              <a:buChar char="Ø"/>
              <a:defRPr/>
            </a:pPr>
            <a:r>
              <a:rPr lang="en-US" altLang="zh-CN" sz="1400" dirty="0" err="1"/>
              <a:t>Cloudra</a:t>
            </a:r>
            <a:r>
              <a:rPr lang="zh-CN" altLang="en-US" sz="1400" dirty="0"/>
              <a:t>的</a:t>
            </a:r>
            <a:r>
              <a:rPr lang="en-US" altLang="zh-CN" sz="1400" dirty="0"/>
              <a:t>flume</a:t>
            </a:r>
            <a:endParaRPr lang="en-US" altLang="zh-CN" sz="1400" dirty="0"/>
          </a:p>
          <a:p>
            <a:pPr>
              <a:defRPr/>
            </a:pPr>
            <a:r>
              <a:rPr lang="zh-CN" altLang="en-US" sz="1600" dirty="0"/>
              <a:t>网络数据采集</a:t>
            </a:r>
            <a:endParaRPr lang="en-US" altLang="zh-CN" sz="1600" dirty="0"/>
          </a:p>
          <a:p>
            <a:pPr marL="285750" indent="-285750">
              <a:buFont typeface="Wingdings" panose="05000000000000000000" pitchFamily="2" charset="2"/>
              <a:buChar char="Ø"/>
              <a:defRPr/>
            </a:pPr>
            <a:r>
              <a:rPr lang="zh-CN" altLang="en-US" sz="1400" dirty="0"/>
              <a:t>网络爬虫</a:t>
            </a:r>
            <a:endParaRPr lang="en-US" altLang="zh-CN" sz="1400" dirty="0"/>
          </a:p>
          <a:p>
            <a:pPr>
              <a:defRPr/>
            </a:pPr>
            <a:r>
              <a:rPr lang="zh-CN" altLang="en-US" sz="1600" dirty="0"/>
              <a:t>其他数据采集</a:t>
            </a:r>
            <a:endParaRPr lang="en-US" altLang="zh-CN" sz="1600" dirty="0"/>
          </a:p>
          <a:p>
            <a:pPr marL="285750" indent="-285750">
              <a:buFont typeface="Wingdings" panose="05000000000000000000" pitchFamily="2" charset="2"/>
              <a:buChar char="Ø"/>
              <a:defRPr/>
            </a:pPr>
            <a:r>
              <a:rPr lang="zh-CN" altLang="en-US" sz="1400" dirty="0"/>
              <a:t>特定单位</a:t>
            </a:r>
            <a:r>
              <a:rPr lang="en-US" altLang="zh-CN" sz="1400" dirty="0"/>
              <a:t>/</a:t>
            </a:r>
            <a:r>
              <a:rPr lang="zh-CN" altLang="en-US" sz="1400" dirty="0"/>
              <a:t>特定对象</a:t>
            </a:r>
            <a:r>
              <a:rPr lang="en-US" altLang="zh-CN" sz="1400" dirty="0"/>
              <a:t>/</a:t>
            </a:r>
            <a:r>
              <a:rPr lang="zh-CN" altLang="en-US" sz="1400" dirty="0"/>
              <a:t>特定接口</a:t>
            </a:r>
            <a:endParaRPr lang="en-US" altLang="zh-CN" sz="1400" dirty="0"/>
          </a:p>
          <a:p>
            <a:pPr>
              <a:defRPr/>
            </a:pPr>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a:xfrm>
            <a:off x="900113" y="0"/>
            <a:ext cx="8002587" cy="765175"/>
          </a:xfrm>
        </p:spPr>
        <p:txBody>
          <a:bodyPr/>
          <a:lstStyle/>
          <a:p>
            <a:r>
              <a:rPr lang="zh-CN" altLang="en-US" smtClean="0">
                <a:latin typeface="黑体" panose="02010609060101010101" charset="-122"/>
                <a:ea typeface="黑体" panose="02010609060101010101" charset="-122"/>
              </a:rPr>
              <a:t>需要</a:t>
            </a:r>
            <a:r>
              <a:rPr lang="zh-TW" altLang="en-US" smtClean="0">
                <a:latin typeface="黑体" panose="02010609060101010101" charset="-122"/>
                <a:ea typeface="黑体" panose="02010609060101010101" charset="-122"/>
              </a:rPr>
              <a:t>不同</a:t>
            </a:r>
            <a:r>
              <a:rPr lang="en-US" altLang="zh-TW" smtClean="0">
                <a:latin typeface="黑体" panose="02010609060101010101" charset="-122"/>
                <a:ea typeface="黑体" panose="02010609060101010101" charset="-122"/>
              </a:rPr>
              <a:t>“</a:t>
            </a:r>
            <a:r>
              <a:rPr lang="zh-TW" altLang="en-US" smtClean="0">
                <a:latin typeface="黑体" panose="02010609060101010101" charset="-122"/>
                <a:ea typeface="黑体" panose="02010609060101010101" charset="-122"/>
              </a:rPr>
              <a:t>看</a:t>
            </a:r>
            <a:r>
              <a:rPr lang="en-US" altLang="zh-TW" smtClean="0">
                <a:latin typeface="黑体" panose="02010609060101010101" charset="-122"/>
                <a:ea typeface="黑体" panose="02010609060101010101" charset="-122"/>
              </a:rPr>
              <a:t>”</a:t>
            </a:r>
            <a:r>
              <a:rPr lang="zh-TW" altLang="en-US" smtClean="0">
                <a:latin typeface="黑体" panose="02010609060101010101" charset="-122"/>
                <a:ea typeface="黑体" panose="02010609060101010101" charset="-122"/>
              </a:rPr>
              <a:t>数据的方式</a:t>
            </a:r>
            <a:endParaRPr lang="en-US" altLang="zh-TW" smtClean="0">
              <a:latin typeface="黑体" panose="02010609060101010101" charset="-122"/>
              <a:ea typeface="黑体" panose="02010609060101010101" charset="-122"/>
            </a:endParaRPr>
          </a:p>
        </p:txBody>
      </p:sp>
      <p:pic>
        <p:nvPicPr>
          <p:cNvPr id="113666" name="Picture 15" descr="iceburg.jpg"/>
          <p:cNvPicPr>
            <a:picLocks noChangeAspect="1"/>
          </p:cNvPicPr>
          <p:nvPr/>
        </p:nvPicPr>
        <p:blipFill>
          <a:blip r:embed="rId2"/>
          <a:srcRect/>
          <a:stretch>
            <a:fillRect/>
          </a:stretch>
        </p:blipFill>
        <p:spPr bwMode="auto">
          <a:xfrm>
            <a:off x="711200" y="1192213"/>
            <a:ext cx="3543300" cy="4851400"/>
          </a:xfrm>
          <a:prstGeom prst="rect">
            <a:avLst/>
          </a:prstGeom>
          <a:noFill/>
          <a:ln w="9525">
            <a:noFill/>
            <a:miter lim="800000"/>
            <a:headEnd/>
            <a:tailEnd/>
          </a:ln>
        </p:spPr>
      </p:pic>
      <p:sp>
        <p:nvSpPr>
          <p:cNvPr id="113667" name="Text Box 1"/>
          <p:cNvSpPr txBox="1">
            <a:spLocks noChangeArrowheads="1"/>
          </p:cNvSpPr>
          <p:nvPr/>
        </p:nvSpPr>
        <p:spPr bwMode="auto">
          <a:xfrm>
            <a:off x="7000875" y="6324600"/>
            <a:ext cx="1905000" cy="457200"/>
          </a:xfrm>
          <a:prstGeom prst="rect">
            <a:avLst/>
          </a:prstGeom>
          <a:noFill/>
          <a:ln w="9525">
            <a:noFill/>
            <a:miter lim="800000"/>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047C14D-6C33-48F2-9A88-FBF0FB1024AF}" type="slidenum">
              <a:rPr lang="en-US" altLang="zh-TW" sz="900">
                <a:solidFill>
                  <a:srgbClr val="000000"/>
                </a:solidFill>
                <a:ea typeface="MS PGothic" panose="020B0600070205080204" pitchFamily="34" charset="-128"/>
              </a:rPr>
            </a:fld>
            <a:endParaRPr lang="en-US" altLang="zh-TW" sz="900">
              <a:solidFill>
                <a:srgbClr val="000000"/>
              </a:solidFill>
              <a:ea typeface="MS PGothic" panose="020B0600070205080204" pitchFamily="34" charset="-128"/>
            </a:endParaRPr>
          </a:p>
        </p:txBody>
      </p:sp>
      <p:graphicFrame>
        <p:nvGraphicFramePr>
          <p:cNvPr id="23" name="圖表 22"/>
          <p:cNvGraphicFramePr/>
          <p:nvPr/>
        </p:nvGraphicFramePr>
        <p:xfrm>
          <a:off x="4394425" y="-99127"/>
          <a:ext cx="4378816" cy="6086341"/>
        </p:xfrm>
        <a:graphic>
          <a:graphicData uri="http://schemas.openxmlformats.org/drawingml/2006/chart">
            <c:chart xmlns:c="http://schemas.openxmlformats.org/drawingml/2006/chart" xmlns:r="http://schemas.openxmlformats.org/officeDocument/2006/relationships" r:id="rId1"/>
          </a:graphicData>
        </a:graphic>
      </p:graphicFrame>
      <p:sp>
        <p:nvSpPr>
          <p:cNvPr id="113669" name="文字方塊 2"/>
          <p:cNvSpPr txBox="1">
            <a:spLocks noChangeArrowheads="1"/>
          </p:cNvSpPr>
          <p:nvPr/>
        </p:nvSpPr>
        <p:spPr bwMode="auto">
          <a:xfrm>
            <a:off x="4808538" y="1419225"/>
            <a:ext cx="2466975" cy="339725"/>
          </a:xfrm>
          <a:prstGeom prst="rect">
            <a:avLst/>
          </a:prstGeom>
          <a:noFill/>
          <a:ln w="9525">
            <a:noFill/>
            <a:miter lim="800000"/>
          </a:ln>
        </p:spPr>
        <p:txBody>
          <a:bodyPr>
            <a:spAutoFit/>
          </a:bodyPr>
          <a:lstStyle/>
          <a:p>
            <a:pPr eaLnBrk="0" hangingPunct="0"/>
            <a:r>
              <a:rPr lang="zh-TW" altLang="en-US" sz="1600" b="1">
                <a:latin typeface="Microsoft JhengHei" panose="020B0604030504040204" pitchFamily="34" charset="-120"/>
                <a:ea typeface="Microsoft JhengHei" panose="020B0604030504040204" pitchFamily="34" charset="-120"/>
              </a:rPr>
              <a:t>可视：结构化资料 </a:t>
            </a:r>
            <a:r>
              <a:rPr lang="en-US" altLang="zh-TW" sz="1600" b="1">
                <a:latin typeface="Microsoft JhengHei" panose="020B0604030504040204" pitchFamily="34" charset="-120"/>
                <a:ea typeface="Microsoft JhengHei" panose="020B0604030504040204" pitchFamily="34" charset="-120"/>
              </a:rPr>
              <a:t>15%</a:t>
            </a:r>
            <a:endParaRPr lang="zh-TW" altLang="en-US" sz="1600" b="1">
              <a:latin typeface="Microsoft JhengHei" panose="020B0604030504040204" pitchFamily="34" charset="-120"/>
              <a:ea typeface="Microsoft JhengHei" panose="020B0604030504040204" pitchFamily="34" charset="-120"/>
            </a:endParaRPr>
          </a:p>
        </p:txBody>
      </p:sp>
      <p:sp>
        <p:nvSpPr>
          <p:cNvPr id="113670" name="文字方塊 9"/>
          <p:cNvSpPr txBox="1">
            <a:spLocks noChangeArrowheads="1"/>
          </p:cNvSpPr>
          <p:nvPr/>
        </p:nvSpPr>
        <p:spPr bwMode="auto">
          <a:xfrm>
            <a:off x="5214938" y="2746375"/>
            <a:ext cx="2967037" cy="338138"/>
          </a:xfrm>
          <a:prstGeom prst="rect">
            <a:avLst/>
          </a:prstGeom>
          <a:noFill/>
          <a:ln w="9525">
            <a:noFill/>
            <a:miter lim="800000"/>
          </a:ln>
        </p:spPr>
        <p:txBody>
          <a:bodyPr>
            <a:spAutoFit/>
          </a:bodyPr>
          <a:lstStyle/>
          <a:p>
            <a:pPr algn="ctr" eaLnBrk="0" hangingPunct="0"/>
            <a:r>
              <a:rPr lang="zh-TW" altLang="en-US" sz="1600" b="1">
                <a:latin typeface="Microsoft JhengHei" panose="020B0604030504040204" pitchFamily="34" charset="-120"/>
                <a:ea typeface="Microsoft JhengHei" panose="020B0604030504040204" pitchFamily="34" charset="-120"/>
              </a:rPr>
              <a:t>未视：半</a:t>
            </a:r>
            <a:r>
              <a:rPr lang="en-US" altLang="zh-TW" sz="1600" b="1">
                <a:latin typeface="Microsoft JhengHei" panose="020B0604030504040204" pitchFamily="34" charset="-120"/>
                <a:ea typeface="Microsoft JhengHei" panose="020B0604030504040204" pitchFamily="34" charset="-120"/>
              </a:rPr>
              <a:t>/</a:t>
            </a:r>
            <a:r>
              <a:rPr lang="zh-TW" altLang="en-US" sz="1600" b="1">
                <a:latin typeface="Microsoft JhengHei" panose="020B0604030504040204" pitchFamily="34" charset="-120"/>
                <a:ea typeface="Microsoft JhengHei" panose="020B0604030504040204" pitchFamily="34" charset="-120"/>
              </a:rPr>
              <a:t>非结构化数据 </a:t>
            </a:r>
            <a:r>
              <a:rPr lang="en-US" altLang="zh-TW" sz="1600" b="1">
                <a:latin typeface="Microsoft JhengHei" panose="020B0604030504040204" pitchFamily="34" charset="-120"/>
                <a:ea typeface="Microsoft JhengHei" panose="020B0604030504040204" pitchFamily="34" charset="-120"/>
              </a:rPr>
              <a:t>85%</a:t>
            </a:r>
            <a:endParaRPr lang="zh-TW" altLang="en-US" sz="1600" b="1">
              <a:latin typeface="Microsoft JhengHei" panose="020B0604030504040204" pitchFamily="34" charset="-120"/>
              <a:ea typeface="Microsoft JhengHei" panose="020B0604030504040204" pitchFamily="34" charset="-120"/>
            </a:endParaRPr>
          </a:p>
        </p:txBody>
      </p:sp>
      <p:sp>
        <p:nvSpPr>
          <p:cNvPr id="113671" name="文字方塊 10"/>
          <p:cNvSpPr txBox="1">
            <a:spLocks noChangeArrowheads="1"/>
          </p:cNvSpPr>
          <p:nvPr/>
        </p:nvSpPr>
        <p:spPr bwMode="auto">
          <a:xfrm>
            <a:off x="5648325" y="1874838"/>
            <a:ext cx="942975" cy="339725"/>
          </a:xfrm>
          <a:prstGeom prst="rect">
            <a:avLst/>
          </a:prstGeom>
          <a:noFill/>
          <a:ln w="9525">
            <a:noFill/>
            <a:miter lim="800000"/>
          </a:ln>
        </p:spPr>
        <p:txBody>
          <a:bodyPr>
            <a:spAutoFit/>
          </a:bodyPr>
          <a:lstStyle/>
          <a:p>
            <a:pPr algn="ctr" eaLnBrk="0" hangingPunct="0"/>
            <a:r>
              <a:rPr lang="en-US" altLang="zh-TW" sz="1600" b="1">
                <a:solidFill>
                  <a:schemeClr val="bg1"/>
                </a:solidFill>
                <a:latin typeface="Microsoft JhengHei" panose="020B0604030504040204" pitchFamily="34" charset="-120"/>
                <a:ea typeface="Microsoft JhengHei" panose="020B0604030504040204" pitchFamily="34" charset="-120"/>
              </a:rPr>
              <a:t>DB/DW</a:t>
            </a:r>
            <a:endParaRPr lang="zh-TW" altLang="en-US" sz="1600" b="1">
              <a:solidFill>
                <a:schemeClr val="bg1"/>
              </a:solidFill>
              <a:latin typeface="Microsoft JhengHei" panose="020B0604030504040204" pitchFamily="34" charset="-120"/>
              <a:ea typeface="Microsoft JhengHei" panose="020B0604030504040204" pitchFamily="34" charset="-120"/>
            </a:endParaRPr>
          </a:p>
        </p:txBody>
      </p:sp>
      <p:sp>
        <p:nvSpPr>
          <p:cNvPr id="113672" name="標題 1"/>
          <p:cNvSpPr>
            <a:spLocks noGrp="1"/>
          </p:cNvSpPr>
          <p:nvPr/>
        </p:nvSpPr>
        <p:spPr bwMode="auto">
          <a:xfrm>
            <a:off x="6697663" y="4313238"/>
            <a:ext cx="1804987" cy="1379537"/>
          </a:xfrm>
          <a:prstGeom prst="rect">
            <a:avLst/>
          </a:prstGeom>
          <a:noFill/>
          <a:ln w="9525">
            <a:noFill/>
            <a:miter lim="800000"/>
          </a:ln>
        </p:spPr>
        <p:txBody>
          <a:bodyPr anchor="ctr"/>
          <a:lstStyle/>
          <a:p>
            <a:pPr algn="ctr" eaLnBrk="0" hangingPunct="0">
              <a:lnSpc>
                <a:spcPct val="150000"/>
              </a:lnSpc>
            </a:pPr>
            <a:r>
              <a:rPr lang="zh-TW" altLang="en-US">
                <a:latin typeface="Microsoft JhengHei" panose="020B0604030504040204" pitchFamily="34" charset="-120"/>
                <a:ea typeface="Microsoft JhengHei" panose="020B0604030504040204" pitchFamily="34" charset="-120"/>
              </a:rPr>
              <a:t>主管们看的</a:t>
            </a:r>
            <a:endParaRPr lang="en-US" altLang="zh-TW">
              <a:latin typeface="Microsoft JhengHei" panose="020B0604030504040204" pitchFamily="34" charset="-120"/>
              <a:ea typeface="Microsoft JhengHei" panose="020B0604030504040204" pitchFamily="34" charset="-120"/>
            </a:endParaRPr>
          </a:p>
          <a:p>
            <a:pPr algn="ctr" eaLnBrk="0" hangingPunct="0">
              <a:lnSpc>
                <a:spcPct val="150000"/>
              </a:lnSpc>
            </a:pPr>
            <a:r>
              <a:rPr lang="zh-TW" altLang="en-US">
                <a:latin typeface="Microsoft JhengHei" panose="020B0604030504040204" pitchFamily="34" charset="-120"/>
                <a:ea typeface="Microsoft JhengHei" panose="020B0604030504040204" pitchFamily="34" charset="-120"/>
              </a:rPr>
              <a:t>战情数位仪表板，其实是残缺的</a:t>
            </a:r>
            <a:r>
              <a:rPr lang="en-US" altLang="zh-TW">
                <a:latin typeface="Microsoft JhengHei" panose="020B0604030504040204" pitchFamily="34" charset="-120"/>
                <a:ea typeface="Microsoft JhengHei" panose="020B0604030504040204" pitchFamily="34" charset="-120"/>
              </a:rPr>
              <a:t>…</a:t>
            </a:r>
            <a:endParaRPr lang="zh-TW" altLang="en-US">
              <a:latin typeface="Microsoft JhengHei" panose="020B0604030504040204" pitchFamily="34" charset="-120"/>
              <a:ea typeface="Microsoft JhengHei" panose="020B0604030504040204" pitchFamily="34" charset="-120"/>
            </a:endParaRPr>
          </a:p>
        </p:txBody>
      </p:sp>
      <p:pic>
        <p:nvPicPr>
          <p:cNvPr id="37" name="Picture 2" descr="http://www.dashboardinsight.com/CMS/fee14d3d-552c-4d4c-bb39-0cb73978306a/KPI_Middle_East_Cubes_Executive_Summary_Dashboard_Finance_Department.jpg"/>
          <p:cNvPicPr>
            <a:picLocks noChangeAspect="1" noChangeArrowheads="1"/>
          </p:cNvPicPr>
          <p:nvPr/>
        </p:nvPicPr>
        <p:blipFill rotWithShape="1">
          <a:blip r:embed="rId3" cstate="print"/>
          <a:srcRect l="2063" t="15003" r="1200" b="8728"/>
          <a:stretch>
            <a:fillRect/>
          </a:stretch>
        </p:blipFill>
        <p:spPr bwMode="auto">
          <a:xfrm rot="21144406">
            <a:off x="4569851" y="4231140"/>
            <a:ext cx="2037380" cy="15026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extBox 34"/>
          <p:cNvSpPr txBox="1">
            <a:spLocks noChangeArrowheads="1"/>
          </p:cNvSpPr>
          <p:nvPr/>
        </p:nvSpPr>
        <p:spPr bwMode="auto">
          <a:xfrm>
            <a:off x="1042988" y="187325"/>
            <a:ext cx="375443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分析 </a:t>
            </a:r>
            <a:r>
              <a:rPr lang="en-US" altLang="zh-CN" sz="2400">
                <a:latin typeface="微软雅黑" panose="020B0503020204020204" pitchFamily="34" charset="-122"/>
                <a:ea typeface="微软雅黑" panose="020B0503020204020204" pitchFamily="34" charset="-122"/>
              </a:rPr>
              <a:t>- A/B Testing</a:t>
            </a:r>
            <a:endParaRPr lang="zh-CN" altLang="en-US" sz="2400">
              <a:latin typeface="微软雅黑" panose="020B0503020204020204" pitchFamily="34" charset="-122"/>
              <a:ea typeface="微软雅黑" panose="020B0503020204020204" pitchFamily="34" charset="-122"/>
            </a:endParaRPr>
          </a:p>
        </p:txBody>
      </p:sp>
      <p:grpSp>
        <p:nvGrpSpPr>
          <p:cNvPr id="59395" name="组合 5"/>
          <p:cNvGrpSpPr/>
          <p:nvPr/>
        </p:nvGrpSpPr>
        <p:grpSpPr bwMode="auto">
          <a:xfrm>
            <a:off x="481013" y="836613"/>
            <a:ext cx="7691437" cy="1584325"/>
            <a:chOff x="481013" y="836612"/>
            <a:chExt cx="7691438" cy="1584276"/>
          </a:xfrm>
        </p:grpSpPr>
        <p:sp>
          <p:nvSpPr>
            <p:cNvPr id="229383" name="矩形 30"/>
            <p:cNvSpPr>
              <a:spLocks noChangeArrowheads="1"/>
            </p:cNvSpPr>
            <p:nvPr/>
          </p:nvSpPr>
          <p:spPr bwMode="auto">
            <a:xfrm>
              <a:off x="481013" y="836612"/>
              <a:ext cx="7691437" cy="158427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9384"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9385" name="矩形 32"/>
            <p:cNvSpPr>
              <a:spLocks noChangeArrowheads="1"/>
            </p:cNvSpPr>
            <p:nvPr/>
          </p:nvSpPr>
          <p:spPr bwMode="auto">
            <a:xfrm>
              <a:off x="755577" y="1268760"/>
              <a:ext cx="7416874" cy="646311"/>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A/B</a:t>
              </a:r>
              <a:r>
                <a:rPr lang="zh-CN" altLang="en-US">
                  <a:latin typeface="微软雅黑" panose="020B0503020204020204" pitchFamily="34" charset="-122"/>
                  <a:ea typeface="微软雅黑" panose="020B0503020204020204" pitchFamily="34" charset="-122"/>
                </a:rPr>
                <a:t>测试是可用性测试的一个方法，其核心为：同时实验两个元素或版本（</a:t>
              </a:r>
              <a:r>
                <a:rPr lang="en-US" altLang="zh-CN">
                  <a:latin typeface="微软雅黑" panose="020B0503020204020204" pitchFamily="34" charset="-122"/>
                  <a:ea typeface="微软雅黑" panose="020B0503020204020204" pitchFamily="34" charset="-122"/>
                </a:rPr>
                <a:t>A</a:t>
              </a:r>
              <a:r>
                <a:rPr lang="zh-CN" altLang="en-US">
                  <a:latin typeface="微软雅黑" panose="020B0503020204020204" pitchFamily="34" charset="-122"/>
                  <a:ea typeface="微软雅黑" panose="020B0503020204020204" pitchFamily="34" charset="-122"/>
                </a:rPr>
                <a:t>和</a:t>
              </a:r>
              <a:r>
                <a:rPr lang="en-US" altLang="zh-CN">
                  <a:latin typeface="微软雅黑" panose="020B0503020204020204" pitchFamily="34" charset="-122"/>
                  <a:ea typeface="微软雅黑" panose="020B0503020204020204" pitchFamily="34" charset="-122"/>
                </a:rPr>
                <a:t>B</a:t>
              </a:r>
              <a:r>
                <a:rPr lang="zh-CN" altLang="en-US">
                  <a:latin typeface="微软雅黑" panose="020B0503020204020204" pitchFamily="34" charset="-122"/>
                  <a:ea typeface="微软雅黑" panose="020B0503020204020204" pitchFamily="34" charset="-122"/>
                </a:rPr>
                <a:t>），确定哪个更好。</a:t>
              </a:r>
              <a:endParaRPr lang="en-US" altLang="zh-CN">
                <a:latin typeface="微软雅黑" panose="020B0503020204020204" pitchFamily="34" charset="-122"/>
                <a:ea typeface="微软雅黑" panose="020B0503020204020204" pitchFamily="34" charset="-122"/>
              </a:endParaRPr>
            </a:p>
          </p:txBody>
        </p:sp>
      </p:grpSp>
      <p:pic>
        <p:nvPicPr>
          <p:cNvPr id="122882" name="Picture 2" descr="[分享]A/B测试得出的一些有意思的数据和小tips">
            <a:hlinkClick r:id="rId1"/>
          </p:cNvPr>
          <p:cNvPicPr>
            <a:picLocks noChangeAspect="1" noChangeArrowheads="1"/>
          </p:cNvPicPr>
          <p:nvPr/>
        </p:nvPicPr>
        <p:blipFill>
          <a:blip r:embed="rId2"/>
          <a:srcRect l="8549" t="16560" r="8865" b="22243"/>
          <a:stretch>
            <a:fillRect/>
          </a:stretch>
        </p:blipFill>
        <p:spPr bwMode="auto">
          <a:xfrm>
            <a:off x="1465263" y="2636838"/>
            <a:ext cx="5530850" cy="881062"/>
          </a:xfrm>
          <a:prstGeom prst="rect">
            <a:avLst/>
          </a:prstGeom>
          <a:noFill/>
          <a:ln w="9525">
            <a:noFill/>
            <a:miter lim="800000"/>
            <a:headEnd/>
            <a:tailEnd/>
          </a:ln>
        </p:spPr>
      </p:pic>
      <p:sp>
        <p:nvSpPr>
          <p:cNvPr id="8" name="矩形 7"/>
          <p:cNvSpPr>
            <a:spLocks noChangeArrowheads="1"/>
          </p:cNvSpPr>
          <p:nvPr/>
        </p:nvSpPr>
        <p:spPr bwMode="auto">
          <a:xfrm>
            <a:off x="1825625" y="3573463"/>
            <a:ext cx="4810125" cy="400050"/>
          </a:xfrm>
          <a:prstGeom prst="rect">
            <a:avLst/>
          </a:prstGeom>
          <a:noFill/>
          <a:ln w="9525">
            <a:noFill/>
            <a:miter lim="800000"/>
          </a:ln>
        </p:spPr>
        <p:txBody>
          <a:bodyPr>
            <a:spAutoFit/>
          </a:bodyPr>
          <a:lstStyle/>
          <a:p>
            <a:pPr latinLnBrk="1">
              <a:spcBef>
                <a:spcPts val="900"/>
              </a:spcBef>
            </a:pPr>
            <a:r>
              <a:rPr lang="zh-CN" altLang="en-US" sz="2000" b="1">
                <a:latin typeface="微软雅黑" panose="020B0503020204020204" pitchFamily="34" charset="-122"/>
                <a:ea typeface="微软雅黑" panose="020B0503020204020204" pitchFamily="34" charset="-122"/>
              </a:rPr>
              <a:t>注册按钮由绿色改成红色提高转化率</a:t>
            </a:r>
            <a:r>
              <a:rPr lang="en-US" altLang="zh-CN" sz="2000" b="1">
                <a:latin typeface="微软雅黑" panose="020B0503020204020204" pitchFamily="34" charset="-122"/>
                <a:ea typeface="微软雅黑" panose="020B0503020204020204" pitchFamily="34" charset="-122"/>
              </a:rPr>
              <a:t>34%</a:t>
            </a:r>
            <a:endParaRPr lang="zh-CN" altLang="en-US" sz="2000" b="1">
              <a:latin typeface="微软雅黑" panose="020B0503020204020204" pitchFamily="34" charset="-122"/>
              <a:ea typeface="微软雅黑" panose="020B0503020204020204" pitchFamily="34" charset="-122"/>
            </a:endParaRPr>
          </a:p>
        </p:txBody>
      </p:sp>
      <p:pic>
        <p:nvPicPr>
          <p:cNvPr id="122888" name="Picture 8" descr="http://s7.sinaimg.cn/orignal/6d04fca5ta03a7a080596&amp;690"/>
          <p:cNvPicPr>
            <a:picLocks noChangeAspect="1" noChangeArrowheads="1"/>
          </p:cNvPicPr>
          <p:nvPr/>
        </p:nvPicPr>
        <p:blipFill>
          <a:blip r:embed="rId3"/>
          <a:srcRect/>
          <a:stretch>
            <a:fillRect/>
          </a:stretch>
        </p:blipFill>
        <p:spPr bwMode="auto">
          <a:xfrm>
            <a:off x="1198563" y="3981450"/>
            <a:ext cx="6256337" cy="1873250"/>
          </a:xfrm>
          <a:prstGeom prst="rect">
            <a:avLst/>
          </a:prstGeom>
          <a:noFill/>
          <a:ln w="9525">
            <a:noFill/>
            <a:miter lim="800000"/>
            <a:headEnd/>
            <a:tailEnd/>
          </a:ln>
        </p:spPr>
      </p:pic>
      <p:sp>
        <p:nvSpPr>
          <p:cNvPr id="4" name="矩形 3"/>
          <p:cNvSpPr>
            <a:spLocks noChangeArrowheads="1"/>
          </p:cNvSpPr>
          <p:nvPr/>
        </p:nvSpPr>
        <p:spPr bwMode="auto">
          <a:xfrm>
            <a:off x="2262188" y="6021388"/>
            <a:ext cx="4075112" cy="400050"/>
          </a:xfrm>
          <a:prstGeom prst="rect">
            <a:avLst/>
          </a:prstGeom>
          <a:noFill/>
          <a:ln w="9525">
            <a:noFill/>
            <a:miter lim="800000"/>
          </a:ln>
        </p:spPr>
        <p:txBody>
          <a:bodyPr>
            <a:spAutoFit/>
          </a:bodyPr>
          <a:lstStyle/>
          <a:p>
            <a:pPr latinLnBrk="1">
              <a:spcBef>
                <a:spcPts val="900"/>
              </a:spcBef>
            </a:pPr>
            <a:r>
              <a:rPr lang="zh-CN" altLang="en-US" sz="2000" b="1">
                <a:latin typeface="微软雅黑" panose="020B0503020204020204" pitchFamily="34" charset="-122"/>
                <a:ea typeface="微软雅黑" panose="020B0503020204020204" pitchFamily="34" charset="-122"/>
              </a:rPr>
              <a:t>人性化的表格提高</a:t>
            </a:r>
            <a:r>
              <a:rPr lang="en-US" altLang="zh-CN" sz="2000" b="1">
                <a:latin typeface="微软雅黑" panose="020B0503020204020204" pitchFamily="34" charset="-122"/>
                <a:ea typeface="微软雅黑" panose="020B0503020204020204" pitchFamily="34" charset="-122"/>
              </a:rPr>
              <a:t>11%</a:t>
            </a:r>
            <a:r>
              <a:rPr lang="zh-CN" altLang="en-US" sz="2000" b="1">
                <a:latin typeface="微软雅黑" panose="020B0503020204020204" pitchFamily="34" charset="-122"/>
                <a:ea typeface="微软雅黑" panose="020B0503020204020204" pitchFamily="34" charset="-122"/>
              </a:rPr>
              <a:t>的转化率。</a:t>
            </a:r>
            <a:endParaRPr lang="zh-CN" altLang="en-US" sz="2000" b="1">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2882"/>
                                        </p:tgtEl>
                                        <p:attrNameLst>
                                          <p:attrName>style.visibility</p:attrName>
                                        </p:attrNameLst>
                                      </p:cBhvr>
                                      <p:to>
                                        <p:strVal val="visible"/>
                                      </p:to>
                                    </p:set>
                                    <p:anim calcmode="lin" valueType="num">
                                      <p:cBhvr additive="base">
                                        <p:cTn id="12" dur="500" fill="hold"/>
                                        <p:tgtEl>
                                          <p:spTgt spid="122882"/>
                                        </p:tgtEl>
                                        <p:attrNameLst>
                                          <p:attrName>ppt_x</p:attrName>
                                        </p:attrNameLst>
                                      </p:cBhvr>
                                      <p:tavLst>
                                        <p:tav tm="0">
                                          <p:val>
                                            <p:strVal val="#ppt_x"/>
                                          </p:val>
                                        </p:tav>
                                        <p:tav tm="100000">
                                          <p:val>
                                            <p:strVal val="#ppt_x"/>
                                          </p:val>
                                        </p:tav>
                                      </p:tavLst>
                                    </p:anim>
                                    <p:anim calcmode="lin" valueType="num">
                                      <p:cBhvr additive="base">
                                        <p:cTn id="13" dur="500" fill="hold"/>
                                        <p:tgtEl>
                                          <p:spTgt spid="12288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2888"/>
                                        </p:tgtEl>
                                        <p:attrNameLst>
                                          <p:attrName>style.visibility</p:attrName>
                                        </p:attrNameLst>
                                      </p:cBhvr>
                                      <p:to>
                                        <p:strVal val="visible"/>
                                      </p:to>
                                    </p:set>
                                    <p:anim calcmode="lin" valueType="num">
                                      <p:cBhvr additive="base">
                                        <p:cTn id="22" dur="500" fill="hold"/>
                                        <p:tgtEl>
                                          <p:spTgt spid="122888"/>
                                        </p:tgtEl>
                                        <p:attrNameLst>
                                          <p:attrName>ppt_x</p:attrName>
                                        </p:attrNameLst>
                                      </p:cBhvr>
                                      <p:tavLst>
                                        <p:tav tm="0">
                                          <p:val>
                                            <p:strVal val="#ppt_x"/>
                                          </p:val>
                                        </p:tav>
                                        <p:tav tm="100000">
                                          <p:val>
                                            <p:strVal val="#ppt_x"/>
                                          </p:val>
                                        </p:tav>
                                      </p:tavLst>
                                    </p:anim>
                                    <p:anim calcmode="lin" valueType="num">
                                      <p:cBhvr additive="base">
                                        <p:cTn id="23" dur="500" fill="hold"/>
                                        <p:tgtEl>
                                          <p:spTgt spid="12288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extBox 34"/>
          <p:cNvSpPr txBox="1">
            <a:spLocks noChangeArrowheads="1"/>
          </p:cNvSpPr>
          <p:nvPr/>
        </p:nvSpPr>
        <p:spPr bwMode="auto">
          <a:xfrm>
            <a:off x="1042988" y="187325"/>
            <a:ext cx="22987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机器学习</a:t>
            </a:r>
            <a:endParaRPr lang="zh-CN" altLang="en-US" sz="2400">
              <a:latin typeface="微软雅黑" panose="020B0503020204020204" pitchFamily="34" charset="-122"/>
              <a:ea typeface="微软雅黑" panose="020B0503020204020204" pitchFamily="34" charset="-122"/>
            </a:endParaRPr>
          </a:p>
        </p:txBody>
      </p:sp>
      <p:pic>
        <p:nvPicPr>
          <p:cNvPr id="196610" name="Picture 2" descr="http://images.cnitblog.com/blog/673793/201412/302230238567547.jpg"/>
          <p:cNvPicPr>
            <a:picLocks noChangeAspect="1" noChangeArrowheads="1"/>
          </p:cNvPicPr>
          <p:nvPr/>
        </p:nvPicPr>
        <p:blipFill>
          <a:blip r:embed="rId1"/>
          <a:srcRect/>
          <a:stretch>
            <a:fillRect/>
          </a:stretch>
        </p:blipFill>
        <p:spPr bwMode="auto">
          <a:xfrm>
            <a:off x="347663" y="1052513"/>
            <a:ext cx="3741737" cy="1949450"/>
          </a:xfrm>
          <a:prstGeom prst="rect">
            <a:avLst/>
          </a:prstGeom>
          <a:noFill/>
          <a:ln w="9525">
            <a:noFill/>
            <a:miter lim="800000"/>
            <a:headEnd/>
            <a:tailEnd/>
          </a:ln>
        </p:spPr>
      </p:pic>
      <p:sp>
        <p:nvSpPr>
          <p:cNvPr id="3" name="TextBox 2"/>
          <p:cNvSpPr txBox="1">
            <a:spLocks noChangeArrowheads="1"/>
          </p:cNvSpPr>
          <p:nvPr/>
        </p:nvSpPr>
        <p:spPr bwMode="auto">
          <a:xfrm>
            <a:off x="1582738" y="3141663"/>
            <a:ext cx="1223962" cy="431800"/>
          </a:xfrm>
          <a:prstGeom prst="rect">
            <a:avLst/>
          </a:prstGeom>
          <a:noFill/>
          <a:ln w="9525">
            <a:noFill/>
            <a:miter lim="800000"/>
          </a:ln>
        </p:spPr>
        <p:txBody>
          <a:bodyPr/>
          <a:lstStyle/>
          <a:p>
            <a:r>
              <a:rPr lang="zh-CN" altLang="en-US"/>
              <a:t>决策树</a:t>
            </a:r>
            <a:endParaRPr lang="zh-CN" altLang="en-US"/>
          </a:p>
        </p:txBody>
      </p:sp>
      <p:pic>
        <p:nvPicPr>
          <p:cNvPr id="196612" name="Picture 4" descr="http://images.cnitblog.com/blog/673793/201412/221213379524716.png"/>
          <p:cNvPicPr>
            <a:picLocks noChangeAspect="1" noChangeArrowheads="1"/>
          </p:cNvPicPr>
          <p:nvPr/>
        </p:nvPicPr>
        <p:blipFill>
          <a:blip r:embed="rId2"/>
          <a:srcRect/>
          <a:stretch>
            <a:fillRect/>
          </a:stretch>
        </p:blipFill>
        <p:spPr bwMode="auto">
          <a:xfrm>
            <a:off x="3635375" y="3186113"/>
            <a:ext cx="5502275" cy="3160712"/>
          </a:xfrm>
          <a:prstGeom prst="rect">
            <a:avLst/>
          </a:prstGeom>
          <a:noFill/>
          <a:ln w="9525">
            <a:noFill/>
            <a:miter lim="800000"/>
            <a:headEnd/>
            <a:tailEnd/>
          </a:ln>
        </p:spPr>
      </p:pic>
      <p:pic>
        <p:nvPicPr>
          <p:cNvPr id="196614" name="Picture 6" descr="卷积神经网络"/>
          <p:cNvPicPr>
            <a:picLocks noChangeAspect="1" noChangeArrowheads="1"/>
          </p:cNvPicPr>
          <p:nvPr/>
        </p:nvPicPr>
        <p:blipFill>
          <a:blip r:embed="rId3"/>
          <a:srcRect/>
          <a:stretch>
            <a:fillRect/>
          </a:stretch>
        </p:blipFill>
        <p:spPr bwMode="auto">
          <a:xfrm>
            <a:off x="323850" y="3429000"/>
            <a:ext cx="1727200" cy="852488"/>
          </a:xfrm>
          <a:prstGeom prst="rect">
            <a:avLst/>
          </a:prstGeom>
          <a:noFill/>
          <a:ln w="9525">
            <a:noFill/>
            <a:miter lim="800000"/>
            <a:headEnd/>
            <a:tailEnd/>
          </a:ln>
        </p:spPr>
      </p:pic>
      <p:pic>
        <p:nvPicPr>
          <p:cNvPr id="196616" name="Picture 8" descr="卷积神经网络"/>
          <p:cNvPicPr>
            <a:picLocks noChangeAspect="1" noChangeArrowheads="1"/>
          </p:cNvPicPr>
          <p:nvPr/>
        </p:nvPicPr>
        <p:blipFill>
          <a:blip r:embed="rId4"/>
          <a:srcRect/>
          <a:stretch>
            <a:fillRect/>
          </a:stretch>
        </p:blipFill>
        <p:spPr bwMode="auto">
          <a:xfrm>
            <a:off x="1187450" y="4246563"/>
            <a:ext cx="2222500" cy="1566862"/>
          </a:xfrm>
          <a:prstGeom prst="rect">
            <a:avLst/>
          </a:prstGeom>
          <a:noFill/>
          <a:ln w="9525">
            <a:noFill/>
            <a:miter lim="800000"/>
            <a:headEnd/>
            <a:tailEnd/>
          </a:ln>
        </p:spPr>
      </p:pic>
      <p:sp>
        <p:nvSpPr>
          <p:cNvPr id="4" name="TextBox 3"/>
          <p:cNvSpPr txBox="1">
            <a:spLocks noChangeArrowheads="1"/>
          </p:cNvSpPr>
          <p:nvPr/>
        </p:nvSpPr>
        <p:spPr bwMode="auto">
          <a:xfrm>
            <a:off x="1187450" y="5913438"/>
            <a:ext cx="1655763" cy="433387"/>
          </a:xfrm>
          <a:prstGeom prst="rect">
            <a:avLst/>
          </a:prstGeom>
          <a:noFill/>
          <a:ln w="9525">
            <a:noFill/>
            <a:miter lim="800000"/>
          </a:ln>
        </p:spPr>
        <p:txBody>
          <a:bodyPr/>
          <a:lstStyle/>
          <a:p>
            <a:r>
              <a:rPr lang="zh-CN" altLang="en-US"/>
              <a:t>神经网络</a:t>
            </a:r>
            <a:r>
              <a:rPr lang="en-US" altLang="zh-CN"/>
              <a:t>CNN</a:t>
            </a:r>
            <a:endParaRPr lang="zh-CN" altLang="en-US"/>
          </a:p>
        </p:txBody>
      </p:sp>
      <p:pic>
        <p:nvPicPr>
          <p:cNvPr id="196622" name="Picture 14" descr="https://timgsa.baidu.com/timg?image&amp;quality=80&amp;size=b9999_10000&amp;sec=1498307751771&amp;di=d3766ab319ca1d8f212a7fe70fc75794&amp;imgtype=0&amp;src=http%3A%2F%2Fimage.lxway.com%2Fupload%2F2%2F52%2F25253031959b408b6bf6c92aff5f0df9_thumb.jpg"/>
          <p:cNvPicPr>
            <a:picLocks noChangeAspect="1" noChangeArrowheads="1"/>
          </p:cNvPicPr>
          <p:nvPr/>
        </p:nvPicPr>
        <p:blipFill>
          <a:blip r:embed="rId5"/>
          <a:srcRect/>
          <a:stretch>
            <a:fillRect/>
          </a:stretch>
        </p:blipFill>
        <p:spPr bwMode="auto">
          <a:xfrm>
            <a:off x="6537325" y="1557338"/>
            <a:ext cx="2571750" cy="1422400"/>
          </a:xfrm>
          <a:prstGeom prst="rect">
            <a:avLst/>
          </a:prstGeom>
          <a:noFill/>
          <a:ln w="9525">
            <a:noFill/>
            <a:miter lim="800000"/>
            <a:headEnd/>
            <a:tailEnd/>
          </a:ln>
        </p:spPr>
      </p:pic>
      <p:pic>
        <p:nvPicPr>
          <p:cNvPr id="196624" name="Picture 16" descr="https://timgsa.baidu.com/timg?image&amp;quality=80&amp;size=b9999_10000&amp;sec=1498307895048&amp;di=7e61391a48a54214d50dd71c0e28e6e4&amp;imgtype=jpg&amp;src=http%3A%2F%2Fimg2.imgtn.bdimg.com%2Fit%2Fu%3D1915531221%2C3586900885%26fm%3D214%26gp%3D0.jpg"/>
          <p:cNvPicPr>
            <a:picLocks noChangeAspect="1" noChangeArrowheads="1"/>
          </p:cNvPicPr>
          <p:nvPr/>
        </p:nvPicPr>
        <p:blipFill>
          <a:blip r:embed="rId6"/>
          <a:srcRect/>
          <a:stretch>
            <a:fillRect/>
          </a:stretch>
        </p:blipFill>
        <p:spPr bwMode="auto">
          <a:xfrm>
            <a:off x="4064000" y="892175"/>
            <a:ext cx="2473325" cy="1458913"/>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fade">
                                      <p:cBhvr>
                                        <p:cTn id="7" dur="500"/>
                                        <p:tgtEl>
                                          <p:spTgt spid="1966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6614"/>
                                        </p:tgtEl>
                                        <p:attrNameLst>
                                          <p:attrName>style.visibility</p:attrName>
                                        </p:attrNameLst>
                                      </p:cBhvr>
                                      <p:to>
                                        <p:strVal val="visible"/>
                                      </p:to>
                                    </p:set>
                                    <p:animEffect transition="in" filter="fade">
                                      <p:cBhvr>
                                        <p:cTn id="15" dur="500"/>
                                        <p:tgtEl>
                                          <p:spTgt spid="1966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6616"/>
                                        </p:tgtEl>
                                        <p:attrNameLst>
                                          <p:attrName>style.visibility</p:attrName>
                                        </p:attrNameLst>
                                      </p:cBhvr>
                                      <p:to>
                                        <p:strVal val="visible"/>
                                      </p:to>
                                    </p:set>
                                    <p:animEffect transition="in" filter="fade">
                                      <p:cBhvr>
                                        <p:cTn id="20" dur="500"/>
                                        <p:tgtEl>
                                          <p:spTgt spid="1966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6612"/>
                                        </p:tgtEl>
                                        <p:attrNameLst>
                                          <p:attrName>style.visibility</p:attrName>
                                        </p:attrNameLst>
                                      </p:cBhvr>
                                      <p:to>
                                        <p:strVal val="visible"/>
                                      </p:to>
                                    </p:set>
                                    <p:animEffect transition="in" filter="fade">
                                      <p:cBhvr>
                                        <p:cTn id="28" dur="500"/>
                                        <p:tgtEl>
                                          <p:spTgt spid="1966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6624"/>
                                        </p:tgtEl>
                                        <p:attrNameLst>
                                          <p:attrName>style.visibility</p:attrName>
                                        </p:attrNameLst>
                                      </p:cBhvr>
                                      <p:to>
                                        <p:strVal val="visible"/>
                                      </p:to>
                                    </p:set>
                                    <p:animEffect transition="in" filter="fade">
                                      <p:cBhvr>
                                        <p:cTn id="33" dur="500"/>
                                        <p:tgtEl>
                                          <p:spTgt spid="196624"/>
                                        </p:tgtEl>
                                      </p:cBhvr>
                                    </p:animEffect>
                                  </p:childTnLst>
                                </p:cTn>
                              </p:par>
                              <p:par>
                                <p:cTn id="34" presetID="10" presetClass="entr" presetSubtype="0" fill="hold" nodeType="withEffect">
                                  <p:stCondLst>
                                    <p:cond delay="0"/>
                                  </p:stCondLst>
                                  <p:childTnLst>
                                    <p:set>
                                      <p:cBhvr>
                                        <p:cTn id="35" dur="1" fill="hold">
                                          <p:stCondLst>
                                            <p:cond delay="0"/>
                                          </p:stCondLst>
                                        </p:cTn>
                                        <p:tgtEl>
                                          <p:spTgt spid="196622"/>
                                        </p:tgtEl>
                                        <p:attrNameLst>
                                          <p:attrName>style.visibility</p:attrName>
                                        </p:attrNameLst>
                                      </p:cBhvr>
                                      <p:to>
                                        <p:strVal val="visible"/>
                                      </p:to>
                                    </p:set>
                                    <p:animEffect transition="in" filter="fade">
                                      <p:cBhvr>
                                        <p:cTn id="36" dur="500"/>
                                        <p:tgtEl>
                                          <p:spTgt spid="196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extBox 34"/>
          <p:cNvSpPr txBox="1">
            <a:spLocks noChangeArrowheads="1"/>
          </p:cNvSpPr>
          <p:nvPr/>
        </p:nvSpPr>
        <p:spPr bwMode="auto">
          <a:xfrm>
            <a:off x="1187450" y="188913"/>
            <a:ext cx="2820988"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MapReduce</a:t>
            </a:r>
            <a:endParaRPr lang="zh-CN" altLang="en-US" sz="2400">
              <a:latin typeface="微软雅黑" panose="020B0503020204020204" pitchFamily="34" charset="-122"/>
              <a:ea typeface="微软雅黑" panose="020B0503020204020204" pitchFamily="34" charset="-122"/>
            </a:endParaRPr>
          </a:p>
        </p:txBody>
      </p:sp>
      <p:pic>
        <p:nvPicPr>
          <p:cNvPr id="124930" name="Picture 2" descr="http://www.uml.org.cn/zjjs/images/201203068.jpg"/>
          <p:cNvPicPr>
            <a:picLocks noChangeAspect="1" noChangeArrowheads="1"/>
          </p:cNvPicPr>
          <p:nvPr/>
        </p:nvPicPr>
        <p:blipFill>
          <a:blip r:embed="rId1"/>
          <a:srcRect/>
          <a:stretch>
            <a:fillRect/>
          </a:stretch>
        </p:blipFill>
        <p:spPr bwMode="auto">
          <a:xfrm>
            <a:off x="1692275" y="3213100"/>
            <a:ext cx="5992813" cy="3240088"/>
          </a:xfrm>
          <a:prstGeom prst="rect">
            <a:avLst/>
          </a:prstGeom>
          <a:noFill/>
          <a:ln w="9525">
            <a:noFill/>
            <a:miter lim="800000"/>
            <a:headEnd/>
            <a:tailEnd/>
          </a:ln>
        </p:spPr>
      </p:pic>
      <p:grpSp>
        <p:nvGrpSpPr>
          <p:cNvPr id="12" name="组合 5"/>
          <p:cNvGrpSpPr/>
          <p:nvPr/>
        </p:nvGrpSpPr>
        <p:grpSpPr bwMode="auto">
          <a:xfrm>
            <a:off x="468313" y="620713"/>
            <a:ext cx="7691437" cy="2593975"/>
            <a:chOff x="481013" y="836612"/>
            <a:chExt cx="7691438" cy="2140255"/>
          </a:xfrm>
        </p:grpSpPr>
        <p:sp>
          <p:nvSpPr>
            <p:cNvPr id="232452" name="矩形 30"/>
            <p:cNvSpPr>
              <a:spLocks noChangeArrowheads="1"/>
            </p:cNvSpPr>
            <p:nvPr/>
          </p:nvSpPr>
          <p:spPr bwMode="auto">
            <a:xfrm>
              <a:off x="481013" y="836612"/>
              <a:ext cx="7691437" cy="2140255"/>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32453"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rot="10800000" vert="eaVert"/>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32454" name="矩形 32"/>
            <p:cNvSpPr>
              <a:spLocks noChangeArrowheads="1"/>
            </p:cNvSpPr>
            <p:nvPr/>
          </p:nvSpPr>
          <p:spPr bwMode="auto">
            <a:xfrm>
              <a:off x="755651" y="1267675"/>
              <a:ext cx="7416800" cy="1667910"/>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MapReduce</a:t>
              </a:r>
              <a:r>
                <a:rPr lang="zh-CN" altLang="en-US">
                  <a:latin typeface="微软雅黑" panose="020B0503020204020204" pitchFamily="34" charset="-122"/>
                  <a:ea typeface="微软雅黑" panose="020B0503020204020204" pitchFamily="34" charset="-122"/>
                </a:rPr>
                <a:t>是</a:t>
              </a:r>
              <a:r>
                <a:rPr lang="en-US" altLang="zh-CN">
                  <a:latin typeface="微软雅黑" panose="020B0503020204020204" pitchFamily="34" charset="-122"/>
                  <a:ea typeface="微软雅黑" panose="020B0503020204020204" pitchFamily="34" charset="-122"/>
                </a:rPr>
                <a:t>Google</a:t>
              </a:r>
              <a:r>
                <a:rPr lang="zh-CN" altLang="en-US">
                  <a:latin typeface="微软雅黑" panose="020B0503020204020204" pitchFamily="34" charset="-122"/>
                  <a:ea typeface="微软雅黑" panose="020B0503020204020204" pitchFamily="34" charset="-122"/>
                </a:rPr>
                <a:t>提出的一个软件架构，用于大规模数据集（大于</a:t>
              </a:r>
              <a:r>
                <a:rPr lang="en-US" altLang="zh-CN">
                  <a:latin typeface="微软雅黑" panose="020B0503020204020204" pitchFamily="34" charset="-122"/>
                  <a:ea typeface="微软雅黑" panose="020B0503020204020204" pitchFamily="34" charset="-122"/>
                </a:rPr>
                <a:t>1TB</a:t>
              </a:r>
              <a:r>
                <a:rPr lang="zh-CN" altLang="en-US">
                  <a:latin typeface="微软雅黑" panose="020B0503020204020204" pitchFamily="34" charset="-122"/>
                  <a:ea typeface="微软雅黑" panose="020B0503020204020204" pitchFamily="34" charset="-122"/>
                </a:rPr>
                <a:t>）的并行运算。它使编程人员在不了解分布式并行编程的情况下，能将自己的程序运行在分布式系统上。</a:t>
              </a: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sz="1400">
                  <a:latin typeface="微软雅黑" panose="020B0503020204020204" pitchFamily="34" charset="-122"/>
                  <a:ea typeface="微软雅黑" panose="020B0503020204020204" pitchFamily="34" charset="-122"/>
                </a:rPr>
                <a:t>Map=</a:t>
              </a:r>
              <a:r>
                <a:rPr lang="zh-CN" altLang="en-US" sz="1400">
                  <a:latin typeface="微软雅黑" panose="020B0503020204020204" pitchFamily="34" charset="-122"/>
                  <a:ea typeface="微软雅黑" panose="020B0503020204020204" pitchFamily="34" charset="-122"/>
                </a:rPr>
                <a:t>映射</a:t>
              </a:r>
              <a:endParaRPr lang="en-US" altLang="zh-CN" sz="1400">
                <a:latin typeface="微软雅黑" panose="020B0503020204020204" pitchFamily="34" charset="-122"/>
                <a:ea typeface="微软雅黑" panose="020B0503020204020204" pitchFamily="34" charset="-122"/>
              </a:endParaRPr>
            </a:p>
            <a:p>
              <a:pPr latinLnBrk="1">
                <a:spcBef>
                  <a:spcPts val="900"/>
                </a:spcBef>
              </a:pPr>
              <a:r>
                <a:rPr lang="en-US" altLang="zh-CN" sz="1400">
                  <a:latin typeface="微软雅黑" panose="020B0503020204020204" pitchFamily="34" charset="-122"/>
                  <a:ea typeface="微软雅黑" panose="020B0503020204020204" pitchFamily="34" charset="-122"/>
                </a:rPr>
                <a:t>Reduce=</a:t>
              </a:r>
              <a:r>
                <a:rPr lang="zh-CN" altLang="en-US" sz="1400">
                  <a:latin typeface="微软雅黑" panose="020B0503020204020204" pitchFamily="34" charset="-122"/>
                  <a:ea typeface="微软雅黑" panose="020B0503020204020204" pitchFamily="34" charset="-122"/>
                </a:rPr>
                <a:t>规约或化简</a:t>
              </a:r>
              <a:r>
                <a:rPr lang="zh-CN" altLang="en-US">
                  <a:latin typeface="微软雅黑" panose="020B0503020204020204" pitchFamily="34" charset="-122"/>
                  <a:ea typeface="微软雅黑" panose="020B0503020204020204" pitchFamily="34" charset="-122"/>
                </a:rPr>
                <a:t> </a:t>
              </a:r>
              <a:endParaRPr lang="zh-CN" altLang="en-US">
                <a:latin typeface="微软雅黑" panose="020B0503020204020204" pitchFamily="34" charset="-122"/>
                <a:ea typeface="微软雅黑" panose="020B0503020204020204" pitchFamily="34" charset="-122"/>
              </a:endParaRPr>
            </a:p>
            <a:p>
              <a:pPr latinLnBrk="1">
                <a:spcBef>
                  <a:spcPts val="900"/>
                </a:spcBef>
              </a:pPr>
              <a:r>
                <a:rPr lang="en-US" altLang="zh-CN"/>
                <a:t>2005 MapReduce: Simplified data processing on large clusters </a:t>
              </a:r>
              <a:endParaRPr lang="en-US" altLang="zh-CN"/>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4930"/>
                                        </p:tgtEl>
                                        <p:attrNameLst>
                                          <p:attrName>style.visibility</p:attrName>
                                        </p:attrNameLst>
                                      </p:cBhvr>
                                      <p:to>
                                        <p:strVal val="visible"/>
                                      </p:to>
                                    </p:set>
                                    <p:anim calcmode="lin" valueType="num">
                                      <p:cBhvr additive="base">
                                        <p:cTn id="12" dur="500" fill="hold"/>
                                        <p:tgtEl>
                                          <p:spTgt spid="124930"/>
                                        </p:tgtEl>
                                        <p:attrNameLst>
                                          <p:attrName>ppt_x</p:attrName>
                                        </p:attrNameLst>
                                      </p:cBhvr>
                                      <p:tavLst>
                                        <p:tav tm="0">
                                          <p:val>
                                            <p:strVal val="#ppt_x"/>
                                          </p:val>
                                        </p:tav>
                                        <p:tav tm="100000">
                                          <p:val>
                                            <p:strVal val="#ppt_x"/>
                                          </p:val>
                                        </p:tav>
                                      </p:tavLst>
                                    </p:anim>
                                    <p:anim calcmode="lin" valueType="num">
                                      <p:cBhvr additive="base">
                                        <p:cTn id="13" dur="500" fill="hold"/>
                                        <p:tgtEl>
                                          <p:spTgt spid="1249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extBox 34"/>
          <p:cNvSpPr txBox="1">
            <a:spLocks noChangeArrowheads="1"/>
          </p:cNvSpPr>
          <p:nvPr/>
        </p:nvSpPr>
        <p:spPr bwMode="auto">
          <a:xfrm>
            <a:off x="1042988" y="188913"/>
            <a:ext cx="2847975"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 MapReduce</a:t>
            </a:r>
            <a:endParaRPr lang="zh-CN" altLang="en-US" sz="2400">
              <a:latin typeface="微软雅黑" panose="020B0503020204020204" pitchFamily="34" charset="-122"/>
              <a:ea typeface="微软雅黑" panose="020B0503020204020204" pitchFamily="34" charset="-122"/>
            </a:endParaRPr>
          </a:p>
        </p:txBody>
      </p:sp>
      <p:sp>
        <p:nvSpPr>
          <p:cNvPr id="234498" name="矩形 1"/>
          <p:cNvSpPr>
            <a:spLocks noChangeArrowheads="1"/>
          </p:cNvSpPr>
          <p:nvPr/>
        </p:nvSpPr>
        <p:spPr bwMode="auto">
          <a:xfrm>
            <a:off x="395288" y="4903788"/>
            <a:ext cx="8497887" cy="1477962"/>
          </a:xfrm>
          <a:prstGeom prst="rect">
            <a:avLst/>
          </a:prstGeom>
          <a:noFill/>
          <a:ln w="9525">
            <a:noFill/>
            <a:miter lim="800000"/>
          </a:ln>
        </p:spPr>
        <p:txBody>
          <a:bodyPr>
            <a:spAutoFit/>
          </a:bodyPr>
          <a:lstStyle/>
          <a:p>
            <a:r>
              <a:rPr lang="en-US" altLang="zh-CN"/>
              <a:t>MapReduce</a:t>
            </a:r>
            <a:r>
              <a:rPr lang="zh-CN" altLang="en-US"/>
              <a:t>存在的问题： </a:t>
            </a:r>
            <a:br>
              <a:rPr lang="zh-CN" altLang="en-US"/>
            </a:br>
            <a:r>
              <a:rPr lang="en-US" altLang="zh-CN"/>
              <a:t>1 Job Tracker </a:t>
            </a:r>
            <a:r>
              <a:rPr lang="zh-CN" altLang="en-US"/>
              <a:t>存在单点故障 </a:t>
            </a:r>
            <a:br>
              <a:rPr lang="zh-CN" altLang="en-US"/>
            </a:br>
            <a:r>
              <a:rPr lang="en-US" altLang="zh-CN"/>
              <a:t>2 Job Tracker </a:t>
            </a:r>
            <a:r>
              <a:rPr lang="zh-CN" altLang="en-US"/>
              <a:t>完成太多任务，当</a:t>
            </a:r>
            <a:r>
              <a:rPr lang="en-US" altLang="zh-CN"/>
              <a:t>MR</a:t>
            </a:r>
            <a:r>
              <a:rPr lang="zh-CN" altLang="en-US"/>
              <a:t>任务非常多时，造成很大的内存开销 </a:t>
            </a:r>
            <a:br>
              <a:rPr lang="zh-CN" altLang="en-US"/>
            </a:br>
            <a:r>
              <a:rPr lang="en-US" altLang="zh-CN"/>
              <a:t>3 Task Tracker </a:t>
            </a:r>
            <a:r>
              <a:rPr lang="zh-CN" altLang="en-US"/>
              <a:t>端，如果两个大内存消耗的任务一起调度，容易出现</a:t>
            </a:r>
            <a:r>
              <a:rPr lang="en-US" altLang="zh-CN"/>
              <a:t>OOM</a:t>
            </a:r>
            <a:r>
              <a:rPr lang="zh-CN" altLang="en-US"/>
              <a:t>，如果只有</a:t>
            </a:r>
            <a:r>
              <a:rPr lang="en-US" altLang="zh-CN"/>
              <a:t>Map</a:t>
            </a:r>
            <a:r>
              <a:rPr lang="zh-CN" altLang="en-US"/>
              <a:t>任务或</a:t>
            </a:r>
            <a:r>
              <a:rPr lang="en-US" altLang="zh-CN"/>
              <a:t>Reduce</a:t>
            </a:r>
            <a:r>
              <a:rPr lang="zh-CN" altLang="en-US"/>
              <a:t>任务时会造成资源浪费</a:t>
            </a:r>
            <a:endParaRPr lang="zh-CN" altLang="en-US"/>
          </a:p>
        </p:txBody>
      </p:sp>
      <p:pic>
        <p:nvPicPr>
          <p:cNvPr id="234499" name="Picture 4" descr="330b34a0-725f-3120-a79f-220acc87656d"/>
          <p:cNvPicPr>
            <a:picLocks noChangeAspect="1" noChangeArrowheads="1"/>
          </p:cNvPicPr>
          <p:nvPr/>
        </p:nvPicPr>
        <p:blipFill>
          <a:blip r:embed="rId1"/>
          <a:srcRect/>
          <a:stretch>
            <a:fillRect/>
          </a:stretch>
        </p:blipFill>
        <p:spPr bwMode="auto">
          <a:xfrm>
            <a:off x="1547813" y="836613"/>
            <a:ext cx="5538787" cy="42322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5" name="Picture 2" descr="http://images0.cnblogs.com/blog2015/497307/201507/111956073614422.jpg"/>
          <p:cNvPicPr>
            <a:picLocks noChangeAspect="1" noChangeArrowheads="1"/>
          </p:cNvPicPr>
          <p:nvPr/>
        </p:nvPicPr>
        <p:blipFill>
          <a:blip r:embed="rId1"/>
          <a:srcRect/>
          <a:stretch>
            <a:fillRect/>
          </a:stretch>
        </p:blipFill>
        <p:spPr bwMode="auto">
          <a:xfrm>
            <a:off x="323850" y="836613"/>
            <a:ext cx="5327650" cy="3910012"/>
          </a:xfrm>
          <a:prstGeom prst="rect">
            <a:avLst/>
          </a:prstGeom>
          <a:noFill/>
          <a:ln w="9525">
            <a:noFill/>
            <a:miter lim="800000"/>
            <a:headEnd/>
            <a:tailEnd/>
          </a:ln>
        </p:spPr>
      </p:pic>
      <p:sp>
        <p:nvSpPr>
          <p:cNvPr id="236546" name="TextBox 34"/>
          <p:cNvSpPr txBox="1">
            <a:spLocks noChangeArrowheads="1"/>
          </p:cNvSpPr>
          <p:nvPr/>
        </p:nvSpPr>
        <p:spPr bwMode="auto">
          <a:xfrm>
            <a:off x="1187450" y="188913"/>
            <a:ext cx="27432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 MR2</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Yarn</a:t>
            </a:r>
            <a:endParaRPr lang="zh-CN" altLang="en-US" sz="2400">
              <a:latin typeface="微软雅黑" panose="020B0503020204020204" pitchFamily="34" charset="-122"/>
              <a:ea typeface="微软雅黑" panose="020B0503020204020204" pitchFamily="34" charset="-122"/>
            </a:endParaRPr>
          </a:p>
        </p:txBody>
      </p:sp>
      <p:sp>
        <p:nvSpPr>
          <p:cNvPr id="236547" name="矩形 1"/>
          <p:cNvSpPr>
            <a:spLocks noChangeArrowheads="1"/>
          </p:cNvSpPr>
          <p:nvPr/>
        </p:nvSpPr>
        <p:spPr bwMode="auto">
          <a:xfrm>
            <a:off x="323850" y="4724400"/>
            <a:ext cx="7993063" cy="1724025"/>
          </a:xfrm>
          <a:prstGeom prst="rect">
            <a:avLst/>
          </a:prstGeom>
          <a:noFill/>
          <a:ln w="9525">
            <a:noFill/>
            <a:miter lim="800000"/>
          </a:ln>
        </p:spPr>
        <p:txBody>
          <a:bodyPr>
            <a:spAutoFit/>
          </a:bodyPr>
          <a:lstStyle/>
          <a:p>
            <a:r>
              <a:rPr lang="en-US" altLang="zh-CN"/>
              <a:t>YARN</a:t>
            </a:r>
            <a:r>
              <a:rPr lang="zh-CN" altLang="en-US"/>
              <a:t>主要优势</a:t>
            </a:r>
            <a:r>
              <a:rPr lang="en-US" altLang="zh-CN"/>
              <a:t>:</a:t>
            </a:r>
            <a:r>
              <a:rPr lang="zh-CN" altLang="en-US"/>
              <a:t> </a:t>
            </a:r>
            <a:br>
              <a:rPr lang="zh-CN" altLang="en-US"/>
            </a:br>
            <a:r>
              <a:rPr lang="en-US" altLang="zh-CN" sz="1400"/>
              <a:t>1 YARN</a:t>
            </a:r>
            <a:r>
              <a:rPr lang="zh-CN" altLang="en-US" sz="1400"/>
              <a:t>大大减少了</a:t>
            </a:r>
            <a:r>
              <a:rPr lang="en-US" altLang="zh-CN" sz="1400"/>
              <a:t>Job Tracker</a:t>
            </a:r>
            <a:r>
              <a:rPr lang="zh-CN" altLang="en-US" sz="1400"/>
              <a:t>的资源消耗，并且让监测每个</a:t>
            </a:r>
            <a:r>
              <a:rPr lang="en-US" altLang="zh-CN" sz="1400"/>
              <a:t>Job</a:t>
            </a:r>
            <a:r>
              <a:rPr lang="zh-CN" altLang="en-US" sz="1400"/>
              <a:t>子任务状态的程序分布式化了。 </a:t>
            </a:r>
            <a:br>
              <a:rPr lang="zh-CN" altLang="en-US" sz="1400"/>
            </a:br>
            <a:r>
              <a:rPr lang="en-US" altLang="zh-CN" sz="1400"/>
              <a:t>2 YARN</a:t>
            </a:r>
            <a:r>
              <a:rPr lang="zh-CN" altLang="en-US" sz="1400"/>
              <a:t>中</a:t>
            </a:r>
            <a:r>
              <a:rPr lang="en-US" altLang="zh-CN" sz="1400"/>
              <a:t>Application Master</a:t>
            </a:r>
            <a:r>
              <a:rPr lang="zh-CN" altLang="en-US" sz="1400"/>
              <a:t>是一个可变更部分，用户可以对不同编程模型编写自己的</a:t>
            </a:r>
            <a:r>
              <a:rPr lang="en-US" altLang="zh-CN" sz="1400"/>
              <a:t>AppMst</a:t>
            </a:r>
            <a:r>
              <a:rPr lang="zh-CN" altLang="en-US" sz="1400"/>
              <a:t>，让更多类型的编程模型能跑在</a:t>
            </a:r>
            <a:r>
              <a:rPr lang="en-US" altLang="zh-CN" sz="1400" b="1"/>
              <a:t>Hadoop</a:t>
            </a:r>
            <a:r>
              <a:rPr lang="zh-CN" altLang="en-US" sz="1400"/>
              <a:t>集群中。 </a:t>
            </a:r>
            <a:br>
              <a:rPr lang="zh-CN" altLang="en-US" sz="1400"/>
            </a:br>
            <a:r>
              <a:rPr lang="en-US" altLang="zh-CN" sz="1400"/>
              <a:t>3 </a:t>
            </a:r>
            <a:r>
              <a:rPr lang="zh-CN" altLang="en-US" sz="1400"/>
              <a:t>老的框架中，</a:t>
            </a:r>
            <a:r>
              <a:rPr lang="en-US" altLang="zh-CN" sz="1400"/>
              <a:t>Job Tracker</a:t>
            </a:r>
            <a:r>
              <a:rPr lang="zh-CN" altLang="en-US" sz="1400"/>
              <a:t>一个很大的负担就是监控</a:t>
            </a:r>
            <a:r>
              <a:rPr lang="en-US" altLang="zh-CN" sz="1400"/>
              <a:t>Job</a:t>
            </a:r>
            <a:r>
              <a:rPr lang="zh-CN" altLang="en-US" sz="1400"/>
              <a:t>下任务的运行状况，现在由</a:t>
            </a:r>
            <a:r>
              <a:rPr lang="en-US" altLang="zh-CN" sz="1400"/>
              <a:t>Application Master</a:t>
            </a:r>
            <a:r>
              <a:rPr lang="zh-CN" altLang="en-US" sz="1400"/>
              <a:t>去做，而</a:t>
            </a:r>
            <a:r>
              <a:rPr lang="en-US" altLang="zh-CN" sz="1400"/>
              <a:t>Resource Manager</a:t>
            </a:r>
            <a:r>
              <a:rPr lang="zh-CN" altLang="en-US" sz="1400"/>
              <a:t>是监测</a:t>
            </a:r>
            <a:r>
              <a:rPr lang="en-US" altLang="zh-CN" sz="1400"/>
              <a:t>Application Master</a:t>
            </a:r>
            <a:r>
              <a:rPr lang="zh-CN" altLang="en-US" sz="1400"/>
              <a:t>的运行状况，如果出问题，会将其在其他机器上重启。</a:t>
            </a:r>
            <a:r>
              <a:rPr lang="zh-CN" altLang="en-US" sz="1400">
                <a:solidFill>
                  <a:srgbClr val="FF0000"/>
                </a:solidFill>
              </a:rPr>
              <a:t>把资源管理与任务调度的工作分离开来</a:t>
            </a:r>
            <a:r>
              <a:rPr lang="en-US" altLang="zh-CN" sz="1400">
                <a:solidFill>
                  <a:srgbClr val="FF0000"/>
                </a:solidFill>
              </a:rPr>
              <a:t>!</a:t>
            </a:r>
            <a:endParaRPr lang="zh-CN" altLang="en-US" sz="1400">
              <a:solidFill>
                <a:srgbClr val="FF0000"/>
              </a:solidFill>
            </a:endParaRP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69" name="TextBox 34"/>
          <p:cNvSpPr txBox="1">
            <a:spLocks noChangeArrowheads="1"/>
          </p:cNvSpPr>
          <p:nvPr/>
        </p:nvSpPr>
        <p:spPr bwMode="auto">
          <a:xfrm>
            <a:off x="1187450" y="188913"/>
            <a:ext cx="4641850" cy="460375"/>
          </a:xfrm>
          <a:prstGeom prst="rect">
            <a:avLst/>
          </a:prstGeom>
          <a:noFill/>
          <a:ln w="9525">
            <a:noFill/>
            <a:miter lim="800000"/>
          </a:ln>
        </p:spPr>
        <p:txBody>
          <a:bodyPr wrap="none">
            <a:spAutoFit/>
          </a:bodyPr>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 M&amp;R</a:t>
            </a:r>
            <a:r>
              <a:rPr lang="zh-CN" altLang="en-US" sz="2400">
                <a:latin typeface="微软雅黑" panose="020B0503020204020204" pitchFamily="34" charset="-122"/>
                <a:ea typeface="微软雅黑" panose="020B0503020204020204" pitchFamily="34" charset="-122"/>
              </a:rPr>
              <a:t>的简化：</a:t>
            </a:r>
            <a:r>
              <a:rPr lang="en-US" altLang="zh-CN" sz="2400">
                <a:latin typeface="微软雅黑" panose="020B0503020204020204" pitchFamily="34" charset="-122"/>
                <a:ea typeface="微软雅黑" panose="020B0503020204020204" pitchFamily="34" charset="-122"/>
              </a:rPr>
              <a:t>Pig &amp; Hive</a:t>
            </a:r>
            <a:endParaRPr lang="en-US" altLang="zh-CN" sz="24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53060" y="1030605"/>
            <a:ext cx="714375" cy="1009650"/>
          </a:xfrm>
          <a:prstGeom prst="rect">
            <a:avLst/>
          </a:prstGeom>
        </p:spPr>
      </p:pic>
      <p:sp>
        <p:nvSpPr>
          <p:cNvPr id="3" name="文本框 2"/>
          <p:cNvSpPr txBox="1"/>
          <p:nvPr/>
        </p:nvSpPr>
        <p:spPr>
          <a:xfrm>
            <a:off x="1243965" y="1030605"/>
            <a:ext cx="7297420" cy="2306955"/>
          </a:xfrm>
          <a:prstGeom prst="rect">
            <a:avLst/>
          </a:prstGeom>
          <a:noFill/>
        </p:spPr>
        <p:txBody>
          <a:bodyPr wrap="square" rtlCol="0" anchor="t">
            <a:spAutoFit/>
          </a:bodyPr>
          <a:p>
            <a:r>
              <a:rPr lang="zh-CN" altLang="en-US" dirty="0"/>
              <a:t>Pig是一种数据流语言，用来快速轻松的处理巨大的数据。我们可以把一行命令的结果赋值给一个临时的变量，然后在后续的处理中引用这个变量作为下一个命令的输入。</a:t>
            </a:r>
            <a:endParaRPr lang="zh-CN" altLang="en-US" dirty="0"/>
          </a:p>
          <a:p>
            <a:r>
              <a:rPr lang="zh-CN" altLang="en-US" dirty="0"/>
              <a:t>Pig包含两个部分：Pig Interface,Pig Latin。</a:t>
            </a:r>
            <a:endParaRPr lang="zh-CN" altLang="en-US" dirty="0"/>
          </a:p>
          <a:p>
            <a:r>
              <a:rPr lang="zh-CN" altLang="en-US" dirty="0"/>
              <a:t>Pig可以非常方便的处理HDFS和HBase的数据，和Hive一样,Pig可以非常高效的处理其需要做的，通过直接操作Pig查询可以节省大量的劳动和时间。当你想在你的数据上做一些转换，并且不想编写MapReduce jobs就可以用Pig.</a:t>
            </a:r>
            <a:endParaRPr lang="zh-CN" altLang="en-US" dirty="0"/>
          </a:p>
        </p:txBody>
      </p:sp>
      <p:pic>
        <p:nvPicPr>
          <p:cNvPr id="5" name="图片 4"/>
          <p:cNvPicPr>
            <a:picLocks noChangeAspect="1"/>
          </p:cNvPicPr>
          <p:nvPr/>
        </p:nvPicPr>
        <p:blipFill>
          <a:blip r:embed="rId2"/>
          <a:stretch>
            <a:fillRect/>
          </a:stretch>
        </p:blipFill>
        <p:spPr>
          <a:xfrm>
            <a:off x="117475" y="3461385"/>
            <a:ext cx="949325" cy="859155"/>
          </a:xfrm>
          <a:prstGeom prst="rect">
            <a:avLst/>
          </a:prstGeom>
        </p:spPr>
      </p:pic>
      <p:sp>
        <p:nvSpPr>
          <p:cNvPr id="6" name="文本框 5"/>
          <p:cNvSpPr txBox="1"/>
          <p:nvPr/>
        </p:nvSpPr>
        <p:spPr>
          <a:xfrm>
            <a:off x="1243965" y="3537585"/>
            <a:ext cx="7166610" cy="2306955"/>
          </a:xfrm>
          <a:prstGeom prst="rect">
            <a:avLst/>
          </a:prstGeom>
          <a:noFill/>
        </p:spPr>
        <p:txBody>
          <a:bodyPr wrap="square" rtlCol="0" anchor="t">
            <a:spAutoFit/>
          </a:bodyPr>
          <a:p>
            <a:r>
              <a:rPr lang="en-US" altLang="zh-CN" dirty="0"/>
              <a:t>H</a:t>
            </a:r>
            <a:r>
              <a:rPr lang="zh-CN" altLang="en-US" dirty="0"/>
              <a:t>ive是基于Hadoop的一个数据仓库工具，可以将结构化的数据文件映射为一张数据库表，并提供简单的sql查询功能，可以将sql语句转换为MapReduce任务进行运行。 </a:t>
            </a:r>
            <a:endParaRPr lang="zh-CN" altLang="en-US" dirty="0"/>
          </a:p>
          <a:p>
            <a:r>
              <a:rPr lang="zh-CN" altLang="en-US" dirty="0"/>
              <a:t>其优点是学习成本低，可以通过类SQL语句快速实现简单的MapReduce统计，不必开发专门的MapReduce应用，十分适合数据仓库的统计分析。</a:t>
            </a:r>
            <a:endParaRPr lang="zh-CN" altLang="en-US" dirty="0"/>
          </a:p>
          <a:p>
            <a:r>
              <a:rPr lang="zh-CN" altLang="en-US" dirty="0"/>
              <a:t>缺点：慢！</a:t>
            </a:r>
            <a:r>
              <a:rPr lang="zh-CN" altLang="en-US" dirty="0"/>
              <a:t>Hive现在适合在离线下进行数据的操作，就是说不适合在挂在真实的生产环境中进行实时的在线查询或操作</a:t>
            </a:r>
            <a:endParaRPr lang="zh-CN" altLang="en-US" dirty="0"/>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bwMode="auto">
          <a:xfrm>
            <a:off x="481013" y="836613"/>
            <a:ext cx="7691437" cy="1263650"/>
            <a:chOff x="481013" y="836612"/>
            <a:chExt cx="7691438" cy="1263855"/>
          </a:xfrm>
        </p:grpSpPr>
        <p:sp>
          <p:nvSpPr>
            <p:cNvPr id="237573" name="矩形 30"/>
            <p:cNvSpPr>
              <a:spLocks noChangeArrowheads="1"/>
            </p:cNvSpPr>
            <p:nvPr/>
          </p:nvSpPr>
          <p:spPr bwMode="auto">
            <a:xfrm>
              <a:off x="481013" y="836612"/>
              <a:ext cx="7691437" cy="1263855"/>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37574"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37575" name="矩形 32"/>
            <p:cNvSpPr>
              <a:spLocks noChangeArrowheads="1"/>
            </p:cNvSpPr>
            <p:nvPr/>
          </p:nvSpPr>
          <p:spPr bwMode="auto">
            <a:xfrm>
              <a:off x="755577" y="1311445"/>
              <a:ext cx="7416874" cy="646331"/>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R</a:t>
              </a:r>
              <a:r>
                <a:rPr lang="zh-CN" altLang="en-US">
                  <a:latin typeface="微软雅黑" panose="020B0503020204020204" pitchFamily="34" charset="-122"/>
                  <a:ea typeface="微软雅黑" panose="020B0503020204020204" pitchFamily="34" charset="-122"/>
                </a:rPr>
                <a:t>语言是一种自由软件编程语言与操作环境，主要用于统计分析、绘图、数据挖掘。</a:t>
              </a:r>
              <a:endParaRPr lang="en-US" altLang="zh-CN">
                <a:latin typeface="微软雅黑" panose="020B0503020204020204" pitchFamily="34" charset="-122"/>
                <a:ea typeface="微软雅黑" panose="020B0503020204020204" pitchFamily="34" charset="-122"/>
              </a:endParaRPr>
            </a:p>
          </p:txBody>
        </p:sp>
      </p:grpSp>
      <p:sp>
        <p:nvSpPr>
          <p:cNvPr id="5" name="矩形 4"/>
          <p:cNvSpPr>
            <a:spLocks noChangeArrowheads="1"/>
          </p:cNvSpPr>
          <p:nvPr/>
        </p:nvSpPr>
        <p:spPr bwMode="auto">
          <a:xfrm>
            <a:off x="5028565" y="2484755"/>
            <a:ext cx="3024188" cy="3592513"/>
          </a:xfrm>
          <a:prstGeom prst="rect">
            <a:avLst/>
          </a:prstGeom>
          <a:noFill/>
          <a:ln w="9525">
            <a:noFill/>
            <a:miter lim="800000"/>
          </a:ln>
        </p:spPr>
        <p:txBody>
          <a:bodyPr>
            <a:spAutoFit/>
          </a:bodyPr>
          <a:lstStyle/>
          <a:p>
            <a:pPr latinLnBrk="1">
              <a:spcBef>
                <a:spcPts val="900"/>
              </a:spcBef>
            </a:pPr>
            <a:r>
              <a:rPr lang="en-US" altLang="zh-CN" sz="2000">
                <a:latin typeface="微软雅黑" panose="020B0503020204020204" pitchFamily="34" charset="-122"/>
                <a:ea typeface="微软雅黑" panose="020B0503020204020204" pitchFamily="34" charset="-122"/>
              </a:rPr>
              <a:t>R</a:t>
            </a:r>
            <a:r>
              <a:rPr lang="zh-CN" altLang="en-US" sz="2000">
                <a:latin typeface="微软雅黑" panose="020B0503020204020204" pitchFamily="34" charset="-122"/>
                <a:ea typeface="微软雅黑" panose="020B0503020204020204" pitchFamily="34" charset="-122"/>
              </a:rPr>
              <a:t>语言擅长在</a:t>
            </a:r>
            <a:r>
              <a:rPr lang="en-US" altLang="zh-CN" sz="2000">
                <a:latin typeface="微软雅黑" panose="020B0503020204020204" pitchFamily="34" charset="-122"/>
                <a:ea typeface="微软雅黑" panose="020B0503020204020204" pitchFamily="34" charset="-122"/>
              </a:rPr>
              <a:t>Hadoop</a:t>
            </a:r>
            <a:r>
              <a:rPr lang="zh-CN" altLang="en-US" sz="2000">
                <a:latin typeface="微软雅黑" panose="020B0503020204020204" pitchFamily="34" charset="-122"/>
                <a:ea typeface="微软雅黑" panose="020B0503020204020204" pitchFamily="34" charset="-122"/>
              </a:rPr>
              <a:t>分布式文件系统中存储的非结构化数据上的分析。</a:t>
            </a:r>
            <a:r>
              <a:rPr lang="en-US" altLang="zh-CN" sz="2000">
                <a:latin typeface="微软雅黑" panose="020B0503020204020204" pitchFamily="34" charset="-122"/>
                <a:ea typeface="微软雅黑" panose="020B0503020204020204" pitchFamily="34" charset="-122"/>
              </a:rPr>
              <a:t>R</a:t>
            </a:r>
            <a:r>
              <a:rPr lang="zh-CN" altLang="en-US" sz="2000">
                <a:latin typeface="微软雅黑" panose="020B0503020204020204" pitchFamily="34" charset="-122"/>
                <a:ea typeface="微软雅黑" panose="020B0503020204020204" pitchFamily="34" charset="-122"/>
              </a:rPr>
              <a:t>现在还可以运行在</a:t>
            </a:r>
            <a:r>
              <a:rPr lang="en-US" altLang="zh-CN" sz="2000">
                <a:latin typeface="微软雅黑" panose="020B0503020204020204" pitchFamily="34" charset="-122"/>
                <a:ea typeface="微软雅黑" panose="020B0503020204020204" pitchFamily="34" charset="-122"/>
              </a:rPr>
              <a:t>HBase</a:t>
            </a:r>
            <a:r>
              <a:rPr lang="zh-CN" altLang="en-US" sz="2000">
                <a:latin typeface="微软雅黑" panose="020B0503020204020204" pitchFamily="34" charset="-122"/>
                <a:ea typeface="微软雅黑" panose="020B0503020204020204" pitchFamily="34" charset="-122"/>
              </a:rPr>
              <a:t>这种非关系型的数据库以及面向列的分布式数据存储之上。</a:t>
            </a:r>
            <a:endParaRPr lang="en-US" altLang="zh-CN" sz="2000">
              <a:latin typeface="微软雅黑" panose="020B0503020204020204" pitchFamily="34" charset="-122"/>
              <a:ea typeface="微软雅黑" panose="020B0503020204020204" pitchFamily="34" charset="-122"/>
            </a:endParaRPr>
          </a:p>
          <a:p>
            <a:pPr latinLnBrk="1">
              <a:spcBef>
                <a:spcPts val="900"/>
              </a:spcBef>
            </a:pPr>
            <a:r>
              <a:rPr lang="en-US" altLang="zh-CN" sz="2000">
                <a:latin typeface="微软雅黑" panose="020B0503020204020204" pitchFamily="34" charset="-122"/>
                <a:ea typeface="微软雅黑" panose="020B0503020204020204" pitchFamily="34" charset="-122"/>
              </a:rPr>
              <a:t>R</a:t>
            </a:r>
            <a:r>
              <a:rPr lang="zh-CN" altLang="en-US" sz="2000">
                <a:latin typeface="微软雅黑" panose="020B0503020204020204" pitchFamily="34" charset="-122"/>
                <a:ea typeface="微软雅黑" panose="020B0503020204020204" pitchFamily="34" charset="-122"/>
              </a:rPr>
              <a:t>是一门用于统计计算和作图的语言，它不单是一门语言，更是一个数据计算与分析的环境</a:t>
            </a:r>
            <a:endParaRPr lang="zh-CN" altLang="en-US" sz="2000">
              <a:latin typeface="微软雅黑" panose="020B0503020204020204" pitchFamily="34" charset="-122"/>
              <a:ea typeface="微软雅黑" panose="020B0503020204020204" pitchFamily="34" charset="-122"/>
            </a:endParaRPr>
          </a:p>
        </p:txBody>
      </p:sp>
      <p:pic>
        <p:nvPicPr>
          <p:cNvPr id="129026" name="Picture 2" descr="http://www.wacpp.com/attachments/2011/09/1_2011092921522821bBt.jpg"/>
          <p:cNvPicPr>
            <a:picLocks noChangeAspect="1" noChangeArrowheads="1"/>
          </p:cNvPicPr>
          <p:nvPr/>
        </p:nvPicPr>
        <p:blipFill>
          <a:blip r:embed="rId1"/>
          <a:srcRect/>
          <a:stretch>
            <a:fillRect/>
          </a:stretch>
        </p:blipFill>
        <p:spPr bwMode="auto">
          <a:xfrm>
            <a:off x="495300" y="2987675"/>
            <a:ext cx="4075113" cy="166528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9026"/>
                                        </p:tgtEl>
                                        <p:attrNameLst>
                                          <p:attrName>style.visibility</p:attrName>
                                        </p:attrNameLst>
                                      </p:cBhvr>
                                      <p:to>
                                        <p:strVal val="visible"/>
                                      </p:to>
                                    </p:set>
                                    <p:anim calcmode="lin" valueType="num">
                                      <p:cBhvr additive="base">
                                        <p:cTn id="12" dur="500" fill="hold"/>
                                        <p:tgtEl>
                                          <p:spTgt spid="129026"/>
                                        </p:tgtEl>
                                        <p:attrNameLst>
                                          <p:attrName>ppt_x</p:attrName>
                                        </p:attrNameLst>
                                      </p:cBhvr>
                                      <p:tavLst>
                                        <p:tav tm="0">
                                          <p:val>
                                            <p:strVal val="#ppt_x"/>
                                          </p:val>
                                        </p:tav>
                                        <p:tav tm="100000">
                                          <p:val>
                                            <p:strVal val="#ppt_x"/>
                                          </p:val>
                                        </p:tav>
                                      </p:tavLst>
                                    </p:anim>
                                    <p:anim calcmode="lin" valueType="num">
                                      <p:cBhvr additive="base">
                                        <p:cTn id="13" dur="500" fill="hold"/>
                                        <p:tgtEl>
                                          <p:spTgt spid="1290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39618" name="TextBox 34"/>
          <p:cNvSpPr txBox="1">
            <a:spLocks noChangeArrowheads="1"/>
          </p:cNvSpPr>
          <p:nvPr/>
        </p:nvSpPr>
        <p:spPr bwMode="auto">
          <a:xfrm>
            <a:off x="1187450" y="188913"/>
            <a:ext cx="2646363" cy="461962"/>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大数据的相关技术</a:t>
            </a:r>
            <a:endParaRPr lang="zh-CN" altLang="en-US" sz="2400">
              <a:latin typeface="微软雅黑" panose="020B0503020204020204" pitchFamily="34" charset="-122"/>
              <a:ea typeface="微软雅黑" panose="020B0503020204020204" pitchFamily="34" charset="-122"/>
            </a:endParaRPr>
          </a:p>
        </p:txBody>
      </p:sp>
      <p:grpSp>
        <p:nvGrpSpPr>
          <p:cNvPr id="239619" name="组合 14"/>
          <p:cNvGrpSpPr/>
          <p:nvPr/>
        </p:nvGrpSpPr>
        <p:grpSpPr bwMode="auto">
          <a:xfrm>
            <a:off x="4067175" y="1685925"/>
            <a:ext cx="2089150" cy="4956175"/>
            <a:chOff x="301381" y="1602845"/>
            <a:chExt cx="1872207" cy="3372259"/>
          </a:xfrm>
        </p:grpSpPr>
        <p:sp>
          <p:nvSpPr>
            <p:cNvPr id="16" name="TextBox 15"/>
            <p:cNvSpPr txBox="1"/>
            <p:nvPr/>
          </p:nvSpPr>
          <p:spPr>
            <a:xfrm>
              <a:off x="301381" y="2043682"/>
              <a:ext cx="1872207" cy="2931422"/>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anose="020B0503020204020204" pitchFamily="34" charset="-122"/>
                  <a:ea typeface="微软雅黑" panose="020B0503020204020204" pitchFamily="34" charset="-122"/>
                </a:rPr>
                <a:t>统计分析</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en-US" altLang="zh-CN" sz="1400" dirty="0">
                  <a:latin typeface="微软雅黑" panose="020B0503020204020204" pitchFamily="34" charset="-122"/>
                  <a:ea typeface="微软雅黑" panose="020B0503020204020204" pitchFamily="34" charset="-122"/>
                </a:rPr>
                <a:t>A/B Testing</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时间序列分析</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回归分析</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空间分析</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社会网络分析</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自然语言分析</a:t>
              </a:r>
              <a:endParaRPr lang="en-US" altLang="zh-CN" sz="1400" dirty="0">
                <a:latin typeface="微软雅黑" panose="020B0503020204020204" pitchFamily="34" charset="-122"/>
                <a:ea typeface="微软雅黑" panose="020B0503020204020204" pitchFamily="34" charset="-122"/>
              </a:endParaRPr>
            </a:p>
            <a:p>
              <a:pPr>
                <a:defRPr/>
              </a:pPr>
              <a:r>
                <a:rPr lang="zh-CN" altLang="en-US" sz="1600" dirty="0">
                  <a:latin typeface="微软雅黑" panose="020B0503020204020204" pitchFamily="34" charset="-122"/>
                  <a:ea typeface="微软雅黑" panose="020B0503020204020204" pitchFamily="34" charset="-122"/>
                </a:rPr>
                <a:t>数据挖掘</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分类</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聚类</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遗传算法</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关联规则</a:t>
              </a:r>
              <a:endParaRPr lang="en-US" altLang="zh-CN" sz="1400" dirty="0">
                <a:latin typeface="微软雅黑" panose="020B0503020204020204" pitchFamily="34" charset="-122"/>
                <a:ea typeface="微软雅黑" panose="020B0503020204020204" pitchFamily="34" charset="-122"/>
              </a:endParaRPr>
            </a:p>
            <a:p>
              <a:pPr>
                <a:defRPr/>
              </a:pPr>
              <a:r>
                <a:rPr lang="zh-CN" altLang="en-US" sz="1600" dirty="0">
                  <a:latin typeface="微软雅黑" panose="020B0503020204020204" pitchFamily="34" charset="-122"/>
                  <a:ea typeface="微软雅黑" panose="020B0503020204020204" pitchFamily="34" charset="-122"/>
                </a:rPr>
                <a:t>模型预测</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神经网络</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预测模型</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系统仿真</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机器学习</a:t>
              </a:r>
              <a:endParaRPr lang="en-US" altLang="zh-CN" sz="1400" dirty="0">
                <a:latin typeface="微软雅黑" panose="020B0503020204020204" pitchFamily="34" charset="-122"/>
                <a:ea typeface="微软雅黑" panose="020B0503020204020204" pitchFamily="34" charset="-122"/>
              </a:endParaRPr>
            </a:p>
            <a:p>
              <a:pPr>
                <a:defRPr/>
              </a:pPr>
              <a:r>
                <a:rPr lang="zh-CN" altLang="en-US" sz="1600" dirty="0">
                  <a:latin typeface="微软雅黑" panose="020B0503020204020204" pitchFamily="34" charset="-122"/>
                  <a:ea typeface="微软雅黑" panose="020B0503020204020204" pitchFamily="34" charset="-122"/>
                </a:rPr>
                <a:t>常用技术</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en-US" altLang="zh-CN" sz="1400" dirty="0" err="1">
                  <a:latin typeface="微软雅黑" panose="020B0503020204020204" pitchFamily="34" charset="-122"/>
                  <a:ea typeface="微软雅黑" panose="020B0503020204020204" pitchFamily="34" charset="-122"/>
                </a:rPr>
                <a:t>MapReduce</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en-US" altLang="zh-CN" sz="1400" dirty="0">
                  <a:latin typeface="微软雅黑" panose="020B0503020204020204" pitchFamily="34" charset="-122"/>
                  <a:ea typeface="微软雅黑" panose="020B0503020204020204" pitchFamily="34" charset="-122"/>
                </a:rPr>
                <a:t>R</a:t>
              </a:r>
              <a:r>
                <a:rPr lang="zh-CN" altLang="en-US" sz="1400" dirty="0">
                  <a:latin typeface="微软雅黑" panose="020B0503020204020204" pitchFamily="34" charset="-122"/>
                  <a:ea typeface="微软雅黑" panose="020B0503020204020204" pitchFamily="34" charset="-122"/>
                </a:rPr>
                <a:t>语言</a:t>
              </a:r>
              <a:endParaRPr lang="en-US" altLang="zh-CN" sz="1400" dirty="0">
                <a:latin typeface="微软雅黑" panose="020B0503020204020204" pitchFamily="34" charset="-122"/>
                <a:ea typeface="微软雅黑" panose="020B0503020204020204" pitchFamily="34" charset="-122"/>
              </a:endParaRPr>
            </a:p>
          </p:txBody>
        </p:sp>
        <p:sp>
          <p:nvSpPr>
            <p:cNvPr id="17" name="上箭头 16"/>
            <p:cNvSpPr/>
            <p:nvPr/>
          </p:nvSpPr>
          <p:spPr>
            <a:xfrm>
              <a:off x="1076032" y="1602845"/>
              <a:ext cx="195000" cy="391856"/>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grpSp>
        <p:nvGrpSpPr>
          <p:cNvPr id="239620" name="组合 17"/>
          <p:cNvGrpSpPr/>
          <p:nvPr/>
        </p:nvGrpSpPr>
        <p:grpSpPr bwMode="auto">
          <a:xfrm>
            <a:off x="2108200" y="1997075"/>
            <a:ext cx="1890713" cy="2444750"/>
            <a:chOff x="424732" y="1704976"/>
            <a:chExt cx="1872207" cy="1353239"/>
          </a:xfrm>
        </p:grpSpPr>
        <p:sp>
          <p:nvSpPr>
            <p:cNvPr id="19" name="TextBox 18"/>
            <p:cNvSpPr txBox="1"/>
            <p:nvPr/>
          </p:nvSpPr>
          <p:spPr>
            <a:xfrm>
              <a:off x="424732" y="1900049"/>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anose="020B0503020204020204" pitchFamily="34" charset="-122"/>
                  <a:ea typeface="微软雅黑" panose="020B0503020204020204" pitchFamily="34" charset="-122"/>
                </a:rPr>
                <a:t>结构化、非结构化和半结构化数据</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分布式文件系统</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关系数据库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非关系数据库</a:t>
              </a:r>
              <a:endParaRPr lang="en-US" altLang="zh-CN" sz="1400" dirty="0">
                <a:latin typeface="微软雅黑" panose="020B0503020204020204" pitchFamily="34" charset="-122"/>
                <a:ea typeface="微软雅黑" panose="020B0503020204020204" pitchFamily="34" charset="-122"/>
              </a:endParaRPr>
            </a:p>
            <a:p>
              <a:pPr algn="ctr">
                <a:defRPr/>
              </a:pP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NoSQL</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数据仓库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云计算和云存储</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实时流处理</a:t>
              </a:r>
              <a:endParaRPr lang="en-US" altLang="zh-CN" sz="1400" dirty="0">
                <a:latin typeface="微软雅黑" panose="020B0503020204020204" pitchFamily="34" charset="-122"/>
                <a:ea typeface="微软雅黑" panose="020B0503020204020204" pitchFamily="34" charset="-122"/>
              </a:endParaRPr>
            </a:p>
          </p:txBody>
        </p:sp>
        <p:sp>
          <p:nvSpPr>
            <p:cNvPr id="20" name="上箭头 19"/>
            <p:cNvSpPr/>
            <p:nvPr/>
          </p:nvSpPr>
          <p:spPr>
            <a:xfrm>
              <a:off x="1049994" y="1704976"/>
              <a:ext cx="198763" cy="146945"/>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21" name="上箭头 20"/>
          <p:cNvSpPr/>
          <p:nvPr/>
        </p:nvSpPr>
        <p:spPr bwMode="auto">
          <a:xfrm>
            <a:off x="765506" y="1700213"/>
            <a:ext cx="206094" cy="56169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sp>
        <p:nvSpPr>
          <p:cNvPr id="22" name="TextBox 21"/>
          <p:cNvSpPr txBox="1"/>
          <p:nvPr/>
        </p:nvSpPr>
        <p:spPr bwMode="auto">
          <a:xfrm>
            <a:off x="107504" y="2348880"/>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t>系统日志采集</a:t>
            </a:r>
            <a:endParaRPr lang="en-US" altLang="zh-CN" sz="1600" dirty="0"/>
          </a:p>
          <a:p>
            <a:pPr marL="285750" indent="-285750">
              <a:buFont typeface="Wingdings" panose="05000000000000000000" pitchFamily="2" charset="2"/>
              <a:buChar char="Ø"/>
              <a:defRPr/>
            </a:pPr>
            <a:r>
              <a:rPr lang="en-US" altLang="zh-CN" sz="1400" dirty="0"/>
              <a:t>Facebook</a:t>
            </a:r>
            <a:r>
              <a:rPr lang="zh-CN" altLang="en-US" sz="1400" dirty="0"/>
              <a:t>的</a:t>
            </a:r>
            <a:r>
              <a:rPr lang="en-US" altLang="zh-CN" sz="1400" dirty="0"/>
              <a:t>scribe</a:t>
            </a:r>
            <a:endParaRPr lang="en-US" altLang="zh-CN" sz="1400" dirty="0"/>
          </a:p>
          <a:p>
            <a:pPr marL="285750" indent="-285750">
              <a:buFont typeface="Wingdings" panose="05000000000000000000" pitchFamily="2" charset="2"/>
              <a:buChar char="Ø"/>
              <a:defRPr/>
            </a:pPr>
            <a:r>
              <a:rPr lang="en-US" altLang="zh-CN" sz="1400" dirty="0"/>
              <a:t>Hadoop</a:t>
            </a:r>
            <a:r>
              <a:rPr lang="zh-CN" altLang="en-US" sz="1400" dirty="0"/>
              <a:t>的</a:t>
            </a:r>
            <a:r>
              <a:rPr lang="en-US" altLang="zh-CN" sz="1400" dirty="0" err="1"/>
              <a:t>chukwa</a:t>
            </a:r>
            <a:endParaRPr lang="en-US" altLang="zh-CN" sz="1400" dirty="0"/>
          </a:p>
          <a:p>
            <a:pPr marL="285750" indent="-285750">
              <a:buFont typeface="Wingdings" panose="05000000000000000000" pitchFamily="2" charset="2"/>
              <a:buChar char="Ø"/>
              <a:defRPr/>
            </a:pPr>
            <a:r>
              <a:rPr lang="en-US" altLang="zh-CN" sz="1400" dirty="0" err="1"/>
              <a:t>Linkedin</a:t>
            </a:r>
            <a:r>
              <a:rPr lang="zh-CN" altLang="en-US" sz="1400" dirty="0"/>
              <a:t>的</a:t>
            </a:r>
            <a:r>
              <a:rPr lang="en-US" altLang="zh-CN" sz="1400" dirty="0" err="1"/>
              <a:t>kafka</a:t>
            </a:r>
            <a:endParaRPr lang="en-US" altLang="zh-CN" sz="1400" dirty="0"/>
          </a:p>
          <a:p>
            <a:pPr marL="285750" indent="-285750">
              <a:buFont typeface="Wingdings" panose="05000000000000000000" pitchFamily="2" charset="2"/>
              <a:buChar char="Ø"/>
              <a:defRPr/>
            </a:pPr>
            <a:r>
              <a:rPr lang="en-US" altLang="zh-CN" sz="1400" dirty="0" err="1"/>
              <a:t>Cloudra</a:t>
            </a:r>
            <a:r>
              <a:rPr lang="zh-CN" altLang="en-US" sz="1400" dirty="0"/>
              <a:t>的</a:t>
            </a:r>
            <a:r>
              <a:rPr lang="en-US" altLang="zh-CN" sz="1400" dirty="0"/>
              <a:t>flume</a:t>
            </a:r>
            <a:endParaRPr lang="en-US" altLang="zh-CN" sz="1400" dirty="0"/>
          </a:p>
          <a:p>
            <a:pPr>
              <a:defRPr/>
            </a:pPr>
            <a:r>
              <a:rPr lang="zh-CN" altLang="en-US" sz="1600" dirty="0"/>
              <a:t>网络数据采集</a:t>
            </a:r>
            <a:endParaRPr lang="en-US" altLang="zh-CN" sz="1600" dirty="0"/>
          </a:p>
          <a:p>
            <a:pPr marL="285750" indent="-285750">
              <a:buFont typeface="Wingdings" panose="05000000000000000000" pitchFamily="2" charset="2"/>
              <a:buChar char="Ø"/>
              <a:defRPr/>
            </a:pPr>
            <a:r>
              <a:rPr lang="zh-CN" altLang="en-US" sz="1400" dirty="0"/>
              <a:t>网络爬虫</a:t>
            </a:r>
            <a:endParaRPr lang="en-US" altLang="zh-CN" sz="1400" dirty="0"/>
          </a:p>
          <a:p>
            <a:pPr>
              <a:defRPr/>
            </a:pPr>
            <a:r>
              <a:rPr lang="zh-CN" altLang="en-US" sz="1600" dirty="0"/>
              <a:t>其他数据采集</a:t>
            </a:r>
            <a:endParaRPr lang="en-US" altLang="zh-CN" sz="1600" dirty="0"/>
          </a:p>
          <a:p>
            <a:pPr marL="285750" indent="-285750">
              <a:buFont typeface="Wingdings" panose="05000000000000000000" pitchFamily="2" charset="2"/>
              <a:buChar char="Ø"/>
              <a:defRPr/>
            </a:pPr>
            <a:r>
              <a:rPr lang="zh-CN" altLang="en-US" sz="1400" dirty="0"/>
              <a:t>特定单位</a:t>
            </a:r>
            <a:r>
              <a:rPr lang="en-US" altLang="zh-CN" sz="1400" dirty="0"/>
              <a:t>/</a:t>
            </a:r>
            <a:r>
              <a:rPr lang="zh-CN" altLang="en-US" sz="1400" dirty="0"/>
              <a:t>特定对象</a:t>
            </a:r>
            <a:r>
              <a:rPr lang="en-US" altLang="zh-CN" sz="1400" dirty="0"/>
              <a:t>/</a:t>
            </a:r>
            <a:r>
              <a:rPr lang="zh-CN" altLang="en-US" sz="1400" dirty="0"/>
              <a:t>特定接口</a:t>
            </a:r>
            <a:endParaRPr lang="en-US" altLang="zh-CN" sz="1400" dirty="0"/>
          </a:p>
          <a:p>
            <a:pPr>
              <a:defRPr/>
            </a:pPr>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grpSp>
        <p:nvGrpSpPr>
          <p:cNvPr id="12" name="组合 11"/>
          <p:cNvGrpSpPr/>
          <p:nvPr/>
        </p:nvGrpSpPr>
        <p:grpSpPr bwMode="auto">
          <a:xfrm>
            <a:off x="6300788" y="1989138"/>
            <a:ext cx="2230437" cy="2957512"/>
            <a:chOff x="300995" y="1674684"/>
            <a:chExt cx="1806770" cy="2010485"/>
          </a:xfrm>
        </p:grpSpPr>
        <p:sp>
          <p:nvSpPr>
            <p:cNvPr id="13" name="TextBox 12"/>
            <p:cNvSpPr txBox="1"/>
            <p:nvPr/>
          </p:nvSpPr>
          <p:spPr>
            <a:xfrm>
              <a:off x="361776" y="1945436"/>
              <a:ext cx="1691026" cy="1402247"/>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marL="285750" indent="-28575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标签云（</a:t>
              </a:r>
              <a:r>
                <a:rPr lang="en-US" altLang="zh-CN" sz="1600" dirty="0">
                  <a:latin typeface="微软雅黑" panose="020B0503020204020204" pitchFamily="34" charset="-122"/>
                  <a:ea typeface="微软雅黑" panose="020B0503020204020204" pitchFamily="34" charset="-122"/>
                </a:rPr>
                <a:t>Tag Cloud</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聚类图（</a:t>
              </a:r>
              <a:r>
                <a:rPr lang="en-US" altLang="zh-CN" sz="1600" dirty="0">
                  <a:latin typeface="微软雅黑" panose="020B0503020204020204" pitchFamily="34" charset="-122"/>
                  <a:ea typeface="微软雅黑" panose="020B0503020204020204" pitchFamily="34" charset="-122"/>
                </a:rPr>
                <a:t>Cluster gram</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空间信息流（</a:t>
              </a:r>
              <a:r>
                <a:rPr lang="en-US" altLang="zh-CN" sz="1600" dirty="0">
                  <a:latin typeface="微软雅黑" panose="020B0503020204020204" pitchFamily="34" charset="-122"/>
                  <a:ea typeface="微软雅黑" panose="020B0503020204020204" pitchFamily="34" charset="-122"/>
                </a:rPr>
                <a:t>Spatial information flow</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热图（</a:t>
              </a:r>
              <a:r>
                <a:rPr lang="en-US" altLang="zh-CN" sz="1600" dirty="0" err="1">
                  <a:latin typeface="微软雅黑" panose="020B0503020204020204" pitchFamily="34" charset="-122"/>
                  <a:ea typeface="微软雅黑" panose="020B0503020204020204" pitchFamily="34" charset="-122"/>
                </a:rPr>
                <a:t>Heatmap</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4" name="上箭头 13"/>
            <p:cNvSpPr/>
            <p:nvPr/>
          </p:nvSpPr>
          <p:spPr>
            <a:xfrm>
              <a:off x="905319" y="1700809"/>
              <a:ext cx="150968" cy="18548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TextBox 34"/>
          <p:cNvSpPr txBox="1">
            <a:spLocks noChangeArrowheads="1"/>
          </p:cNvSpPr>
          <p:nvPr/>
        </p:nvSpPr>
        <p:spPr bwMode="auto">
          <a:xfrm>
            <a:off x="1042988" y="260350"/>
            <a:ext cx="202088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展示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标签云</a:t>
            </a:r>
            <a:endParaRPr lang="zh-CN" altLang="en-US" sz="2400">
              <a:latin typeface="微软雅黑" panose="020B0503020204020204" pitchFamily="34" charset="-122"/>
              <a:ea typeface="微软雅黑" panose="020B0503020204020204" pitchFamily="34" charset="-122"/>
            </a:endParaRPr>
          </a:p>
        </p:txBody>
      </p:sp>
      <p:grpSp>
        <p:nvGrpSpPr>
          <p:cNvPr id="59395" name="组合 5"/>
          <p:cNvGrpSpPr/>
          <p:nvPr/>
        </p:nvGrpSpPr>
        <p:grpSpPr bwMode="auto">
          <a:xfrm>
            <a:off x="481013" y="836613"/>
            <a:ext cx="7691437" cy="1728787"/>
            <a:chOff x="481013" y="836612"/>
            <a:chExt cx="7691438" cy="1728237"/>
          </a:xfrm>
        </p:grpSpPr>
        <p:sp>
          <p:nvSpPr>
            <p:cNvPr id="241668" name="矩形 30"/>
            <p:cNvSpPr>
              <a:spLocks noChangeArrowheads="1"/>
            </p:cNvSpPr>
            <p:nvPr/>
          </p:nvSpPr>
          <p:spPr bwMode="auto">
            <a:xfrm>
              <a:off x="481013" y="836612"/>
              <a:ext cx="7691437" cy="172823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1669"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1670" name="矩形 32"/>
            <p:cNvSpPr>
              <a:spLocks noChangeArrowheads="1"/>
            </p:cNvSpPr>
            <p:nvPr/>
          </p:nvSpPr>
          <p:spPr bwMode="auto">
            <a:xfrm>
              <a:off x="755577" y="1268760"/>
              <a:ext cx="7416874" cy="1200292"/>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标签云（</a:t>
              </a:r>
              <a:r>
                <a:rPr lang="en-US" altLang="zh-CN">
                  <a:latin typeface="微软雅黑" panose="020B0503020204020204" pitchFamily="34" charset="-122"/>
                  <a:ea typeface="微软雅黑" panose="020B0503020204020204" pitchFamily="34" charset="-122"/>
                </a:rPr>
                <a:t>Tag Cloud</a:t>
              </a:r>
              <a:r>
                <a:rPr lang="zh-CN" altLang="en-US">
                  <a:latin typeface="微软雅黑" panose="020B0503020204020204" pitchFamily="34" charset="-122"/>
                  <a:ea typeface="微软雅黑" panose="020B0503020204020204" pitchFamily="34" charset="-122"/>
                </a:rPr>
                <a:t>）是一套相关的标签以及与此相应的权重。权值影响标签的字体大小、颜色或其他视觉效果。典型的标签云有</a:t>
              </a:r>
              <a:r>
                <a:rPr lang="en-US" altLang="zh-CN">
                  <a:latin typeface="微软雅黑" panose="020B0503020204020204" pitchFamily="34" charset="-122"/>
                  <a:ea typeface="微软雅黑" panose="020B0503020204020204" pitchFamily="34" charset="-122"/>
                </a:rPr>
                <a:t>30</a:t>
              </a:r>
              <a:r>
                <a:rPr lang="zh-CN" altLang="en-US">
                  <a:latin typeface="微软雅黑" panose="020B0503020204020204" pitchFamily="34" charset="-122"/>
                  <a:ea typeface="微软雅黑" panose="020B0503020204020204" pitchFamily="34" charset="-122"/>
                </a:rPr>
                <a:t>至</a:t>
              </a:r>
              <a:r>
                <a:rPr lang="en-US" altLang="zh-CN">
                  <a:latin typeface="微软雅黑" panose="020B0503020204020204" pitchFamily="34" charset="-122"/>
                  <a:ea typeface="微软雅黑" panose="020B0503020204020204" pitchFamily="34" charset="-122"/>
                </a:rPr>
                <a:t>150</a:t>
              </a:r>
              <a:r>
                <a:rPr lang="zh-CN" altLang="en-US">
                  <a:latin typeface="微软雅黑" panose="020B0503020204020204" pitchFamily="34" charset="-122"/>
                  <a:ea typeface="微软雅黑" panose="020B0503020204020204" pitchFamily="34" charset="-122"/>
                </a:rPr>
                <a:t>个标签，用以表示一个网站中的内容及其热门程度。标签通常是超链接，指向分类页面。</a:t>
              </a:r>
              <a:endParaRPr lang="zh-CN" altLang="en-US">
                <a:latin typeface="微软雅黑" panose="020B0503020204020204" pitchFamily="34" charset="-122"/>
                <a:ea typeface="微软雅黑" panose="020B0503020204020204" pitchFamily="34" charset="-122"/>
              </a:endParaRPr>
            </a:p>
          </p:txBody>
        </p:sp>
      </p:grpSp>
      <p:pic>
        <p:nvPicPr>
          <p:cNvPr id="7" name="Picture 2" descr="http://images.cnitblog.com/blog/113641/201302/20222203-a144dfe69f65465199d2013e44f63cb6.png"/>
          <p:cNvPicPr>
            <a:picLocks noChangeAspect="1" noChangeArrowheads="1"/>
          </p:cNvPicPr>
          <p:nvPr/>
        </p:nvPicPr>
        <p:blipFill>
          <a:blip r:embed="rId1"/>
          <a:srcRect b="6606"/>
          <a:stretch>
            <a:fillRect/>
          </a:stretch>
        </p:blipFill>
        <p:spPr bwMode="auto">
          <a:xfrm>
            <a:off x="481013" y="2636838"/>
            <a:ext cx="7470775" cy="3455987"/>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TextBox 34"/>
          <p:cNvSpPr txBox="1">
            <a:spLocks noChangeArrowheads="1"/>
          </p:cNvSpPr>
          <p:nvPr/>
        </p:nvSpPr>
        <p:spPr bwMode="auto">
          <a:xfrm>
            <a:off x="1187450" y="260350"/>
            <a:ext cx="19939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展示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聚类图</a:t>
            </a:r>
            <a:endParaRPr lang="zh-CN" altLang="en-US" sz="2400">
              <a:latin typeface="微软雅黑" panose="020B0503020204020204" pitchFamily="34" charset="-122"/>
              <a:ea typeface="微软雅黑" panose="020B0503020204020204" pitchFamily="34" charset="-122"/>
            </a:endParaRPr>
          </a:p>
        </p:txBody>
      </p:sp>
      <p:grpSp>
        <p:nvGrpSpPr>
          <p:cNvPr id="59395" name="组合 5"/>
          <p:cNvGrpSpPr/>
          <p:nvPr/>
        </p:nvGrpSpPr>
        <p:grpSpPr bwMode="auto">
          <a:xfrm>
            <a:off x="481013" y="836613"/>
            <a:ext cx="7691437" cy="1296987"/>
            <a:chOff x="481013" y="836612"/>
            <a:chExt cx="7691438" cy="1244357"/>
          </a:xfrm>
        </p:grpSpPr>
        <p:sp>
          <p:nvSpPr>
            <p:cNvPr id="243717" name="矩形 30"/>
            <p:cNvSpPr>
              <a:spLocks noChangeArrowheads="1"/>
            </p:cNvSpPr>
            <p:nvPr/>
          </p:nvSpPr>
          <p:spPr bwMode="auto">
            <a:xfrm>
              <a:off x="481013" y="836612"/>
              <a:ext cx="7691437" cy="124435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3718"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3719" name="矩形 32"/>
            <p:cNvSpPr>
              <a:spLocks noChangeArrowheads="1"/>
            </p:cNvSpPr>
            <p:nvPr/>
          </p:nvSpPr>
          <p:spPr bwMode="auto">
            <a:xfrm>
              <a:off x="755577" y="1268760"/>
              <a:ext cx="7416874" cy="620460"/>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聚类图（</a:t>
              </a:r>
              <a:r>
                <a:rPr lang="en-US" altLang="zh-CN">
                  <a:latin typeface="微软雅黑" panose="020B0503020204020204" pitchFamily="34" charset="-122"/>
                  <a:ea typeface="微软雅黑" panose="020B0503020204020204" pitchFamily="34" charset="-122"/>
                </a:rPr>
                <a:t>Clustergram</a:t>
              </a:r>
              <a:r>
                <a:rPr lang="zh-CN" altLang="en-US">
                  <a:latin typeface="微软雅黑" panose="020B0503020204020204" pitchFamily="34" charset="-122"/>
                  <a:ea typeface="微软雅黑" panose="020B0503020204020204" pitchFamily="34" charset="-122"/>
                </a:rPr>
                <a:t>）是指用图形方式展示聚类分析结果的技术，可以有助于判断簇数量不同时的聚类效果。</a:t>
              </a:r>
              <a:endParaRPr lang="zh-CN" altLang="en-US">
                <a:latin typeface="微软雅黑" panose="020B0503020204020204" pitchFamily="34" charset="-122"/>
                <a:ea typeface="微软雅黑" panose="020B0503020204020204" pitchFamily="34" charset="-122"/>
              </a:endParaRPr>
            </a:p>
          </p:txBody>
        </p:sp>
      </p:grpSp>
      <p:pic>
        <p:nvPicPr>
          <p:cNvPr id="243715" name="Picture 2" descr="https://ss0.bdstatic.com/94oJfD_bAAcT8t7mm9GUKT-xh_/timg?image&amp;quality=100&amp;size=b4000_4000&amp;sec=1498314258&amp;di=434029f0fd3be8702a9bd8a588b98061&amp;src=http://photocdn.sohu.com/20121128/Img358924164.jpg"/>
          <p:cNvPicPr>
            <a:picLocks noChangeAspect="1" noChangeArrowheads="1"/>
          </p:cNvPicPr>
          <p:nvPr/>
        </p:nvPicPr>
        <p:blipFill>
          <a:blip r:embed="rId1"/>
          <a:srcRect/>
          <a:stretch>
            <a:fillRect/>
          </a:stretch>
        </p:blipFill>
        <p:spPr bwMode="auto">
          <a:xfrm>
            <a:off x="0" y="2278063"/>
            <a:ext cx="4737100" cy="3743325"/>
          </a:xfrm>
          <a:prstGeom prst="rect">
            <a:avLst/>
          </a:prstGeom>
          <a:noFill/>
          <a:ln w="9525">
            <a:noFill/>
            <a:miter lim="800000"/>
            <a:headEnd/>
            <a:tailEnd/>
          </a:ln>
        </p:spPr>
      </p:pic>
      <p:pic>
        <p:nvPicPr>
          <p:cNvPr id="243716" name="Picture 4" descr="https://timgsa.baidu.com/timg?image&amp;quality=80&amp;size=b9999_10000&amp;sec=1498324626281&amp;di=ce75b09d2eb94be6c94c49754fd07057&amp;imgtype=0&amp;src=http%3A%2F%2Fa2.att.hudong.com%2F43%2F81%2F01300000288841122593811346514.jpg"/>
          <p:cNvPicPr>
            <a:picLocks noChangeAspect="1" noChangeArrowheads="1"/>
          </p:cNvPicPr>
          <p:nvPr/>
        </p:nvPicPr>
        <p:blipFill>
          <a:blip r:embed="rId2"/>
          <a:srcRect/>
          <a:stretch>
            <a:fillRect/>
          </a:stretch>
        </p:blipFill>
        <p:spPr bwMode="auto">
          <a:xfrm>
            <a:off x="4562475" y="2565400"/>
            <a:ext cx="4581525" cy="345598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772025" y="2914650"/>
            <a:ext cx="3506788" cy="0"/>
          </a:xfrm>
          <a:prstGeom prst="line">
            <a:avLst/>
          </a:prstGeom>
          <a:ln w="12700" cmpd="sng">
            <a:solidFill>
              <a:srgbClr val="6699FF"/>
            </a:solidFill>
          </a:ln>
        </p:spPr>
        <p:style>
          <a:lnRef idx="2">
            <a:schemeClr val="accent1"/>
          </a:lnRef>
          <a:fillRef idx="0">
            <a:schemeClr val="accent1"/>
          </a:fillRef>
          <a:effectRef idx="1">
            <a:schemeClr val="accent1"/>
          </a:effectRef>
          <a:fontRef idx="minor">
            <a:schemeClr val="tx1"/>
          </a:fontRef>
        </p:style>
      </p:cxnSp>
      <p:sp>
        <p:nvSpPr>
          <p:cNvPr id="114690" name="TextBox 16"/>
          <p:cNvSpPr txBox="1">
            <a:spLocks noChangeArrowheads="1"/>
          </p:cNvSpPr>
          <p:nvPr/>
        </p:nvSpPr>
        <p:spPr bwMode="auto">
          <a:xfrm>
            <a:off x="7816850" y="1787525"/>
            <a:ext cx="746125" cy="1016000"/>
          </a:xfrm>
          <a:prstGeom prst="rect">
            <a:avLst/>
          </a:prstGeom>
          <a:noFill/>
          <a:ln w="9525">
            <a:noFill/>
            <a:miter lim="800000"/>
          </a:ln>
        </p:spPr>
        <p:txBody>
          <a:bodyPr wrap="none" anchor="ctr">
            <a:spAutoFit/>
          </a:bodyPr>
          <a:lstStyle/>
          <a:p>
            <a:pPr>
              <a:lnSpc>
                <a:spcPct val="150000"/>
              </a:lnSpc>
            </a:pPr>
            <a:r>
              <a:rPr lang="en-US" sz="2000" b="1">
                <a:solidFill>
                  <a:srgbClr val="FF0000"/>
                </a:solidFill>
                <a:latin typeface="Microsoft JhengHei" panose="020B0604030504040204" pitchFamily="34" charset="-120"/>
                <a:ea typeface="Microsoft JhengHei" panose="020B0604030504040204" pitchFamily="34" charset="-120"/>
              </a:rPr>
              <a:t>10</a:t>
            </a:r>
            <a:r>
              <a:rPr lang="zh-TW" altLang="en-US" sz="2000" b="1">
                <a:solidFill>
                  <a:srgbClr val="FF0000"/>
                </a:solidFill>
                <a:latin typeface="Microsoft JhengHei" panose="020B0604030504040204" pitchFamily="34" charset="-120"/>
                <a:ea typeface="Microsoft JhengHei" panose="020B0604030504040204" pitchFamily="34" charset="-120"/>
              </a:rPr>
              <a:t>万</a:t>
            </a:r>
            <a:endParaRPr lang="en-US" altLang="zh-TW" sz="2000" b="1">
              <a:solidFill>
                <a:srgbClr val="FF0000"/>
              </a:solidFill>
              <a:latin typeface="Microsoft JhengHei" panose="020B0604030504040204" pitchFamily="34" charset="-120"/>
              <a:ea typeface="Microsoft JhengHei" panose="020B0604030504040204" pitchFamily="34" charset="-120"/>
            </a:endParaRPr>
          </a:p>
          <a:p>
            <a:pPr>
              <a:lnSpc>
                <a:spcPct val="150000"/>
              </a:lnSpc>
            </a:pPr>
            <a:r>
              <a:rPr lang="en-US" sz="2000" b="1">
                <a:solidFill>
                  <a:srgbClr val="FF0000"/>
                </a:solidFill>
                <a:latin typeface="Microsoft JhengHei" panose="020B0604030504040204" pitchFamily="34" charset="-120"/>
                <a:ea typeface="Microsoft JhengHei" panose="020B0604030504040204" pitchFamily="34" charset="-120"/>
              </a:rPr>
              <a:t> GB</a:t>
            </a:r>
            <a:endParaRPr lang="en-US" sz="2000" b="1">
              <a:solidFill>
                <a:srgbClr val="FF0000"/>
              </a:solidFill>
              <a:latin typeface="Microsoft JhengHei" panose="020B0604030504040204" pitchFamily="34" charset="-120"/>
              <a:ea typeface="Microsoft JhengHei" panose="020B0604030504040204" pitchFamily="34" charset="-120"/>
            </a:endParaRPr>
          </a:p>
        </p:txBody>
      </p:sp>
      <p:sp>
        <p:nvSpPr>
          <p:cNvPr id="114691" name="TextBox 22"/>
          <p:cNvSpPr txBox="1">
            <a:spLocks noChangeArrowheads="1"/>
          </p:cNvSpPr>
          <p:nvPr/>
        </p:nvSpPr>
        <p:spPr bwMode="auto">
          <a:xfrm>
            <a:off x="7945438" y="4371975"/>
            <a:ext cx="746125" cy="877888"/>
          </a:xfrm>
          <a:prstGeom prst="rect">
            <a:avLst/>
          </a:prstGeom>
          <a:noFill/>
          <a:ln w="9525">
            <a:noFill/>
            <a:miter lim="800000"/>
          </a:ln>
        </p:spPr>
        <p:txBody>
          <a:bodyPr wrap="none" tIns="108000" bIns="0" anchor="ctr">
            <a:spAutoFit/>
          </a:bodyPr>
          <a:lstStyle/>
          <a:p>
            <a:r>
              <a:rPr lang="en-US" sz="2000" b="1">
                <a:solidFill>
                  <a:srgbClr val="0000FF"/>
                </a:solidFill>
                <a:latin typeface="Microsoft JhengHei" panose="020B0604030504040204" pitchFamily="34" charset="-120"/>
                <a:ea typeface="Microsoft JhengHei" panose="020B0604030504040204" pitchFamily="34" charset="-120"/>
              </a:rPr>
              <a:t>10</a:t>
            </a:r>
            <a:r>
              <a:rPr lang="zh-TW" altLang="en-US" sz="2000" b="1">
                <a:solidFill>
                  <a:srgbClr val="0000FF"/>
                </a:solidFill>
                <a:latin typeface="Microsoft JhengHei" panose="020B0604030504040204" pitchFamily="34" charset="-120"/>
                <a:ea typeface="Microsoft JhengHei" panose="020B0604030504040204" pitchFamily="34" charset="-120"/>
              </a:rPr>
              <a:t>万</a:t>
            </a:r>
            <a:endParaRPr lang="en-US" altLang="zh-TW" sz="2000" b="1">
              <a:solidFill>
                <a:srgbClr val="0000FF"/>
              </a:solidFill>
              <a:latin typeface="Microsoft JhengHei" panose="020B0604030504040204" pitchFamily="34" charset="-120"/>
              <a:ea typeface="Microsoft JhengHei" panose="020B0604030504040204" pitchFamily="34" charset="-120"/>
            </a:endParaRPr>
          </a:p>
          <a:p>
            <a:pPr>
              <a:lnSpc>
                <a:spcPct val="150000"/>
              </a:lnSpc>
            </a:pPr>
            <a:r>
              <a:rPr lang="en-US" sz="2000" b="1">
                <a:solidFill>
                  <a:srgbClr val="0000FF"/>
                </a:solidFill>
                <a:latin typeface="Microsoft JhengHei" panose="020B0604030504040204" pitchFamily="34" charset="-120"/>
                <a:ea typeface="Microsoft JhengHei" panose="020B0604030504040204" pitchFamily="34" charset="-120"/>
              </a:rPr>
              <a:t> TB</a:t>
            </a:r>
            <a:endParaRPr lang="en-US" sz="2000" b="1">
              <a:solidFill>
                <a:srgbClr val="0000FF"/>
              </a:solidFill>
              <a:latin typeface="Microsoft JhengHei" panose="020B0604030504040204" pitchFamily="34" charset="-120"/>
              <a:ea typeface="Microsoft JhengHei" panose="020B0604030504040204" pitchFamily="34" charset="-120"/>
            </a:endParaRPr>
          </a:p>
        </p:txBody>
      </p:sp>
      <p:sp>
        <p:nvSpPr>
          <p:cNvPr id="114692" name="Title 1"/>
          <p:cNvSpPr>
            <a:spLocks noGrp="1"/>
          </p:cNvSpPr>
          <p:nvPr>
            <p:ph type="title"/>
          </p:nvPr>
        </p:nvSpPr>
        <p:spPr>
          <a:xfrm>
            <a:off x="900113" y="0"/>
            <a:ext cx="7569200" cy="765175"/>
          </a:xfrm>
        </p:spPr>
        <p:txBody>
          <a:bodyPr/>
          <a:lstStyle/>
          <a:p>
            <a:r>
              <a:rPr lang="zh-TW" altLang="en-US" smtClean="0">
                <a:latin typeface="黑体" panose="02010609060101010101" charset="-122"/>
                <a:ea typeface="黑体" panose="02010609060101010101" charset="-122"/>
              </a:rPr>
              <a:t>需要更高性价比的数据计算与储存方式</a:t>
            </a:r>
            <a:endParaRPr lang="en-US" altLang="zh-TW" smtClean="0">
              <a:latin typeface="黑体" panose="02010609060101010101" charset="-122"/>
              <a:ea typeface="黑体" panose="02010609060101010101" charset="-122"/>
            </a:endParaRPr>
          </a:p>
        </p:txBody>
      </p:sp>
      <p:sp>
        <p:nvSpPr>
          <p:cNvPr id="114693" name="Text Box 1"/>
          <p:cNvSpPr txBox="1">
            <a:spLocks noChangeArrowheads="1"/>
          </p:cNvSpPr>
          <p:nvPr/>
        </p:nvSpPr>
        <p:spPr bwMode="auto">
          <a:xfrm>
            <a:off x="7000875" y="6324600"/>
            <a:ext cx="1905000" cy="457200"/>
          </a:xfrm>
          <a:prstGeom prst="rect">
            <a:avLst/>
          </a:prstGeom>
          <a:noFill/>
          <a:ln w="9525">
            <a:noFill/>
            <a:miter lim="800000"/>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7CE122B-FFCD-41C7-B759-926BE9181796}" type="slidenum">
              <a:rPr lang="en-US" altLang="zh-TW" sz="900">
                <a:solidFill>
                  <a:srgbClr val="000000"/>
                </a:solidFill>
                <a:ea typeface="MS PGothic" panose="020B0600070205080204" pitchFamily="34" charset="-128"/>
              </a:rPr>
            </a:fld>
            <a:endParaRPr lang="en-US" altLang="zh-TW" sz="900">
              <a:solidFill>
                <a:srgbClr val="000000"/>
              </a:solidFill>
              <a:ea typeface="MS PGothic" panose="020B0600070205080204" pitchFamily="34" charset="-128"/>
            </a:endParaRPr>
          </a:p>
        </p:txBody>
      </p:sp>
      <p:pic>
        <p:nvPicPr>
          <p:cNvPr id="114694" name="Picture 15" descr="iceburg.jpg"/>
          <p:cNvPicPr>
            <a:picLocks noChangeAspect="1"/>
          </p:cNvPicPr>
          <p:nvPr/>
        </p:nvPicPr>
        <p:blipFill>
          <a:blip r:embed="rId1"/>
          <a:srcRect/>
          <a:stretch>
            <a:fillRect/>
          </a:stretch>
        </p:blipFill>
        <p:spPr bwMode="auto">
          <a:xfrm>
            <a:off x="711200" y="1192213"/>
            <a:ext cx="3543300" cy="4851400"/>
          </a:xfrm>
          <a:prstGeom prst="rect">
            <a:avLst/>
          </a:prstGeom>
          <a:noFill/>
          <a:ln w="9525">
            <a:noFill/>
            <a:miter lim="800000"/>
            <a:headEnd/>
            <a:tailEnd/>
          </a:ln>
        </p:spPr>
      </p:pic>
      <p:pic>
        <p:nvPicPr>
          <p:cNvPr id="114695" name="圖片 18"/>
          <p:cNvPicPr>
            <a:picLocks noChangeAspect="1"/>
          </p:cNvPicPr>
          <p:nvPr/>
        </p:nvPicPr>
        <p:blipFill>
          <a:blip r:embed="rId2"/>
          <a:srcRect/>
          <a:stretch>
            <a:fillRect/>
          </a:stretch>
        </p:blipFill>
        <p:spPr bwMode="auto">
          <a:xfrm>
            <a:off x="5053013" y="1704975"/>
            <a:ext cx="803275" cy="804863"/>
          </a:xfrm>
          <a:prstGeom prst="rect">
            <a:avLst/>
          </a:prstGeom>
          <a:noFill/>
          <a:ln w="9525">
            <a:noFill/>
            <a:miter lim="800000"/>
            <a:headEnd/>
            <a:tailEnd/>
          </a:ln>
        </p:spPr>
      </p:pic>
      <p:pic>
        <p:nvPicPr>
          <p:cNvPr id="114696" name="圖片 19"/>
          <p:cNvPicPr>
            <a:picLocks noChangeAspect="1"/>
          </p:cNvPicPr>
          <p:nvPr/>
        </p:nvPicPr>
        <p:blipFill>
          <a:blip r:embed="rId3"/>
          <a:srcRect/>
          <a:stretch>
            <a:fillRect/>
          </a:stretch>
        </p:blipFill>
        <p:spPr bwMode="auto">
          <a:xfrm>
            <a:off x="6061075" y="1352550"/>
            <a:ext cx="1382713" cy="1195388"/>
          </a:xfrm>
          <a:prstGeom prst="rect">
            <a:avLst/>
          </a:prstGeom>
          <a:noFill/>
          <a:ln w="9525">
            <a:noFill/>
            <a:miter lim="800000"/>
            <a:headEnd/>
            <a:tailEnd/>
          </a:ln>
        </p:spPr>
      </p:pic>
      <p:sp>
        <p:nvSpPr>
          <p:cNvPr id="114697" name="TextBox 16"/>
          <p:cNvSpPr txBox="1">
            <a:spLocks noChangeArrowheads="1"/>
          </p:cNvSpPr>
          <p:nvPr/>
        </p:nvSpPr>
        <p:spPr bwMode="auto">
          <a:xfrm>
            <a:off x="5078413" y="2546350"/>
            <a:ext cx="723900" cy="307975"/>
          </a:xfrm>
          <a:prstGeom prst="rect">
            <a:avLst/>
          </a:prstGeom>
          <a:noFill/>
          <a:ln w="9525">
            <a:noFill/>
            <a:miter lim="800000"/>
          </a:ln>
        </p:spPr>
        <p:txBody>
          <a:bodyPr wrap="none">
            <a:spAutoFit/>
          </a:bodyPr>
          <a:lstStyle/>
          <a:p>
            <a:r>
              <a:rPr lang="zh-TW" altLang="en-US" sz="1400"/>
              <a:t>数据库</a:t>
            </a:r>
            <a:endParaRPr lang="en-US" sz="1400"/>
          </a:p>
        </p:txBody>
      </p:sp>
      <p:sp>
        <p:nvSpPr>
          <p:cNvPr id="114698" name="TextBox 16"/>
          <p:cNvSpPr txBox="1">
            <a:spLocks noChangeArrowheads="1"/>
          </p:cNvSpPr>
          <p:nvPr/>
        </p:nvSpPr>
        <p:spPr bwMode="auto">
          <a:xfrm>
            <a:off x="6264275" y="2562225"/>
            <a:ext cx="903288" cy="306388"/>
          </a:xfrm>
          <a:prstGeom prst="rect">
            <a:avLst/>
          </a:prstGeom>
          <a:noFill/>
          <a:ln w="9525">
            <a:noFill/>
            <a:miter lim="800000"/>
          </a:ln>
        </p:spPr>
        <p:txBody>
          <a:bodyPr wrap="none">
            <a:spAutoFit/>
          </a:bodyPr>
          <a:lstStyle/>
          <a:p>
            <a:r>
              <a:rPr lang="zh-TW" altLang="en-US" sz="1400"/>
              <a:t>数据仓库</a:t>
            </a:r>
            <a:endParaRPr lang="en-US" sz="1400"/>
          </a:p>
        </p:txBody>
      </p:sp>
      <p:cxnSp>
        <p:nvCxnSpPr>
          <p:cNvPr id="114699" name="直線接點 3"/>
          <p:cNvCxnSpPr>
            <a:cxnSpLocks noChangeShapeType="1"/>
            <a:stCxn id="114690" idx="1"/>
            <a:endCxn id="114690" idx="3"/>
          </p:cNvCxnSpPr>
          <p:nvPr/>
        </p:nvCxnSpPr>
        <p:spPr bwMode="auto">
          <a:xfrm>
            <a:off x="7816850" y="2295525"/>
            <a:ext cx="746125" cy="0"/>
          </a:xfrm>
          <a:prstGeom prst="line">
            <a:avLst/>
          </a:prstGeom>
          <a:noFill/>
          <a:ln w="19050" algn="ctr">
            <a:solidFill>
              <a:srgbClr val="FF0000"/>
            </a:solidFill>
            <a:round/>
          </a:ln>
        </p:spPr>
      </p:cxnSp>
      <p:cxnSp>
        <p:nvCxnSpPr>
          <p:cNvPr id="114700" name="直線接點 24"/>
          <p:cNvCxnSpPr>
            <a:cxnSpLocks noChangeShapeType="1"/>
            <a:stCxn id="114691" idx="1"/>
            <a:endCxn id="114691" idx="3"/>
          </p:cNvCxnSpPr>
          <p:nvPr/>
        </p:nvCxnSpPr>
        <p:spPr bwMode="auto">
          <a:xfrm>
            <a:off x="7945438" y="4810125"/>
            <a:ext cx="746125" cy="0"/>
          </a:xfrm>
          <a:prstGeom prst="line">
            <a:avLst/>
          </a:prstGeom>
          <a:noFill/>
          <a:ln w="19050" algn="ctr">
            <a:solidFill>
              <a:srgbClr val="002060"/>
            </a:solidFill>
            <a:round/>
          </a:ln>
        </p:spPr>
      </p:cxnSp>
      <p:sp>
        <p:nvSpPr>
          <p:cNvPr id="114701" name="AutoShape 4"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TW" altLang="en-US"/>
          </a:p>
        </p:txBody>
      </p:sp>
      <p:sp>
        <p:nvSpPr>
          <p:cNvPr id="114702" name="AutoShape 6"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307975" y="7938"/>
            <a:ext cx="304800" cy="304800"/>
          </a:xfrm>
          <a:prstGeom prst="rect">
            <a:avLst/>
          </a:prstGeom>
          <a:noFill/>
          <a:ln w="9525">
            <a:noFill/>
            <a:miter lim="800000"/>
          </a:ln>
        </p:spPr>
        <p:txBody>
          <a:bodyPr/>
          <a:lstStyle/>
          <a:p>
            <a:endParaRPr lang="zh-TW" altLang="en-US"/>
          </a:p>
        </p:txBody>
      </p:sp>
      <p:sp>
        <p:nvSpPr>
          <p:cNvPr id="114703" name="AutoShape 8"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460375" y="160338"/>
            <a:ext cx="304800" cy="304800"/>
          </a:xfrm>
          <a:prstGeom prst="rect">
            <a:avLst/>
          </a:prstGeom>
          <a:noFill/>
          <a:ln w="9525">
            <a:noFill/>
            <a:miter lim="800000"/>
          </a:ln>
        </p:spPr>
        <p:txBody>
          <a:bodyPr/>
          <a:lstStyle/>
          <a:p>
            <a:endParaRPr lang="zh-TW" altLang="en-US"/>
          </a:p>
        </p:txBody>
      </p:sp>
      <p:pic>
        <p:nvPicPr>
          <p:cNvPr id="114704" name="Picture 10" descr="http://steveboese.squarespace.com/storage/big-data.jpg?__SQUARESPACE_CACHEVERSION=1331405370466"/>
          <p:cNvPicPr>
            <a:picLocks noChangeAspect="1" noChangeArrowheads="1"/>
          </p:cNvPicPr>
          <p:nvPr/>
        </p:nvPicPr>
        <p:blipFill>
          <a:blip r:embed="rId4"/>
          <a:srcRect/>
          <a:stretch>
            <a:fillRect/>
          </a:stretch>
        </p:blipFill>
        <p:spPr bwMode="auto">
          <a:xfrm>
            <a:off x="4954588" y="3470275"/>
            <a:ext cx="2809875" cy="2114550"/>
          </a:xfrm>
          <a:prstGeom prst="rect">
            <a:avLst/>
          </a:prstGeom>
          <a:noFill/>
          <a:ln w="9525">
            <a:noFill/>
            <a:miter lim="800000"/>
            <a:headEnd/>
            <a:tailEnd/>
          </a:ln>
        </p:spPr>
      </p:pic>
      <p:sp>
        <p:nvSpPr>
          <p:cNvPr id="114705" name="TextBox 16"/>
          <p:cNvSpPr txBox="1">
            <a:spLocks noChangeArrowheads="1"/>
          </p:cNvSpPr>
          <p:nvPr/>
        </p:nvSpPr>
        <p:spPr bwMode="auto">
          <a:xfrm>
            <a:off x="4948238" y="5665788"/>
            <a:ext cx="2724150" cy="461962"/>
          </a:xfrm>
          <a:prstGeom prst="rect">
            <a:avLst/>
          </a:prstGeom>
          <a:noFill/>
          <a:ln w="9525">
            <a:noFill/>
            <a:miter lim="800000"/>
          </a:ln>
        </p:spPr>
        <p:txBody>
          <a:bodyPr wrap="none">
            <a:spAutoFit/>
          </a:bodyPr>
          <a:lstStyle/>
          <a:p>
            <a:r>
              <a:rPr lang="zh-TW" altLang="en-US" b="1">
                <a:solidFill>
                  <a:srgbClr val="244A9F"/>
                </a:solidFill>
                <a:latin typeface="Microsoft JhengHei" panose="020B0604030504040204" pitchFamily="34" charset="-120"/>
                <a:ea typeface="Microsoft JhengHei" panose="020B0604030504040204" pitchFamily="34" charset="-120"/>
              </a:rPr>
              <a:t>计算更快</a:t>
            </a:r>
            <a:r>
              <a:rPr lang="en-US" altLang="zh-TW" b="1">
                <a:solidFill>
                  <a:srgbClr val="244A9F"/>
                </a:solidFill>
                <a:latin typeface="Microsoft JhengHei" panose="020B0604030504040204" pitchFamily="34" charset="-120"/>
                <a:ea typeface="Microsoft JhengHei" panose="020B0604030504040204" pitchFamily="34" charset="-120"/>
              </a:rPr>
              <a:t> </a:t>
            </a:r>
            <a:r>
              <a:rPr lang="zh-TW" altLang="en-US" b="1">
                <a:solidFill>
                  <a:srgbClr val="244A9F"/>
                </a:solidFill>
                <a:latin typeface="Microsoft JhengHei" panose="020B0604030504040204" pitchFamily="34" charset="-120"/>
                <a:ea typeface="Microsoft JhengHei" panose="020B0604030504040204" pitchFamily="34" charset="-120"/>
              </a:rPr>
              <a:t>存储更省</a:t>
            </a:r>
            <a:endParaRPr lang="en-US" b="1">
              <a:solidFill>
                <a:srgbClr val="244A9F"/>
              </a:solidFill>
              <a:latin typeface="Microsoft JhengHei" panose="020B0604030504040204" pitchFamily="34" charset="-120"/>
              <a:ea typeface="Microsoft JhengHei" panose="020B0604030504040204" pitchFamily="34" charset="-12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TextBox 34"/>
          <p:cNvSpPr txBox="1">
            <a:spLocks noChangeArrowheads="1"/>
          </p:cNvSpPr>
          <p:nvPr/>
        </p:nvSpPr>
        <p:spPr bwMode="auto">
          <a:xfrm>
            <a:off x="1112838" y="260350"/>
            <a:ext cx="263048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展示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空间信息流</a:t>
            </a:r>
            <a:endParaRPr lang="zh-CN" altLang="en-US" sz="2400">
              <a:latin typeface="微软雅黑" panose="020B0503020204020204" pitchFamily="34" charset="-122"/>
              <a:ea typeface="微软雅黑" panose="020B0503020204020204" pitchFamily="34" charset="-122"/>
            </a:endParaRPr>
          </a:p>
        </p:txBody>
      </p:sp>
      <p:grpSp>
        <p:nvGrpSpPr>
          <p:cNvPr id="245762" name="组合 5"/>
          <p:cNvGrpSpPr/>
          <p:nvPr/>
        </p:nvGrpSpPr>
        <p:grpSpPr bwMode="auto">
          <a:xfrm>
            <a:off x="481013" y="836613"/>
            <a:ext cx="7691437" cy="1296987"/>
            <a:chOff x="481013" y="836612"/>
            <a:chExt cx="7691438" cy="1244357"/>
          </a:xfrm>
        </p:grpSpPr>
        <p:sp>
          <p:nvSpPr>
            <p:cNvPr id="245764" name="矩形 30"/>
            <p:cNvSpPr>
              <a:spLocks noChangeArrowheads="1"/>
            </p:cNvSpPr>
            <p:nvPr/>
          </p:nvSpPr>
          <p:spPr bwMode="auto">
            <a:xfrm>
              <a:off x="481013" y="836612"/>
              <a:ext cx="7691437" cy="124435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5765"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5766" name="矩形 32"/>
            <p:cNvSpPr>
              <a:spLocks noChangeArrowheads="1"/>
            </p:cNvSpPr>
            <p:nvPr/>
          </p:nvSpPr>
          <p:spPr bwMode="auto">
            <a:xfrm>
              <a:off x="755577" y="1268760"/>
              <a:ext cx="7416874" cy="620460"/>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空间信息流（</a:t>
              </a:r>
              <a:r>
                <a:rPr lang="en-US" altLang="zh-CN">
                  <a:latin typeface="微软雅黑" panose="020B0503020204020204" pitchFamily="34" charset="-122"/>
                  <a:ea typeface="微软雅黑" panose="020B0503020204020204" pitchFamily="34" charset="-122"/>
                </a:rPr>
                <a:t>Spatial information flow</a:t>
              </a:r>
              <a:r>
                <a:rPr lang="zh-CN" altLang="en-US">
                  <a:latin typeface="微软雅黑" panose="020B0503020204020204" pitchFamily="34" charset="-122"/>
                  <a:ea typeface="微软雅黑" panose="020B0503020204020204" pitchFamily="34" charset="-122"/>
                </a:rPr>
                <a:t>）是展示信息空间状态的一种可视化技术。</a:t>
              </a:r>
              <a:endParaRPr lang="zh-CN" altLang="en-US">
                <a:latin typeface="微软雅黑" panose="020B0503020204020204" pitchFamily="34" charset="-122"/>
                <a:ea typeface="微软雅黑" panose="020B0503020204020204" pitchFamily="34" charset="-122"/>
              </a:endParaRPr>
            </a:p>
          </p:txBody>
        </p:sp>
      </p:grpSp>
      <p:pic>
        <p:nvPicPr>
          <p:cNvPr id="245763" name="Picture 2" descr="https://timgsa.baidu.com/timg?image&amp;quality=80&amp;size=b9999_10000&amp;sec=1498903964&amp;di=4647acfc9abc952f7bd1b6b112be24d6&amp;imgtype=jpg&amp;er=1&amp;src=http%3A%2F%2Fphotocdn.sohu.com%2F20140213%2FImg394913037.jpg"/>
          <p:cNvPicPr>
            <a:picLocks noChangeAspect="1" noChangeArrowheads="1"/>
          </p:cNvPicPr>
          <p:nvPr/>
        </p:nvPicPr>
        <p:blipFill>
          <a:blip r:embed="rId1"/>
          <a:srcRect/>
          <a:stretch>
            <a:fillRect/>
          </a:stretch>
        </p:blipFill>
        <p:spPr bwMode="auto">
          <a:xfrm>
            <a:off x="874713" y="2193925"/>
            <a:ext cx="6792912" cy="41878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TextBox 34"/>
          <p:cNvSpPr txBox="1">
            <a:spLocks noChangeArrowheads="1"/>
          </p:cNvSpPr>
          <p:nvPr/>
        </p:nvSpPr>
        <p:spPr bwMode="auto">
          <a:xfrm>
            <a:off x="1063625" y="188913"/>
            <a:ext cx="1716088"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展示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热图</a:t>
            </a:r>
            <a:endParaRPr lang="zh-CN" altLang="en-US" sz="2400">
              <a:latin typeface="微软雅黑" panose="020B0503020204020204" pitchFamily="34" charset="-122"/>
              <a:ea typeface="微软雅黑" panose="020B0503020204020204" pitchFamily="34" charset="-122"/>
            </a:endParaRPr>
          </a:p>
        </p:txBody>
      </p:sp>
      <p:grpSp>
        <p:nvGrpSpPr>
          <p:cNvPr id="247810" name="组合 5"/>
          <p:cNvGrpSpPr/>
          <p:nvPr/>
        </p:nvGrpSpPr>
        <p:grpSpPr bwMode="auto">
          <a:xfrm>
            <a:off x="481013" y="836613"/>
            <a:ext cx="7691437" cy="1512887"/>
            <a:chOff x="481013" y="836612"/>
            <a:chExt cx="7691438" cy="1451734"/>
          </a:xfrm>
        </p:grpSpPr>
        <p:sp>
          <p:nvSpPr>
            <p:cNvPr id="247814" name="矩形 30"/>
            <p:cNvSpPr>
              <a:spLocks noChangeArrowheads="1"/>
            </p:cNvSpPr>
            <p:nvPr/>
          </p:nvSpPr>
          <p:spPr bwMode="auto">
            <a:xfrm>
              <a:off x="481013" y="836612"/>
              <a:ext cx="7691437" cy="1451734"/>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7815"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7816" name="矩形 32"/>
            <p:cNvSpPr>
              <a:spLocks noChangeArrowheads="1"/>
            </p:cNvSpPr>
            <p:nvPr/>
          </p:nvSpPr>
          <p:spPr bwMode="auto">
            <a:xfrm>
              <a:off x="755577" y="1268760"/>
              <a:ext cx="7416874" cy="886371"/>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热图（</a:t>
              </a:r>
              <a:r>
                <a:rPr lang="en-US" altLang="zh-CN">
                  <a:latin typeface="微软雅黑" panose="020B0503020204020204" pitchFamily="34" charset="-122"/>
                  <a:ea typeface="微软雅黑" panose="020B0503020204020204" pitchFamily="34" charset="-122"/>
                </a:rPr>
                <a:t>Heatmap</a:t>
              </a:r>
              <a:r>
                <a:rPr lang="zh-CN" altLang="en-US">
                  <a:latin typeface="微软雅黑" panose="020B0503020204020204" pitchFamily="34" charset="-122"/>
                  <a:ea typeface="微软雅黑" panose="020B0503020204020204" pitchFamily="34" charset="-122"/>
                </a:rPr>
                <a:t>）是一项数据展示技术，将变量值用不同的颜色或高亮形式描绘出来。可以非常直观的呈现一些原本不易理解或表达的数据，比如密度、频率、温度等。</a:t>
              </a:r>
              <a:endParaRPr lang="zh-CN" altLang="en-US">
                <a:latin typeface="微软雅黑" panose="020B0503020204020204" pitchFamily="34" charset="-122"/>
                <a:ea typeface="微软雅黑" panose="020B0503020204020204" pitchFamily="34" charset="-122"/>
              </a:endParaRPr>
            </a:p>
          </p:txBody>
        </p:sp>
      </p:grpSp>
      <p:pic>
        <p:nvPicPr>
          <p:cNvPr id="247811" name="Picture 2" descr="https://timgsa.baidu.com/timg?image&amp;quality=80&amp;size=b9999_10000&amp;sec=1498309818460&amp;di=3e66799ddc776468d7e523f98368e9dc&amp;imgtype=0&amp;src=http%3A%2F%2Fimg1.cache.netease.com%2Fcatchpic%2F3%2F35%2F356649A93157E88997208C63DEF4B28F.jpg"/>
          <p:cNvPicPr>
            <a:picLocks noChangeAspect="1" noChangeArrowheads="1"/>
          </p:cNvPicPr>
          <p:nvPr/>
        </p:nvPicPr>
        <p:blipFill>
          <a:blip r:embed="rId1"/>
          <a:srcRect/>
          <a:stretch>
            <a:fillRect/>
          </a:stretch>
        </p:blipFill>
        <p:spPr bwMode="auto">
          <a:xfrm>
            <a:off x="481013" y="2420938"/>
            <a:ext cx="4248150" cy="3448050"/>
          </a:xfrm>
          <a:prstGeom prst="rect">
            <a:avLst/>
          </a:prstGeom>
          <a:noFill/>
          <a:ln w="9525">
            <a:noFill/>
            <a:miter lim="800000"/>
            <a:headEnd/>
            <a:tailEnd/>
          </a:ln>
        </p:spPr>
      </p:pic>
      <p:pic>
        <p:nvPicPr>
          <p:cNvPr id="247812" name="Picture 4" descr="https://imgsa.baidu.com/forum/w%3D580/sign=d96ec209d7160924dc25a213e406359b/a60840096e061d9565e892677cf40ad163d9cac9.jpg"/>
          <p:cNvPicPr>
            <a:picLocks noChangeAspect="1" noChangeArrowheads="1"/>
          </p:cNvPicPr>
          <p:nvPr/>
        </p:nvPicPr>
        <p:blipFill>
          <a:blip r:embed="rId2"/>
          <a:srcRect/>
          <a:stretch>
            <a:fillRect/>
          </a:stretch>
        </p:blipFill>
        <p:spPr bwMode="auto">
          <a:xfrm>
            <a:off x="6842125" y="3933825"/>
            <a:ext cx="2098675" cy="2097088"/>
          </a:xfrm>
          <a:prstGeom prst="rect">
            <a:avLst/>
          </a:prstGeom>
          <a:noFill/>
          <a:ln w="9525">
            <a:noFill/>
            <a:miter lim="800000"/>
            <a:headEnd/>
            <a:tailEnd/>
          </a:ln>
        </p:spPr>
      </p:pic>
      <p:pic>
        <p:nvPicPr>
          <p:cNvPr id="247813" name="Picture 7"/>
          <p:cNvPicPr>
            <a:picLocks noChangeAspect="1" noChangeArrowheads="1"/>
          </p:cNvPicPr>
          <p:nvPr/>
        </p:nvPicPr>
        <p:blipFill>
          <a:blip r:embed="rId3"/>
          <a:srcRect/>
          <a:stretch>
            <a:fillRect/>
          </a:stretch>
        </p:blipFill>
        <p:spPr bwMode="auto">
          <a:xfrm>
            <a:off x="5076825" y="2565400"/>
            <a:ext cx="2112963" cy="2728913"/>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idx="4294967295"/>
          </p:nvPr>
        </p:nvSpPr>
        <p:spPr/>
        <p:txBody>
          <a:bodyPr/>
          <a:lstStyle/>
          <a:p>
            <a:r>
              <a:rPr lang="zh-CN" altLang="en-US" smtClean="0"/>
              <a:t>目录</a:t>
            </a:r>
            <a:endParaRPr lang="zh-CN" altLang="en-US" smtClean="0"/>
          </a:p>
        </p:txBody>
      </p:sp>
      <p:grpSp>
        <p:nvGrpSpPr>
          <p:cNvPr id="309251" name="组合 52"/>
          <p:cNvGrpSpPr/>
          <p:nvPr/>
        </p:nvGrpSpPr>
        <p:grpSpPr bwMode="auto">
          <a:xfrm>
            <a:off x="1476375" y="4164013"/>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9253" name="Rectangle 21"/>
            <p:cNvSpPr>
              <a:spLocks noChangeArrowheads="1"/>
            </p:cNvSpPr>
            <p:nvPr/>
          </p:nvSpPr>
          <p:spPr bwMode="auto">
            <a:xfrm>
              <a:off x="3002617" y="1687538"/>
              <a:ext cx="2355704"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四、大数据的系统架构</a:t>
              </a:r>
              <a:endParaRPr lang="en-US" altLang="zh-CN" sz="2000" b="1">
                <a:solidFill>
                  <a:srgbClr val="000000"/>
                </a:solidFill>
                <a:latin typeface="微软雅黑" panose="020B0503020204020204" pitchFamily="34" charset="-122"/>
                <a:ea typeface="微软雅黑" panose="020B0503020204020204" pitchFamily="34" charset="-122"/>
              </a:endParaRPr>
            </a:p>
          </p:txBody>
        </p:sp>
      </p:grpSp>
      <p:grpSp>
        <p:nvGrpSpPr>
          <p:cNvPr id="309254" name="组合 55"/>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9256" name="Rectangle 23"/>
            <p:cNvSpPr>
              <a:spLocks noChangeArrowheads="1"/>
            </p:cNvSpPr>
            <p:nvPr/>
          </p:nvSpPr>
          <p:spPr bwMode="auto">
            <a:xfrm>
              <a:off x="3137498" y="3158828"/>
              <a:ext cx="2216429"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一、大数据的由来</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9257" name="组合 8"/>
          <p:cNvGrpSpPr/>
          <p:nvPr/>
        </p:nvGrpSpPr>
        <p:grpSpPr bwMode="auto">
          <a:xfrm>
            <a:off x="1476375" y="3284538"/>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9259"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三、大数据的关键技术</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9260" name="组合 11"/>
          <p:cNvGrpSpPr/>
          <p:nvPr/>
        </p:nvGrpSpPr>
        <p:grpSpPr bwMode="auto">
          <a:xfrm>
            <a:off x="1476375" y="5027613"/>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9262" name="Rectangle 23"/>
            <p:cNvSpPr>
              <a:spLocks noChangeArrowheads="1"/>
            </p:cNvSpPr>
            <p:nvPr/>
          </p:nvSpPr>
          <p:spPr bwMode="auto">
            <a:xfrm>
              <a:off x="3137498" y="3158828"/>
              <a:ext cx="2978525"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五、大数据的应用与实例</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9263" name="组合 55"/>
          <p:cNvGrpSpPr/>
          <p:nvPr/>
        </p:nvGrpSpPr>
        <p:grpSpPr bwMode="auto">
          <a:xfrm>
            <a:off x="1476375" y="2420938"/>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9265" name="Rectangle 23"/>
            <p:cNvSpPr>
              <a:spLocks noChangeArrowheads="1"/>
            </p:cNvSpPr>
            <p:nvPr/>
          </p:nvSpPr>
          <p:spPr bwMode="auto">
            <a:xfrm>
              <a:off x="3137498" y="3158828"/>
              <a:ext cx="2218017"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二、什么是大数据</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33450" y="1843088"/>
            <a:ext cx="1566863" cy="568325"/>
          </a:xfrm>
          <a:custGeom>
            <a:avLst/>
            <a:gdLst>
              <a:gd name="connsiteX0" fmla="*/ 0 w 1833366"/>
              <a:gd name="connsiteY0" fmla="*/ 0 h 626363"/>
              <a:gd name="connsiteX1" fmla="*/ 1648961 w 1833366"/>
              <a:gd name="connsiteY1" fmla="*/ 0 h 626363"/>
              <a:gd name="connsiteX2" fmla="*/ 1833365 w 1833366"/>
              <a:gd name="connsiteY2" fmla="*/ 313943 h 626363"/>
              <a:gd name="connsiteX3" fmla="*/ 1648961 w 1833366"/>
              <a:gd name="connsiteY3" fmla="*/ 626363 h 626363"/>
              <a:gd name="connsiteX4" fmla="*/ 0 w 1833366"/>
              <a:gd name="connsiteY4" fmla="*/ 626363 h 626363"/>
              <a:gd name="connsiteX5" fmla="*/ 182879 w 1833366"/>
              <a:gd name="connsiteY5" fmla="*/ 313943 h 626363"/>
              <a:gd name="connsiteX6" fmla="*/ 0 w 1833366"/>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66" h="626363">
                <a:moveTo>
                  <a:pt x="0" y="0"/>
                </a:moveTo>
                <a:lnTo>
                  <a:pt x="1648961" y="0"/>
                </a:lnTo>
                <a:lnTo>
                  <a:pt x="1833365" y="313943"/>
                </a:lnTo>
                <a:lnTo>
                  <a:pt x="1648961"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5" name="Freeform 3"/>
          <p:cNvSpPr/>
          <p:nvPr/>
        </p:nvSpPr>
        <p:spPr>
          <a:xfrm>
            <a:off x="2360613" y="1843088"/>
            <a:ext cx="1568450" cy="568325"/>
          </a:xfrm>
          <a:custGeom>
            <a:avLst/>
            <a:gdLst>
              <a:gd name="connsiteX0" fmla="*/ 0 w 1833371"/>
              <a:gd name="connsiteY0" fmla="*/ 0 h 626363"/>
              <a:gd name="connsiteX1" fmla="*/ 1650491 w 1833371"/>
              <a:gd name="connsiteY1" fmla="*/ 0 h 626363"/>
              <a:gd name="connsiteX2" fmla="*/ 1833372 w 1833371"/>
              <a:gd name="connsiteY2" fmla="*/ 313943 h 626363"/>
              <a:gd name="connsiteX3" fmla="*/ 1650491 w 1833371"/>
              <a:gd name="connsiteY3" fmla="*/ 626363 h 626363"/>
              <a:gd name="connsiteX4" fmla="*/ 0 w 1833371"/>
              <a:gd name="connsiteY4" fmla="*/ 626363 h 626363"/>
              <a:gd name="connsiteX5" fmla="*/ 184404 w 1833371"/>
              <a:gd name="connsiteY5" fmla="*/ 313943 h 626363"/>
              <a:gd name="connsiteX6" fmla="*/ 0 w 1833371"/>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1" h="626363">
                <a:moveTo>
                  <a:pt x="0" y="0"/>
                </a:moveTo>
                <a:lnTo>
                  <a:pt x="1650491" y="0"/>
                </a:lnTo>
                <a:lnTo>
                  <a:pt x="1833372" y="313943"/>
                </a:lnTo>
                <a:lnTo>
                  <a:pt x="1650491"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6" name="Freeform 3"/>
          <p:cNvSpPr/>
          <p:nvPr/>
        </p:nvSpPr>
        <p:spPr>
          <a:xfrm>
            <a:off x="3789363" y="1843088"/>
            <a:ext cx="1568450" cy="568325"/>
          </a:xfrm>
          <a:custGeom>
            <a:avLst/>
            <a:gdLst>
              <a:gd name="connsiteX0" fmla="*/ 0 w 1833372"/>
              <a:gd name="connsiteY0" fmla="*/ 0 h 626363"/>
              <a:gd name="connsiteX1" fmla="*/ 1650492 w 1833372"/>
              <a:gd name="connsiteY1" fmla="*/ 0 h 626363"/>
              <a:gd name="connsiteX2" fmla="*/ 1833372 w 1833372"/>
              <a:gd name="connsiteY2" fmla="*/ 313943 h 626363"/>
              <a:gd name="connsiteX3" fmla="*/ 1650492 w 1833372"/>
              <a:gd name="connsiteY3" fmla="*/ 626363 h 626363"/>
              <a:gd name="connsiteX4" fmla="*/ 0 w 1833372"/>
              <a:gd name="connsiteY4" fmla="*/ 626363 h 626363"/>
              <a:gd name="connsiteX5" fmla="*/ 184404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50492" y="0"/>
                </a:lnTo>
                <a:lnTo>
                  <a:pt x="1833372" y="313943"/>
                </a:lnTo>
                <a:lnTo>
                  <a:pt x="1650492"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7" name="Freeform 3"/>
          <p:cNvSpPr/>
          <p:nvPr/>
        </p:nvSpPr>
        <p:spPr>
          <a:xfrm>
            <a:off x="5219700" y="1843088"/>
            <a:ext cx="1566863" cy="568325"/>
          </a:xfrm>
          <a:custGeom>
            <a:avLst/>
            <a:gdLst>
              <a:gd name="connsiteX0" fmla="*/ 0 w 1833372"/>
              <a:gd name="connsiteY0" fmla="*/ 0 h 626363"/>
              <a:gd name="connsiteX1" fmla="*/ 1648967 w 1833372"/>
              <a:gd name="connsiteY1" fmla="*/ 0 h 626363"/>
              <a:gd name="connsiteX2" fmla="*/ 1833372 w 1833372"/>
              <a:gd name="connsiteY2" fmla="*/ 313943 h 626363"/>
              <a:gd name="connsiteX3" fmla="*/ 1648967 w 1833372"/>
              <a:gd name="connsiteY3" fmla="*/ 626363 h 626363"/>
              <a:gd name="connsiteX4" fmla="*/ 0 w 1833372"/>
              <a:gd name="connsiteY4" fmla="*/ 626363 h 626363"/>
              <a:gd name="connsiteX5" fmla="*/ 182879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48967" y="0"/>
                </a:lnTo>
                <a:lnTo>
                  <a:pt x="1833372" y="313943"/>
                </a:lnTo>
                <a:lnTo>
                  <a:pt x="16489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8" name="Freeform 3"/>
          <p:cNvSpPr/>
          <p:nvPr/>
        </p:nvSpPr>
        <p:spPr>
          <a:xfrm>
            <a:off x="6638925" y="1843088"/>
            <a:ext cx="1533525" cy="568325"/>
          </a:xfrm>
          <a:custGeom>
            <a:avLst/>
            <a:gdLst>
              <a:gd name="connsiteX0" fmla="*/ 0 w 1793747"/>
              <a:gd name="connsiteY0" fmla="*/ 0 h 626363"/>
              <a:gd name="connsiteX1" fmla="*/ 1610867 w 1793747"/>
              <a:gd name="connsiteY1" fmla="*/ 0 h 626363"/>
              <a:gd name="connsiteX2" fmla="*/ 1793747 w 1793747"/>
              <a:gd name="connsiteY2" fmla="*/ 313943 h 626363"/>
              <a:gd name="connsiteX3" fmla="*/ 1610867 w 1793747"/>
              <a:gd name="connsiteY3" fmla="*/ 626363 h 626363"/>
              <a:gd name="connsiteX4" fmla="*/ 0 w 1793747"/>
              <a:gd name="connsiteY4" fmla="*/ 626363 h 626363"/>
              <a:gd name="connsiteX5" fmla="*/ 182879 w 1793747"/>
              <a:gd name="connsiteY5" fmla="*/ 313943 h 626363"/>
              <a:gd name="connsiteX6" fmla="*/ 0 w 1793747"/>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793747" h="626363">
                <a:moveTo>
                  <a:pt x="0" y="0"/>
                </a:moveTo>
                <a:lnTo>
                  <a:pt x="1610867" y="0"/>
                </a:lnTo>
                <a:lnTo>
                  <a:pt x="1793747" y="313943"/>
                </a:lnTo>
                <a:lnTo>
                  <a:pt x="16108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pic>
        <p:nvPicPr>
          <p:cNvPr id="252934" name="Picture 3"/>
          <p:cNvPicPr>
            <a:picLocks noChangeAspect="1" noChangeArrowheads="1"/>
          </p:cNvPicPr>
          <p:nvPr/>
        </p:nvPicPr>
        <p:blipFill>
          <a:blip r:embed="rId1"/>
          <a:srcRect/>
          <a:stretch>
            <a:fillRect/>
          </a:stretch>
        </p:blipFill>
        <p:spPr bwMode="auto">
          <a:xfrm>
            <a:off x="912813" y="1831975"/>
            <a:ext cx="7275512" cy="600075"/>
          </a:xfrm>
          <a:prstGeom prst="rect">
            <a:avLst/>
          </a:prstGeom>
          <a:noFill/>
          <a:ln w="9525">
            <a:noFill/>
            <a:miter lim="800000"/>
            <a:headEnd/>
            <a:tailEnd/>
          </a:ln>
        </p:spPr>
      </p:pic>
      <p:pic>
        <p:nvPicPr>
          <p:cNvPr id="252935" name="Picture 3"/>
          <p:cNvPicPr>
            <a:picLocks noChangeAspect="1" noChangeArrowheads="1"/>
          </p:cNvPicPr>
          <p:nvPr/>
        </p:nvPicPr>
        <p:blipFill>
          <a:blip r:embed="rId2"/>
          <a:srcRect b="16779"/>
          <a:stretch>
            <a:fillRect/>
          </a:stretch>
        </p:blipFill>
        <p:spPr bwMode="auto">
          <a:xfrm>
            <a:off x="684213" y="2492375"/>
            <a:ext cx="7842250" cy="2705100"/>
          </a:xfrm>
          <a:prstGeom prst="rect">
            <a:avLst/>
          </a:prstGeom>
          <a:noFill/>
          <a:ln w="9525">
            <a:noFill/>
            <a:miter lim="800000"/>
            <a:headEnd/>
            <a:tailEnd/>
          </a:ln>
        </p:spPr>
      </p:pic>
      <p:sp>
        <p:nvSpPr>
          <p:cNvPr id="252936" name="TextBox 1"/>
          <p:cNvSpPr txBox="1">
            <a:spLocks noChangeArrowheads="1"/>
          </p:cNvSpPr>
          <p:nvPr/>
        </p:nvSpPr>
        <p:spPr bwMode="auto">
          <a:xfrm>
            <a:off x="1162050" y="2017713"/>
            <a:ext cx="717550" cy="411162"/>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大数据</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pPr>
            <a:endParaRPr lang="en-US" altLang="zh-CN"/>
          </a:p>
          <a:p>
            <a:pPr>
              <a:lnSpc>
                <a:spcPts val="875"/>
              </a:lnSpc>
            </a:pPr>
            <a:endParaRPr lang="en-US" altLang="zh-CN"/>
          </a:p>
          <a:p>
            <a:pPr>
              <a:lnSpc>
                <a:spcPts val="700"/>
              </a:lnSpc>
            </a:pPr>
            <a:r>
              <a:rPr lang="en-US" altLang="zh-CN" sz="1400">
                <a:solidFill>
                  <a:srgbClr val="FFFFFF"/>
                </a:solidFill>
                <a:latin typeface="微软雅黑" panose="020B0503020204020204" pitchFamily="34" charset="-122"/>
                <a:ea typeface="微软雅黑" panose="020B0503020204020204" pitchFamily="34" charset="-122"/>
              </a:rPr>
              <a:t>业务战略</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37" name="TextBox 1"/>
          <p:cNvSpPr txBox="1">
            <a:spLocks noChangeArrowheads="1"/>
          </p:cNvSpPr>
          <p:nvPr/>
        </p:nvSpPr>
        <p:spPr bwMode="auto">
          <a:xfrm>
            <a:off x="2595563" y="2017713"/>
            <a:ext cx="717550" cy="411162"/>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大数据</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pPr>
            <a:endParaRPr lang="en-US" altLang="zh-CN"/>
          </a:p>
          <a:p>
            <a:pPr>
              <a:lnSpc>
                <a:spcPts val="875"/>
              </a:lnSpc>
            </a:pPr>
            <a:endParaRPr lang="en-US" altLang="zh-CN"/>
          </a:p>
          <a:p>
            <a:pPr>
              <a:lnSpc>
                <a:spcPts val="700"/>
              </a:lnSpc>
            </a:pPr>
            <a:r>
              <a:rPr lang="en-US" altLang="zh-CN" sz="1400">
                <a:solidFill>
                  <a:srgbClr val="FFFFFF"/>
                </a:solidFill>
                <a:latin typeface="微软雅黑" panose="020B0503020204020204" pitchFamily="34" charset="-122"/>
                <a:ea typeface="微软雅黑" panose="020B0503020204020204" pitchFamily="34" charset="-122"/>
              </a:rPr>
              <a:t>建设目标</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38" name="TextBox 1"/>
          <p:cNvSpPr txBox="1">
            <a:spLocks noChangeArrowheads="1"/>
          </p:cNvSpPr>
          <p:nvPr/>
        </p:nvSpPr>
        <p:spPr bwMode="auto">
          <a:xfrm>
            <a:off x="4017963" y="2017713"/>
            <a:ext cx="717550" cy="411162"/>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大数据</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pPr>
            <a:endParaRPr lang="en-US" altLang="zh-CN"/>
          </a:p>
          <a:p>
            <a:pPr>
              <a:lnSpc>
                <a:spcPts val="875"/>
              </a:lnSpc>
            </a:pPr>
            <a:endParaRPr lang="en-US" altLang="zh-CN"/>
          </a:p>
          <a:p>
            <a:pPr>
              <a:lnSpc>
                <a:spcPts val="700"/>
              </a:lnSpc>
            </a:pPr>
            <a:r>
              <a:rPr lang="en-US" altLang="zh-CN" sz="1400">
                <a:solidFill>
                  <a:srgbClr val="FFFFFF"/>
                </a:solidFill>
                <a:latin typeface="微软雅黑" panose="020B0503020204020204" pitchFamily="34" charset="-122"/>
                <a:ea typeface="微软雅黑" panose="020B0503020204020204" pitchFamily="34" charset="-122"/>
              </a:rPr>
              <a:t>架构设计</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39" name="TextBox 1"/>
          <p:cNvSpPr txBox="1">
            <a:spLocks noChangeArrowheads="1"/>
          </p:cNvSpPr>
          <p:nvPr/>
        </p:nvSpPr>
        <p:spPr bwMode="auto">
          <a:xfrm>
            <a:off x="5451475" y="2166938"/>
            <a:ext cx="898525" cy="79375"/>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大数据实施</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0" name="TextBox 1"/>
          <p:cNvSpPr txBox="1">
            <a:spLocks noChangeArrowheads="1"/>
          </p:cNvSpPr>
          <p:nvPr/>
        </p:nvSpPr>
        <p:spPr bwMode="auto">
          <a:xfrm>
            <a:off x="6862763" y="2166938"/>
            <a:ext cx="898525" cy="79375"/>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大数据运维</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1" name="TextBox 1"/>
          <p:cNvSpPr txBox="1">
            <a:spLocks noChangeArrowheads="1"/>
          </p:cNvSpPr>
          <p:nvPr/>
        </p:nvSpPr>
        <p:spPr bwMode="auto">
          <a:xfrm>
            <a:off x="1020763" y="2732088"/>
            <a:ext cx="1077912" cy="885825"/>
          </a:xfrm>
          <a:prstGeom prst="rect">
            <a:avLst/>
          </a:prstGeom>
          <a:noFill/>
          <a:ln w="9525">
            <a:noFill/>
            <a:miter lim="800000"/>
          </a:ln>
        </p:spPr>
        <p:txBody>
          <a:bodyPr wrap="none" lIns="0" tIns="0" rIns="0" bIns="40087">
            <a:spAutoFit/>
          </a:bodyPr>
          <a:lstStyle/>
          <a:p>
            <a:pPr>
              <a:lnSpc>
                <a:spcPts val="265"/>
              </a:lnSpc>
              <a:tabLst>
                <a:tab pos="177800" algn="l"/>
              </a:tabLst>
            </a:pPr>
            <a:r>
              <a:rPr lang="en-US" altLang="zh-CN" sz="1400">
                <a:solidFill>
                  <a:srgbClr val="FFFFFF"/>
                </a:solidFill>
                <a:latin typeface="微软雅黑" panose="020B0503020204020204" pitchFamily="34" charset="-122"/>
                <a:ea typeface="微软雅黑" panose="020B0503020204020204" pitchFamily="34" charset="-122"/>
              </a:rPr>
              <a:t>企业战略目标</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177800" algn="l"/>
              </a:tabLst>
            </a:pPr>
            <a:endParaRPr lang="en-US" altLang="zh-CN"/>
          </a:p>
          <a:p>
            <a:pPr>
              <a:lnSpc>
                <a:spcPts val="875"/>
              </a:lnSpc>
              <a:tabLst>
                <a:tab pos="177800" algn="l"/>
              </a:tabLst>
            </a:pPr>
            <a:endParaRPr lang="en-US" altLang="zh-CN"/>
          </a:p>
          <a:p>
            <a:pPr>
              <a:lnSpc>
                <a:spcPts val="875"/>
              </a:lnSpc>
              <a:tabLst>
                <a:tab pos="177800" algn="l"/>
              </a:tabLst>
            </a:pPr>
            <a:endParaRPr lang="en-US" altLang="zh-CN"/>
          </a:p>
          <a:p>
            <a:pPr>
              <a:lnSpc>
                <a:spcPts val="440"/>
              </a:lnSpc>
              <a:tabLst>
                <a:tab pos="1778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业务目标</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177800" algn="l"/>
              </a:tabLst>
            </a:pPr>
            <a:endParaRPr lang="en-US" altLang="zh-CN"/>
          </a:p>
          <a:p>
            <a:pPr>
              <a:lnSpc>
                <a:spcPts val="875"/>
              </a:lnSpc>
              <a:tabLst>
                <a:tab pos="177800" algn="l"/>
              </a:tabLst>
            </a:pPr>
            <a:endParaRPr lang="en-US" altLang="zh-CN"/>
          </a:p>
          <a:p>
            <a:pPr>
              <a:lnSpc>
                <a:spcPts val="875"/>
              </a:lnSpc>
              <a:tabLst>
                <a:tab pos="177800" algn="l"/>
              </a:tabLst>
            </a:pPr>
            <a:endParaRPr lang="en-US" altLang="zh-CN"/>
          </a:p>
          <a:p>
            <a:pPr>
              <a:lnSpc>
                <a:spcPts val="350"/>
              </a:lnSpc>
              <a:tabLst>
                <a:tab pos="1778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业务模式</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2" name="TextBox 1"/>
          <p:cNvSpPr txBox="1">
            <a:spLocks noChangeArrowheads="1"/>
          </p:cNvSpPr>
          <p:nvPr/>
        </p:nvSpPr>
        <p:spPr bwMode="auto">
          <a:xfrm>
            <a:off x="2606675" y="2754313"/>
            <a:ext cx="896938" cy="1246187"/>
          </a:xfrm>
          <a:prstGeom prst="rect">
            <a:avLst/>
          </a:prstGeom>
          <a:noFill/>
          <a:ln w="9525">
            <a:noFill/>
            <a:miter lim="800000"/>
          </a:ln>
        </p:spPr>
        <p:txBody>
          <a:bodyPr wrap="none" lIns="0" tIns="0" rIns="0" bIns="40087">
            <a:spAutoFit/>
          </a:bodyPr>
          <a:lstStyle/>
          <a:p>
            <a:pPr>
              <a:lnSpc>
                <a:spcPts val="265"/>
              </a:lnSpc>
              <a:tabLst>
                <a:tab pos="88900" algn="l"/>
              </a:tabLst>
            </a:pPr>
            <a:r>
              <a:rPr lang="en-US" altLang="zh-CN" sz="1400">
                <a:solidFill>
                  <a:srgbClr val="FFFFFF"/>
                </a:solidFill>
                <a:latin typeface="微软雅黑" panose="020B0503020204020204" pitchFamily="34" charset="-122"/>
                <a:ea typeface="微软雅黑" panose="020B0503020204020204" pitchFamily="34" charset="-122"/>
              </a:rPr>
              <a:t>大数据目标</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350"/>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服务对象</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265"/>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服务模式</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265"/>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应用场景</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3" name="TextBox 1"/>
          <p:cNvSpPr txBox="1">
            <a:spLocks noChangeArrowheads="1"/>
          </p:cNvSpPr>
          <p:nvPr/>
        </p:nvSpPr>
        <p:spPr bwMode="auto">
          <a:xfrm>
            <a:off x="3975100" y="2732088"/>
            <a:ext cx="987425" cy="1284287"/>
          </a:xfrm>
          <a:prstGeom prst="rect">
            <a:avLst/>
          </a:prstGeom>
          <a:noFill/>
          <a:ln w="9525">
            <a:noFill/>
            <a:miter lim="800000"/>
          </a:ln>
        </p:spPr>
        <p:txBody>
          <a:bodyPr wrap="none" lIns="0" tIns="0" rIns="0" bIns="40087">
            <a:spAutoFit/>
          </a:bodyPr>
          <a:lstStyle/>
          <a:p>
            <a:pPr>
              <a:lnSpc>
                <a:spcPts val="175"/>
              </a:lnSpc>
              <a:tabLst>
                <a:tab pos="121920" algn="l"/>
              </a:tabLst>
            </a:pPr>
            <a:r>
              <a:rPr lang="en-US" altLang="zh-CN" sz="1100">
                <a:solidFill>
                  <a:srgbClr val="FFFFFF"/>
                </a:solidFill>
                <a:latin typeface="微软雅黑" panose="020B0503020204020204" pitchFamily="34" charset="-122"/>
                <a:ea typeface="微软雅黑" panose="020B0503020204020204" pitchFamily="34" charset="-122"/>
              </a:rPr>
              <a:t>大数据服务定义</a:t>
            </a:r>
            <a:endParaRPr lang="en-US" altLang="zh-CN" sz="1100">
              <a:solidFill>
                <a:srgbClr val="FFFFFF"/>
              </a:solidFill>
              <a:latin typeface="微软雅黑" panose="020B0503020204020204" pitchFamily="34" charset="-122"/>
              <a:ea typeface="微软雅黑" panose="020B0503020204020204" pitchFamily="34" charset="-122"/>
            </a:endParaRPr>
          </a:p>
          <a:p>
            <a:pPr>
              <a:lnSpc>
                <a:spcPts val="875"/>
              </a:lnSpc>
              <a:tabLst>
                <a:tab pos="121920" algn="l"/>
              </a:tabLst>
            </a:pPr>
            <a:endParaRPr lang="en-US" altLang="zh-CN"/>
          </a:p>
          <a:p>
            <a:pPr>
              <a:lnSpc>
                <a:spcPts val="875"/>
              </a:lnSpc>
              <a:tabLst>
                <a:tab pos="121920" algn="l"/>
              </a:tabLst>
            </a:pPr>
            <a:endParaRPr lang="en-US" altLang="zh-CN"/>
          </a:p>
          <a:p>
            <a:pPr>
              <a:lnSpc>
                <a:spcPts val="875"/>
              </a:lnSpc>
              <a:tabLst>
                <a:tab pos="121920" algn="l"/>
              </a:tabLst>
            </a:pPr>
            <a:endParaRPr lang="en-US" altLang="zh-CN"/>
          </a:p>
          <a:p>
            <a:pPr>
              <a:lnSpc>
                <a:spcPts val="350"/>
              </a:lnSpc>
              <a:tabLst>
                <a:tab pos="121920" algn="l"/>
              </a:tabLst>
            </a:pPr>
            <a:r>
              <a:rPr lang="en-US" altLang="zh-CN" sz="1100">
                <a:solidFill>
                  <a:srgbClr val="FFFFFF"/>
                </a:solidFill>
                <a:latin typeface="微软雅黑" panose="020B0503020204020204" pitchFamily="34" charset="-122"/>
                <a:ea typeface="微软雅黑" panose="020B0503020204020204" pitchFamily="34" charset="-122"/>
              </a:rPr>
              <a:t>大数据信息模型</a:t>
            </a:r>
            <a:endParaRPr lang="en-US" altLang="zh-CN" sz="1100">
              <a:solidFill>
                <a:srgbClr val="FFFFFF"/>
              </a:solidFill>
              <a:latin typeface="微软雅黑" panose="020B0503020204020204" pitchFamily="34" charset="-122"/>
              <a:ea typeface="微软雅黑" panose="020B0503020204020204" pitchFamily="34" charset="-122"/>
            </a:endParaRPr>
          </a:p>
          <a:p>
            <a:pPr>
              <a:lnSpc>
                <a:spcPts val="875"/>
              </a:lnSpc>
              <a:tabLst>
                <a:tab pos="121920" algn="l"/>
              </a:tabLst>
            </a:pPr>
            <a:endParaRPr lang="en-US" altLang="zh-CN"/>
          </a:p>
          <a:p>
            <a:pPr>
              <a:lnSpc>
                <a:spcPts val="875"/>
              </a:lnSpc>
              <a:tabLst>
                <a:tab pos="121920" algn="l"/>
              </a:tabLst>
            </a:pPr>
            <a:endParaRPr lang="en-US" altLang="zh-CN"/>
          </a:p>
          <a:p>
            <a:pPr>
              <a:lnSpc>
                <a:spcPts val="875"/>
              </a:lnSpc>
              <a:tabLst>
                <a:tab pos="121920" algn="l"/>
              </a:tabLst>
            </a:pPr>
            <a:endParaRPr lang="en-US" altLang="zh-CN"/>
          </a:p>
          <a:p>
            <a:pPr>
              <a:lnSpc>
                <a:spcPts val="350"/>
              </a:lnSpc>
              <a:tabLst>
                <a:tab pos="121920" algn="l"/>
              </a:tabLst>
            </a:pPr>
            <a:r>
              <a:rPr lang="en-US" altLang="zh-CN" sz="1100">
                <a:solidFill>
                  <a:srgbClr val="FFFFFF"/>
                </a:solidFill>
                <a:latin typeface="微软雅黑" panose="020B0503020204020204" pitchFamily="34" charset="-122"/>
                <a:ea typeface="微软雅黑" panose="020B0503020204020204" pitchFamily="34" charset="-122"/>
              </a:rPr>
              <a:t>大数据管理定义</a:t>
            </a:r>
            <a:endParaRPr lang="en-US" altLang="zh-CN" sz="1100">
              <a:solidFill>
                <a:srgbClr val="FFFFFF"/>
              </a:solidFill>
              <a:latin typeface="微软雅黑" panose="020B0503020204020204" pitchFamily="34" charset="-122"/>
              <a:ea typeface="微软雅黑" panose="020B0503020204020204" pitchFamily="34" charset="-122"/>
            </a:endParaRPr>
          </a:p>
          <a:p>
            <a:pPr>
              <a:lnSpc>
                <a:spcPts val="875"/>
              </a:lnSpc>
              <a:tabLst>
                <a:tab pos="121920" algn="l"/>
              </a:tabLst>
            </a:pPr>
            <a:endParaRPr lang="en-US" altLang="zh-CN"/>
          </a:p>
          <a:p>
            <a:pPr>
              <a:lnSpc>
                <a:spcPts val="875"/>
              </a:lnSpc>
              <a:tabLst>
                <a:tab pos="121920" algn="l"/>
              </a:tabLst>
            </a:pPr>
            <a:endParaRPr lang="en-US" altLang="zh-CN"/>
          </a:p>
          <a:p>
            <a:pPr>
              <a:lnSpc>
                <a:spcPts val="875"/>
              </a:lnSpc>
              <a:tabLst>
                <a:tab pos="121920" algn="l"/>
              </a:tabLst>
            </a:pPr>
            <a:endParaRPr lang="en-US" altLang="zh-CN"/>
          </a:p>
          <a:p>
            <a:pPr>
              <a:lnSpc>
                <a:spcPts val="525"/>
              </a:lnSpc>
              <a:tabLst>
                <a:tab pos="12192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技术选择</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4" name="TextBox 1"/>
          <p:cNvSpPr txBox="1">
            <a:spLocks noChangeArrowheads="1"/>
          </p:cNvSpPr>
          <p:nvPr/>
        </p:nvSpPr>
        <p:spPr bwMode="auto">
          <a:xfrm>
            <a:off x="5451475" y="2732088"/>
            <a:ext cx="898525" cy="1246187"/>
          </a:xfrm>
          <a:prstGeom prst="rect">
            <a:avLst/>
          </a:prstGeom>
          <a:noFill/>
          <a:ln w="9525">
            <a:noFill/>
            <a:miter lim="800000"/>
          </a:ln>
        </p:spPr>
        <p:txBody>
          <a:bodyPr wrap="none" lIns="0" tIns="0" rIns="0" bIns="40087">
            <a:spAutoFit/>
          </a:bodyPr>
          <a:lstStyle/>
          <a:p>
            <a:pPr>
              <a:lnSpc>
                <a:spcPts val="265"/>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容量规划</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350"/>
              </a:lnSpc>
              <a:tabLst>
                <a:tab pos="88900" algn="l"/>
              </a:tabLst>
            </a:pPr>
            <a:r>
              <a:rPr lang="en-US" altLang="zh-CN" sz="1400">
                <a:solidFill>
                  <a:srgbClr val="FFFFFF"/>
                </a:solidFill>
                <a:latin typeface="微软雅黑" panose="020B0503020204020204" pitchFamily="34" charset="-122"/>
                <a:ea typeface="微软雅黑" panose="020B0503020204020204" pitchFamily="34" charset="-122"/>
              </a:rPr>
              <a:t>安装、配置</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350"/>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验收测试</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1140"/>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系统上线</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5" name="TextBox 1"/>
          <p:cNvSpPr txBox="1">
            <a:spLocks noChangeArrowheads="1"/>
          </p:cNvSpPr>
          <p:nvPr/>
        </p:nvSpPr>
        <p:spPr bwMode="auto">
          <a:xfrm>
            <a:off x="6907213" y="2732088"/>
            <a:ext cx="987425" cy="1258887"/>
          </a:xfrm>
          <a:prstGeom prst="rect">
            <a:avLst/>
          </a:prstGeom>
          <a:noFill/>
          <a:ln w="9525">
            <a:noFill/>
            <a:miter lim="800000"/>
          </a:ln>
        </p:spPr>
        <p:txBody>
          <a:bodyPr wrap="none" lIns="0" tIns="0" rIns="0" bIns="40087">
            <a:spAutoFit/>
          </a:bodyPr>
          <a:lstStyle/>
          <a:p>
            <a:pPr>
              <a:lnSpc>
                <a:spcPts val="265"/>
              </a:lnSpc>
              <a:tabLst>
                <a:tab pos="33020" algn="l"/>
                <a:tab pos="144145" algn="l"/>
                <a:tab pos="155575" algn="l"/>
              </a:tabLst>
            </a:pPr>
            <a:r>
              <a:rPr lang="en-US" altLang="zh-CN" sz="1100">
                <a:solidFill>
                  <a:srgbClr val="FFFFFF"/>
                </a:solidFill>
                <a:latin typeface="微软雅黑" panose="020B0503020204020204" pitchFamily="34" charset="-122"/>
                <a:ea typeface="微软雅黑" panose="020B0503020204020204" pitchFamily="34" charset="-122"/>
              </a:rPr>
              <a:t>大数据服务管理</a:t>
            </a:r>
            <a:endParaRPr lang="en-US" altLang="zh-CN" sz="1100">
              <a:solidFill>
                <a:srgbClr val="FFFFFF"/>
              </a:solidFill>
              <a:latin typeface="微软雅黑" panose="020B0503020204020204" pitchFamily="34" charset="-122"/>
              <a:ea typeface="微软雅黑" panose="020B0503020204020204" pitchFamily="34" charset="-122"/>
            </a:endParaRPr>
          </a:p>
          <a:p>
            <a:pPr>
              <a:lnSpc>
                <a:spcPts val="875"/>
              </a:lnSpc>
              <a:tabLst>
                <a:tab pos="33020" algn="l"/>
                <a:tab pos="144145" algn="l"/>
                <a:tab pos="155575" algn="l"/>
              </a:tabLst>
            </a:pPr>
            <a:endParaRPr lang="en-US" altLang="zh-CN"/>
          </a:p>
          <a:p>
            <a:pPr>
              <a:lnSpc>
                <a:spcPts val="875"/>
              </a:lnSpc>
              <a:tabLst>
                <a:tab pos="33020" algn="l"/>
                <a:tab pos="144145" algn="l"/>
                <a:tab pos="155575" algn="l"/>
              </a:tabLst>
            </a:pPr>
            <a:endParaRPr lang="en-US" altLang="zh-CN"/>
          </a:p>
          <a:p>
            <a:pPr>
              <a:lnSpc>
                <a:spcPts val="875"/>
              </a:lnSpc>
              <a:tabLst>
                <a:tab pos="33020" algn="l"/>
                <a:tab pos="144145" algn="l"/>
                <a:tab pos="155575" algn="l"/>
              </a:tabLst>
            </a:pPr>
            <a:endParaRPr lang="en-US" altLang="zh-CN"/>
          </a:p>
          <a:p>
            <a:pPr>
              <a:lnSpc>
                <a:spcPts val="440"/>
              </a:lnSpc>
              <a:tabLst>
                <a:tab pos="33020" algn="l"/>
                <a:tab pos="144145" algn="l"/>
                <a:tab pos="155575"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系统监控</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33020" algn="l"/>
                <a:tab pos="144145" algn="l"/>
                <a:tab pos="155575" algn="l"/>
              </a:tabLst>
            </a:pPr>
            <a:endParaRPr lang="en-US" altLang="zh-CN"/>
          </a:p>
          <a:p>
            <a:pPr>
              <a:lnSpc>
                <a:spcPts val="875"/>
              </a:lnSpc>
              <a:tabLst>
                <a:tab pos="33020" algn="l"/>
                <a:tab pos="144145" algn="l"/>
                <a:tab pos="155575" algn="l"/>
              </a:tabLst>
            </a:pPr>
            <a:endParaRPr lang="en-US" altLang="zh-CN"/>
          </a:p>
          <a:p>
            <a:pPr>
              <a:lnSpc>
                <a:spcPts val="875"/>
              </a:lnSpc>
              <a:tabLst>
                <a:tab pos="33020" algn="l"/>
                <a:tab pos="144145" algn="l"/>
                <a:tab pos="155575" algn="l"/>
              </a:tabLst>
            </a:pPr>
            <a:endParaRPr lang="en-US" altLang="zh-CN"/>
          </a:p>
          <a:p>
            <a:pPr>
              <a:lnSpc>
                <a:spcPts val="350"/>
              </a:lnSpc>
              <a:tabLst>
                <a:tab pos="33020" algn="l"/>
                <a:tab pos="144145" algn="l"/>
                <a:tab pos="155575"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资源调度</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33020" algn="l"/>
                <a:tab pos="144145" algn="l"/>
                <a:tab pos="155575" algn="l"/>
              </a:tabLst>
            </a:pPr>
            <a:endParaRPr lang="en-US" altLang="zh-CN"/>
          </a:p>
          <a:p>
            <a:pPr>
              <a:lnSpc>
                <a:spcPts val="875"/>
              </a:lnSpc>
              <a:tabLst>
                <a:tab pos="33020" algn="l"/>
                <a:tab pos="144145" algn="l"/>
                <a:tab pos="155575" algn="l"/>
              </a:tabLst>
            </a:pPr>
            <a:endParaRPr lang="en-US" altLang="zh-CN"/>
          </a:p>
          <a:p>
            <a:pPr>
              <a:lnSpc>
                <a:spcPts val="1050"/>
              </a:lnSpc>
              <a:tabLst>
                <a:tab pos="33020" algn="l"/>
                <a:tab pos="144145" algn="l"/>
                <a:tab pos="155575" algn="l"/>
              </a:tabLst>
            </a:pPr>
            <a:r>
              <a:rPr lang="en-US" altLang="zh-CN"/>
              <a:t>	</a:t>
            </a:r>
            <a:r>
              <a:rPr lang="en-US" altLang="zh-CN" sz="1200">
                <a:solidFill>
                  <a:srgbClr val="FFFFFF"/>
                </a:solidFill>
                <a:latin typeface="微软雅黑" panose="020B0503020204020204" pitchFamily="34" charset="-122"/>
                <a:ea typeface="微软雅黑" panose="020B0503020204020204" pitchFamily="34" charset="-122"/>
              </a:rPr>
              <a:t>生命周期管理</a:t>
            </a:r>
            <a:endParaRPr lang="en-US" altLang="zh-CN" sz="1200">
              <a:solidFill>
                <a:srgbClr val="FFFFFF"/>
              </a:solidFill>
              <a:latin typeface="微软雅黑" panose="020B0503020204020204" pitchFamily="34" charset="-122"/>
              <a:ea typeface="微软雅黑" panose="020B0503020204020204" pitchFamily="34" charset="-122"/>
            </a:endParaRPr>
          </a:p>
        </p:txBody>
      </p:sp>
      <p:sp>
        <p:nvSpPr>
          <p:cNvPr id="252946" name="TextBox 1"/>
          <p:cNvSpPr txBox="1">
            <a:spLocks noChangeArrowheads="1"/>
          </p:cNvSpPr>
          <p:nvPr/>
        </p:nvSpPr>
        <p:spPr bwMode="auto">
          <a:xfrm>
            <a:off x="6938963" y="4252913"/>
            <a:ext cx="923925" cy="79375"/>
          </a:xfrm>
          <a:prstGeom prst="rect">
            <a:avLst/>
          </a:prstGeom>
          <a:noFill/>
          <a:ln w="9525">
            <a:noFill/>
            <a:miter lim="800000"/>
          </a:ln>
        </p:spPr>
        <p:txBody>
          <a:bodyPr wrap="none" lIns="0" tIns="0" rIns="0" bIns="40087">
            <a:spAutoFit/>
          </a:bodyPr>
          <a:lstStyle/>
          <a:p>
            <a:pPr>
              <a:lnSpc>
                <a:spcPts val="265"/>
              </a:lnSpc>
            </a:pPr>
            <a:r>
              <a:rPr lang="en-US" altLang="zh-CN" sz="1200">
                <a:solidFill>
                  <a:srgbClr val="FFFFFF"/>
                </a:solidFill>
                <a:latin typeface="微软雅黑" panose="020B0503020204020204" pitchFamily="34" charset="-122"/>
                <a:ea typeface="微软雅黑" panose="020B0503020204020204" pitchFamily="34" charset="-122"/>
              </a:rPr>
              <a:t>服务性能管理</a:t>
            </a:r>
            <a:endParaRPr lang="en-US" altLang="zh-CN" sz="1200">
              <a:solidFill>
                <a:srgbClr val="FFFFFF"/>
              </a:solidFill>
              <a:latin typeface="微软雅黑" panose="020B0503020204020204" pitchFamily="34" charset="-122"/>
              <a:ea typeface="微软雅黑" panose="020B0503020204020204" pitchFamily="34" charset="-122"/>
            </a:endParaRPr>
          </a:p>
        </p:txBody>
      </p:sp>
      <p:sp>
        <p:nvSpPr>
          <p:cNvPr id="252947" name="TextBox 1"/>
          <p:cNvSpPr txBox="1">
            <a:spLocks noChangeArrowheads="1"/>
          </p:cNvSpPr>
          <p:nvPr/>
        </p:nvSpPr>
        <p:spPr bwMode="auto">
          <a:xfrm>
            <a:off x="3800475" y="4310063"/>
            <a:ext cx="1257300" cy="503237"/>
          </a:xfrm>
          <a:prstGeom prst="rect">
            <a:avLst/>
          </a:prstGeom>
          <a:noFill/>
          <a:ln w="9525">
            <a:noFill/>
            <a:miter lim="800000"/>
          </a:ln>
        </p:spPr>
        <p:txBody>
          <a:bodyPr wrap="none" lIns="0" tIns="0" rIns="0" bIns="40087">
            <a:spAutoFit/>
          </a:bodyPr>
          <a:lstStyle/>
          <a:p>
            <a:pPr>
              <a:lnSpc>
                <a:spcPts val="265"/>
              </a:lnSpc>
              <a:tabLst>
                <a:tab pos="29972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验证测试</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299720" algn="l"/>
              </a:tabLst>
            </a:pPr>
            <a:endParaRPr lang="en-US" altLang="zh-CN"/>
          </a:p>
          <a:p>
            <a:pPr>
              <a:lnSpc>
                <a:spcPts val="875"/>
              </a:lnSpc>
              <a:tabLst>
                <a:tab pos="299720" algn="l"/>
              </a:tabLst>
            </a:pPr>
            <a:endParaRPr lang="en-US" altLang="zh-CN"/>
          </a:p>
          <a:p>
            <a:pPr>
              <a:lnSpc>
                <a:spcPts val="875"/>
              </a:lnSpc>
              <a:tabLst>
                <a:tab pos="299720" algn="l"/>
              </a:tabLst>
            </a:pPr>
            <a:endParaRPr lang="en-US" altLang="zh-CN"/>
          </a:p>
          <a:p>
            <a:pPr>
              <a:lnSpc>
                <a:spcPts val="615"/>
              </a:lnSpc>
              <a:tabLst>
                <a:tab pos="299720" algn="l"/>
              </a:tabLst>
            </a:pPr>
            <a:r>
              <a:rPr lang="en-US" altLang="zh-CN" sz="1400">
                <a:solidFill>
                  <a:srgbClr val="FFFFFF"/>
                </a:solidFill>
                <a:latin typeface="微软雅黑" panose="020B0503020204020204" pitchFamily="34" charset="-122"/>
                <a:ea typeface="微软雅黑" panose="020B0503020204020204" pitchFamily="34" charset="-122"/>
              </a:rPr>
              <a:t>大数据持续改进</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8" name="TextBox 1"/>
          <p:cNvSpPr txBox="1">
            <a:spLocks noChangeArrowheads="1"/>
          </p:cNvSpPr>
          <p:nvPr/>
        </p:nvSpPr>
        <p:spPr bwMode="auto">
          <a:xfrm>
            <a:off x="6375400" y="5059363"/>
            <a:ext cx="717550" cy="79375"/>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架构优化</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9" name="TextBox 1"/>
          <p:cNvSpPr txBox="1">
            <a:spLocks noChangeArrowheads="1"/>
          </p:cNvSpPr>
          <p:nvPr/>
        </p:nvSpPr>
        <p:spPr bwMode="auto">
          <a:xfrm>
            <a:off x="5092700" y="5059363"/>
            <a:ext cx="719138" cy="79375"/>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技术升级</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50" name="TextBox 1"/>
          <p:cNvSpPr txBox="1">
            <a:spLocks noChangeArrowheads="1"/>
          </p:cNvSpPr>
          <p:nvPr/>
        </p:nvSpPr>
        <p:spPr bwMode="auto">
          <a:xfrm>
            <a:off x="3856038" y="5059363"/>
            <a:ext cx="717550" cy="79375"/>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服务改进</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9"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企业大数据建设方法</a:t>
            </a:r>
            <a:endParaRPr lang="zh-CN"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3" name="Picture 3"/>
          <p:cNvPicPr>
            <a:picLocks noChangeAspect="1" noChangeArrowheads="1"/>
          </p:cNvPicPr>
          <p:nvPr/>
        </p:nvPicPr>
        <p:blipFill>
          <a:blip r:embed="rId1"/>
          <a:srcRect/>
          <a:stretch>
            <a:fillRect/>
          </a:stretch>
        </p:blipFill>
        <p:spPr bwMode="auto">
          <a:xfrm>
            <a:off x="650875" y="1095375"/>
            <a:ext cx="511175" cy="517525"/>
          </a:xfrm>
          <a:prstGeom prst="rect">
            <a:avLst/>
          </a:prstGeom>
          <a:noFill/>
          <a:ln w="9525">
            <a:noFill/>
            <a:miter lim="800000"/>
            <a:headEnd/>
            <a:tailEnd/>
          </a:ln>
        </p:spPr>
      </p:pic>
      <p:pic>
        <p:nvPicPr>
          <p:cNvPr id="253954" name="Picture 3"/>
          <p:cNvPicPr>
            <a:picLocks noChangeAspect="1" noChangeArrowheads="1"/>
          </p:cNvPicPr>
          <p:nvPr/>
        </p:nvPicPr>
        <p:blipFill>
          <a:blip r:embed="rId2"/>
          <a:srcRect b="23193"/>
          <a:stretch>
            <a:fillRect/>
          </a:stretch>
        </p:blipFill>
        <p:spPr bwMode="auto">
          <a:xfrm>
            <a:off x="650875" y="3422650"/>
            <a:ext cx="7842250" cy="1806575"/>
          </a:xfrm>
          <a:prstGeom prst="rect">
            <a:avLst/>
          </a:prstGeom>
          <a:noFill/>
          <a:ln w="9525">
            <a:noFill/>
            <a:miter lim="800000"/>
            <a:headEnd/>
            <a:tailEnd/>
          </a:ln>
        </p:spPr>
      </p:pic>
      <p:sp>
        <p:nvSpPr>
          <p:cNvPr id="253955" name="TextBox 1"/>
          <p:cNvSpPr txBox="1">
            <a:spLocks noChangeArrowheads="1"/>
          </p:cNvSpPr>
          <p:nvPr/>
        </p:nvSpPr>
        <p:spPr bwMode="auto">
          <a:xfrm>
            <a:off x="1400175" y="2247900"/>
            <a:ext cx="4560888" cy="1514475"/>
          </a:xfrm>
          <a:prstGeom prst="rect">
            <a:avLst/>
          </a:prstGeom>
          <a:noFill/>
          <a:ln w="9525">
            <a:noFill/>
            <a:miter lim="800000"/>
          </a:ln>
        </p:spPr>
        <p:txBody>
          <a:bodyPr wrap="none" lIns="0" tIns="0" rIns="0" bIns="40087">
            <a:spAutoFit/>
          </a:bodyPr>
          <a:lstStyle/>
          <a:p>
            <a:pPr>
              <a:lnSpc>
                <a:spcPts val="440"/>
              </a:lnSpc>
              <a:tabLst>
                <a:tab pos="144145" algn="l"/>
              </a:tabLst>
            </a:pPr>
            <a:r>
              <a:rPr lang="en-US" altLang="zh-CN" b="1">
                <a:solidFill>
                  <a:srgbClr val="000000"/>
                </a:solidFill>
                <a:latin typeface="微软雅黑" panose="020B0503020204020204" pitchFamily="34" charset="-122"/>
                <a:ea typeface="微软雅黑" panose="020B0503020204020204" pitchFamily="34" charset="-122"/>
              </a:rPr>
              <a:t>逐步扩展现有架构，满足大数据要求：</a:t>
            </a:r>
            <a:endParaRPr lang="en-US" altLang="zh-CN" b="1">
              <a:solidFill>
                <a:srgbClr val="000000"/>
              </a:solidFill>
              <a:latin typeface="微软雅黑" panose="020B0503020204020204" pitchFamily="34" charset="-122"/>
              <a:ea typeface="微软雅黑" panose="020B0503020204020204" pitchFamily="34" charset="-122"/>
            </a:endParaRPr>
          </a:p>
          <a:p>
            <a:pPr>
              <a:lnSpc>
                <a:spcPts val="875"/>
              </a:lnSpc>
              <a:tabLst>
                <a:tab pos="144145" algn="l"/>
              </a:tabLst>
            </a:pPr>
            <a:endParaRPr lang="en-US" altLang="zh-CN" b="1"/>
          </a:p>
          <a:p>
            <a:pPr>
              <a:lnSpc>
                <a:spcPts val="2015"/>
              </a:lnSpc>
              <a:tabLst>
                <a:tab pos="144145" algn="l"/>
              </a:tabLst>
            </a:pPr>
            <a:r>
              <a:rPr lang="en-US" altLang="zh-CN" b="1"/>
              <a:t>	</a:t>
            </a:r>
            <a:r>
              <a:rPr lang="en-US" altLang="zh-CN" b="1">
                <a:solidFill>
                  <a:srgbClr val="000000"/>
                </a:solidFill>
                <a:latin typeface="微软雅黑" panose="020B0503020204020204" pitchFamily="34" charset="-122"/>
                <a:ea typeface="微软雅黑" panose="020B0503020204020204" pitchFamily="34" charset="-122"/>
              </a:rPr>
              <a:t>第</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Times New Roman" panose="02020603050405020304" pitchFamily="18" charset="0"/>
                <a:cs typeface="Times New Roman" panose="02020603050405020304" pitchFamily="18" charset="0"/>
              </a:rPr>
              <a:t>1</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微软雅黑" panose="020B0503020204020204" pitchFamily="34" charset="-122"/>
                <a:ea typeface="微软雅黑" panose="020B0503020204020204" pitchFamily="34" charset="-122"/>
              </a:rPr>
              <a:t>步：更深入地分析当前数据</a:t>
            </a:r>
            <a:endParaRPr lang="en-US" altLang="zh-CN" b="1">
              <a:solidFill>
                <a:srgbClr val="000000"/>
              </a:solidFill>
              <a:latin typeface="微软雅黑" panose="020B0503020204020204" pitchFamily="34" charset="-122"/>
              <a:ea typeface="微软雅黑" panose="020B0503020204020204" pitchFamily="34" charset="-122"/>
            </a:endParaRPr>
          </a:p>
          <a:p>
            <a:pPr>
              <a:lnSpc>
                <a:spcPts val="875"/>
              </a:lnSpc>
              <a:tabLst>
                <a:tab pos="144145" algn="l"/>
              </a:tabLst>
            </a:pPr>
            <a:endParaRPr lang="en-US" altLang="zh-CN" b="1"/>
          </a:p>
          <a:p>
            <a:pPr>
              <a:lnSpc>
                <a:spcPts val="1750"/>
              </a:lnSpc>
              <a:tabLst>
                <a:tab pos="144145" algn="l"/>
              </a:tabLst>
            </a:pPr>
            <a:r>
              <a:rPr lang="en-US" altLang="zh-CN" b="1"/>
              <a:t>	</a:t>
            </a:r>
            <a:r>
              <a:rPr lang="en-US" altLang="zh-CN" b="1">
                <a:solidFill>
                  <a:srgbClr val="000000"/>
                </a:solidFill>
                <a:latin typeface="微软雅黑" panose="020B0503020204020204" pitchFamily="34" charset="-122"/>
                <a:ea typeface="微软雅黑" panose="020B0503020204020204" pitchFamily="34" charset="-122"/>
              </a:rPr>
              <a:t>第</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Times New Roman" panose="02020603050405020304" pitchFamily="18" charset="0"/>
                <a:cs typeface="Times New Roman" panose="02020603050405020304" pitchFamily="18" charset="0"/>
              </a:rPr>
              <a:t>2</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微软雅黑" panose="020B0503020204020204" pitchFamily="34" charset="-122"/>
                <a:ea typeface="微软雅黑" panose="020B0503020204020204" pitchFamily="34" charset="-122"/>
              </a:rPr>
              <a:t>步：针对数据多样性和数据量进行设计</a:t>
            </a:r>
            <a:endParaRPr lang="en-US" altLang="zh-CN" b="1">
              <a:solidFill>
                <a:srgbClr val="000000"/>
              </a:solidFill>
              <a:latin typeface="微软雅黑" panose="020B0503020204020204" pitchFamily="34" charset="-122"/>
              <a:ea typeface="微软雅黑" panose="020B0503020204020204" pitchFamily="34" charset="-122"/>
            </a:endParaRPr>
          </a:p>
          <a:p>
            <a:pPr>
              <a:lnSpc>
                <a:spcPts val="875"/>
              </a:lnSpc>
              <a:tabLst>
                <a:tab pos="144145" algn="l"/>
              </a:tabLst>
            </a:pPr>
            <a:endParaRPr lang="en-US" altLang="zh-CN" b="1"/>
          </a:p>
          <a:p>
            <a:pPr>
              <a:lnSpc>
                <a:spcPts val="1665"/>
              </a:lnSpc>
              <a:tabLst>
                <a:tab pos="144145" algn="l"/>
              </a:tabLst>
            </a:pPr>
            <a:r>
              <a:rPr lang="en-US" altLang="zh-CN" b="1"/>
              <a:t>	</a:t>
            </a:r>
            <a:r>
              <a:rPr lang="en-US" altLang="zh-CN" b="1">
                <a:solidFill>
                  <a:srgbClr val="000000"/>
                </a:solidFill>
                <a:latin typeface="微软雅黑" panose="020B0503020204020204" pitchFamily="34" charset="-122"/>
                <a:ea typeface="微软雅黑" panose="020B0503020204020204" pitchFamily="34" charset="-122"/>
              </a:rPr>
              <a:t>第</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Times New Roman" panose="02020603050405020304" pitchFamily="18" charset="0"/>
                <a:cs typeface="Times New Roman" panose="02020603050405020304" pitchFamily="18" charset="0"/>
              </a:rPr>
              <a:t>3</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微软雅黑" panose="020B0503020204020204" pitchFamily="34" charset="-122"/>
                <a:ea typeface="微软雅黑" panose="020B0503020204020204" pitchFamily="34" charset="-122"/>
              </a:rPr>
              <a:t>步：针对高数据速度设计</a:t>
            </a:r>
            <a:endParaRPr lang="en-US" altLang="zh-CN" b="1">
              <a:solidFill>
                <a:srgbClr val="000000"/>
              </a:solidFill>
              <a:latin typeface="微软雅黑" panose="020B0503020204020204" pitchFamily="34" charset="-122"/>
              <a:ea typeface="微软雅黑" panose="020B0503020204020204" pitchFamily="34" charset="-122"/>
            </a:endParaRPr>
          </a:p>
          <a:p>
            <a:pPr>
              <a:lnSpc>
                <a:spcPts val="875"/>
              </a:lnSpc>
              <a:tabLst>
                <a:tab pos="144145" algn="l"/>
              </a:tabLst>
            </a:pPr>
            <a:endParaRPr lang="en-US" altLang="zh-CN" b="1"/>
          </a:p>
          <a:p>
            <a:pPr>
              <a:lnSpc>
                <a:spcPts val="1665"/>
              </a:lnSpc>
              <a:tabLst>
                <a:tab pos="144145" algn="l"/>
              </a:tabLst>
            </a:pPr>
            <a:r>
              <a:rPr lang="en-US" altLang="zh-CN" b="1"/>
              <a:t>	</a:t>
            </a:r>
            <a:r>
              <a:rPr lang="en-US" altLang="zh-CN" b="1">
                <a:solidFill>
                  <a:srgbClr val="000000"/>
                </a:solidFill>
                <a:latin typeface="微软雅黑" panose="020B0503020204020204" pitchFamily="34" charset="-122"/>
                <a:ea typeface="微软雅黑" panose="020B0503020204020204" pitchFamily="34" charset="-122"/>
              </a:rPr>
              <a:t>第</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Times New Roman" panose="02020603050405020304" pitchFamily="18" charset="0"/>
                <a:cs typeface="Times New Roman" panose="02020603050405020304" pitchFamily="18" charset="0"/>
              </a:rPr>
              <a:t>4</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微软雅黑" panose="020B0503020204020204" pitchFamily="34" charset="-122"/>
                <a:ea typeface="微软雅黑" panose="020B0503020204020204" pitchFamily="34" charset="-122"/>
              </a:rPr>
              <a:t>步：发现新模式</a:t>
            </a:r>
            <a:endParaRPr lang="en-US" altLang="zh-CN" b="1">
              <a:solidFill>
                <a:srgbClr val="000000"/>
              </a:solidFill>
              <a:latin typeface="微软雅黑" panose="020B0503020204020204" pitchFamily="34" charset="-122"/>
              <a:ea typeface="微软雅黑" panose="020B0503020204020204" pitchFamily="34" charset="-122"/>
            </a:endParaRPr>
          </a:p>
        </p:txBody>
      </p:sp>
      <p:sp>
        <p:nvSpPr>
          <p:cNvPr id="253956" name="TextBox 1"/>
          <p:cNvSpPr txBox="1">
            <a:spLocks noChangeArrowheads="1"/>
          </p:cNvSpPr>
          <p:nvPr/>
        </p:nvSpPr>
        <p:spPr bwMode="auto">
          <a:xfrm>
            <a:off x="1662113" y="4552950"/>
            <a:ext cx="409575" cy="92075"/>
          </a:xfrm>
          <a:prstGeom prst="rect">
            <a:avLst/>
          </a:prstGeom>
          <a:noFill/>
          <a:ln w="9525">
            <a:noFill/>
            <a:miter lim="800000"/>
          </a:ln>
        </p:spPr>
        <p:txBody>
          <a:bodyPr wrap="none" lIns="0" tIns="0" rIns="0" bIns="40087">
            <a:spAutoFit/>
          </a:bodyPr>
          <a:lstStyle/>
          <a:p>
            <a:pPr>
              <a:lnSpc>
                <a:spcPts val="350"/>
              </a:lnSpc>
            </a:pPr>
            <a:r>
              <a:rPr lang="en-US" altLang="zh-CN" sz="1600">
                <a:solidFill>
                  <a:srgbClr val="FFFFFF"/>
                </a:solidFill>
                <a:latin typeface="微软雅黑" panose="020B0503020204020204" pitchFamily="34" charset="-122"/>
                <a:ea typeface="微软雅黑" panose="020B0503020204020204" pitchFamily="34" charset="-122"/>
              </a:rPr>
              <a:t>提高</a:t>
            </a:r>
            <a:endParaRPr lang="en-US" altLang="zh-CN" sz="1600">
              <a:solidFill>
                <a:srgbClr val="FFFFFF"/>
              </a:solidFill>
              <a:latin typeface="微软雅黑" panose="020B0503020204020204" pitchFamily="34" charset="-122"/>
              <a:ea typeface="微软雅黑" panose="020B0503020204020204" pitchFamily="34" charset="-122"/>
            </a:endParaRPr>
          </a:p>
        </p:txBody>
      </p:sp>
      <p:sp>
        <p:nvSpPr>
          <p:cNvPr id="253957" name="TextBox 1"/>
          <p:cNvSpPr txBox="1">
            <a:spLocks noChangeArrowheads="1"/>
          </p:cNvSpPr>
          <p:nvPr/>
        </p:nvSpPr>
        <p:spPr bwMode="auto">
          <a:xfrm>
            <a:off x="4017963" y="4587875"/>
            <a:ext cx="1795462" cy="142875"/>
          </a:xfrm>
          <a:prstGeom prst="rect">
            <a:avLst/>
          </a:prstGeom>
          <a:noFill/>
          <a:ln w="9525">
            <a:noFill/>
            <a:miter lim="800000"/>
          </a:ln>
        </p:spPr>
        <p:txBody>
          <a:bodyPr wrap="none" lIns="0" tIns="0" rIns="0" bIns="40087">
            <a:spAutoFit/>
          </a:bodyPr>
          <a:lstStyle/>
          <a:p>
            <a:pPr>
              <a:lnSpc>
                <a:spcPts val="790"/>
              </a:lnSpc>
            </a:pPr>
            <a:r>
              <a:rPr lang="en-US" altLang="zh-CN" sz="3500">
                <a:solidFill>
                  <a:srgbClr val="FFFFFF"/>
                </a:solidFill>
                <a:latin typeface="微软雅黑" panose="020B0503020204020204" pitchFamily="34" charset="-122"/>
                <a:ea typeface="微软雅黑" panose="020B0503020204020204" pitchFamily="34" charset="-122"/>
              </a:rPr>
              <a:t>业务价值</a:t>
            </a:r>
            <a:endParaRPr lang="en-US" altLang="zh-CN" sz="3500">
              <a:solidFill>
                <a:srgbClr val="FFFFFF"/>
              </a:solidFill>
              <a:latin typeface="微软雅黑" panose="020B0503020204020204" pitchFamily="34" charset="-122"/>
              <a:ea typeface="微软雅黑" panose="020B0503020204020204" pitchFamily="34" charset="-122"/>
            </a:endParaRPr>
          </a:p>
        </p:txBody>
      </p:sp>
      <p:pic>
        <p:nvPicPr>
          <p:cNvPr id="253958" name="图片 7"/>
          <p:cNvPicPr>
            <a:picLocks noChangeAspect="1"/>
          </p:cNvPicPr>
          <p:nvPr/>
        </p:nvPicPr>
        <p:blipFill>
          <a:blip r:embed="rId3"/>
          <a:srcRect/>
          <a:stretch>
            <a:fillRect/>
          </a:stretch>
        </p:blipFill>
        <p:spPr bwMode="auto">
          <a:xfrm>
            <a:off x="1246188" y="1071563"/>
            <a:ext cx="3065462" cy="604837"/>
          </a:xfrm>
          <a:prstGeom prst="rect">
            <a:avLst/>
          </a:prstGeom>
          <a:noFill/>
          <a:ln w="9525">
            <a:noFill/>
            <a:miter lim="800000"/>
            <a:headEnd/>
            <a:tailEnd/>
          </a:ln>
        </p:spPr>
      </p:pic>
      <p:sp>
        <p:nvSpPr>
          <p:cNvPr id="10"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n-cs"/>
              </a:rPr>
              <a:t>企业大数据建设方法</a:t>
            </a:r>
            <a:endParaRPr lang="zh-CN" altLang="en-US" sz="2400" b="1" kern="0" dirty="0">
              <a:solidFill>
                <a:schemeClr val="tx1">
                  <a:lumMod val="65000"/>
                  <a:lumOff val="35000"/>
                </a:schemeClr>
              </a:solidFill>
              <a:latin typeface="黑体" panose="02010609060101010101" charset="-122"/>
              <a:ea typeface="黑体" panose="02010609060101010101" charset="-122"/>
              <a:cs typeface="+mn-cs"/>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7" name="Picture 3"/>
          <p:cNvPicPr>
            <a:picLocks noChangeAspect="1" noChangeArrowheads="1"/>
          </p:cNvPicPr>
          <p:nvPr/>
        </p:nvPicPr>
        <p:blipFill>
          <a:blip r:embed="rId1"/>
          <a:srcRect/>
          <a:stretch>
            <a:fillRect/>
          </a:stretch>
        </p:blipFill>
        <p:spPr bwMode="auto">
          <a:xfrm>
            <a:off x="650875" y="1082675"/>
            <a:ext cx="7842250" cy="4692650"/>
          </a:xfrm>
          <a:prstGeom prst="rect">
            <a:avLst/>
          </a:prstGeom>
          <a:noFill/>
          <a:ln w="9525">
            <a:noFill/>
            <a:miter lim="800000"/>
            <a:headEnd/>
            <a:tailEnd/>
          </a:ln>
        </p:spPr>
      </p:pic>
      <p:sp>
        <p:nvSpPr>
          <p:cNvPr id="254978" name="TextBox 1"/>
          <p:cNvSpPr txBox="1">
            <a:spLocks noChangeArrowheads="1"/>
          </p:cNvSpPr>
          <p:nvPr/>
        </p:nvSpPr>
        <p:spPr bwMode="auto">
          <a:xfrm rot="-5400000">
            <a:off x="761206" y="2489994"/>
            <a:ext cx="563563" cy="79375"/>
          </a:xfrm>
          <a:prstGeom prst="rect">
            <a:avLst/>
          </a:prstGeom>
          <a:noFill/>
          <a:ln w="9525">
            <a:noFill/>
            <a:miter lim="800000"/>
          </a:ln>
        </p:spPr>
        <p:txBody>
          <a:bodyPr wrap="none" lIns="0" tIns="0" rIns="0" bIns="40087">
            <a:spAutoFit/>
          </a:bodyPr>
          <a:lstStyle/>
          <a:p>
            <a:pPr>
              <a:lnSpc>
                <a:spcPts val="265"/>
              </a:lnSpc>
            </a:pPr>
            <a:r>
              <a:rPr lang="en-US" altLang="zh-CN" sz="1100" b="1">
                <a:solidFill>
                  <a:srgbClr val="000000"/>
                </a:solidFill>
                <a:latin typeface="微软雅黑" panose="020B0503020204020204" pitchFamily="34" charset="-122"/>
                <a:ea typeface="微软雅黑" panose="020B0503020204020204" pitchFamily="34" charset="-122"/>
              </a:rPr>
              <a:t>信息分析</a:t>
            </a:r>
            <a:endParaRPr lang="en-US" altLang="zh-CN" sz="1100" b="1">
              <a:solidFill>
                <a:srgbClr val="000000"/>
              </a:solidFill>
              <a:latin typeface="微软雅黑" panose="020B0503020204020204" pitchFamily="34" charset="-122"/>
              <a:ea typeface="微软雅黑" panose="020B0503020204020204" pitchFamily="34" charset="-122"/>
            </a:endParaRPr>
          </a:p>
        </p:txBody>
      </p:sp>
      <p:sp>
        <p:nvSpPr>
          <p:cNvPr id="254979" name="TextBox 1"/>
          <p:cNvSpPr txBox="1">
            <a:spLocks noChangeArrowheads="1"/>
          </p:cNvSpPr>
          <p:nvPr/>
        </p:nvSpPr>
        <p:spPr bwMode="auto">
          <a:xfrm rot="-5400000">
            <a:off x="792163" y="3608387"/>
            <a:ext cx="565150" cy="79375"/>
          </a:xfrm>
          <a:prstGeom prst="rect">
            <a:avLst/>
          </a:prstGeom>
          <a:noFill/>
          <a:ln w="9525">
            <a:noFill/>
            <a:miter lim="800000"/>
          </a:ln>
        </p:spPr>
        <p:txBody>
          <a:bodyPr wrap="none" lIns="0" tIns="0" rIns="0" bIns="40087">
            <a:spAutoFit/>
          </a:bodyPr>
          <a:lstStyle/>
          <a:p>
            <a:pPr>
              <a:lnSpc>
                <a:spcPts val="265"/>
              </a:lnSpc>
            </a:pPr>
            <a:r>
              <a:rPr lang="zh-CN" altLang="en-US" sz="1100" b="1">
                <a:solidFill>
                  <a:srgbClr val="000000"/>
                </a:solidFill>
                <a:latin typeface="微软雅黑" panose="020B0503020204020204" pitchFamily="34" charset="-122"/>
                <a:ea typeface="微软雅黑" panose="020B0503020204020204" pitchFamily="34" charset="-122"/>
              </a:rPr>
              <a:t>信息供应</a:t>
            </a:r>
            <a:endParaRPr lang="en-US" altLang="zh-CN" sz="1100" b="1">
              <a:solidFill>
                <a:srgbClr val="000000"/>
              </a:solidFill>
              <a:latin typeface="微软雅黑" panose="020B0503020204020204" pitchFamily="34" charset="-122"/>
              <a:ea typeface="微软雅黑" panose="020B0503020204020204" pitchFamily="34" charset="-122"/>
            </a:endParaRPr>
          </a:p>
        </p:txBody>
      </p:sp>
      <p:sp>
        <p:nvSpPr>
          <p:cNvPr id="254980" name="TextBox 1"/>
          <p:cNvSpPr txBox="1">
            <a:spLocks noChangeArrowheads="1"/>
          </p:cNvSpPr>
          <p:nvPr/>
        </p:nvSpPr>
        <p:spPr bwMode="auto">
          <a:xfrm>
            <a:off x="4408488" y="2743200"/>
            <a:ext cx="828675" cy="169863"/>
          </a:xfrm>
          <a:prstGeom prst="rect">
            <a:avLst/>
          </a:prstGeom>
          <a:noFill/>
          <a:ln w="9525">
            <a:noFill/>
            <a:miter lim="800000"/>
          </a:ln>
        </p:spPr>
        <p:txBody>
          <a:bodyPr wrap="none" lIns="0" tIns="0" rIns="0" bIns="40087">
            <a:spAutoFit/>
          </a:bodyPr>
          <a:lstStyle/>
          <a:p>
            <a:pPr>
              <a:lnSpc>
                <a:spcPts val="965"/>
              </a:lnSpc>
            </a:pPr>
            <a:r>
              <a:rPr lang="en-US" altLang="zh-CN" sz="1100" b="1">
                <a:solidFill>
                  <a:srgbClr val="000000"/>
                </a:solidFill>
                <a:latin typeface="Times New Roman" panose="02020603050405020304" pitchFamily="18" charset="0"/>
                <a:cs typeface="Times New Roman" panose="02020603050405020304" pitchFamily="18" charset="0"/>
              </a:rPr>
              <a:t>(In-Database)</a:t>
            </a:r>
            <a:endParaRPr lang="en-US" altLang="zh-CN" sz="1100" b="1">
              <a:solidFill>
                <a:srgbClr val="000000"/>
              </a:solidFill>
              <a:latin typeface="Times New Roman" panose="02020603050405020304" pitchFamily="18" charset="0"/>
              <a:cs typeface="Times New Roman" panose="02020603050405020304" pitchFamily="18" charset="0"/>
            </a:endParaRPr>
          </a:p>
        </p:txBody>
      </p:sp>
      <p:sp>
        <p:nvSpPr>
          <p:cNvPr id="254981" name="TextBox 1"/>
          <p:cNvSpPr txBox="1">
            <a:spLocks noChangeArrowheads="1"/>
          </p:cNvSpPr>
          <p:nvPr/>
        </p:nvSpPr>
        <p:spPr bwMode="auto">
          <a:xfrm>
            <a:off x="2595563" y="2743200"/>
            <a:ext cx="461962"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数据挖掘</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82" name="TextBox 1"/>
          <p:cNvSpPr txBox="1">
            <a:spLocks noChangeArrowheads="1"/>
          </p:cNvSpPr>
          <p:nvPr/>
        </p:nvSpPr>
        <p:spPr bwMode="auto">
          <a:xfrm>
            <a:off x="6667500" y="2743200"/>
            <a:ext cx="461963"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文本挖掘</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83" name="TextBox 1"/>
          <p:cNvSpPr txBox="1">
            <a:spLocks noChangeArrowheads="1"/>
          </p:cNvSpPr>
          <p:nvPr/>
        </p:nvSpPr>
        <p:spPr bwMode="auto">
          <a:xfrm>
            <a:off x="1682750" y="2719388"/>
            <a:ext cx="461963"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统计分析</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84" name="TextBox 1"/>
          <p:cNvSpPr txBox="1">
            <a:spLocks noChangeArrowheads="1"/>
          </p:cNvSpPr>
          <p:nvPr/>
        </p:nvSpPr>
        <p:spPr bwMode="auto">
          <a:xfrm>
            <a:off x="5745163" y="2719388"/>
            <a:ext cx="461962"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语义分析</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85" name="TextBox 1"/>
          <p:cNvSpPr txBox="1">
            <a:spLocks noChangeArrowheads="1"/>
          </p:cNvSpPr>
          <p:nvPr/>
        </p:nvSpPr>
        <p:spPr bwMode="auto">
          <a:xfrm>
            <a:off x="7602538" y="2743200"/>
            <a:ext cx="692150"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空间地理分析</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86" name="TextBox 1"/>
          <p:cNvSpPr txBox="1">
            <a:spLocks noChangeArrowheads="1"/>
          </p:cNvSpPr>
          <p:nvPr/>
        </p:nvSpPr>
        <p:spPr bwMode="auto">
          <a:xfrm>
            <a:off x="3582988" y="2559050"/>
            <a:ext cx="307975" cy="144463"/>
          </a:xfrm>
          <a:prstGeom prst="rect">
            <a:avLst/>
          </a:prstGeom>
          <a:noFill/>
          <a:ln w="9525">
            <a:noFill/>
            <a:miter lim="800000"/>
          </a:ln>
        </p:spPr>
        <p:txBody>
          <a:bodyPr wrap="none" lIns="0" tIns="0" rIns="0" bIns="40087">
            <a:spAutoFit/>
          </a:bodyPr>
          <a:lstStyle/>
          <a:p>
            <a:pPr>
              <a:lnSpc>
                <a:spcPts val="790"/>
              </a:lnSpc>
            </a:pPr>
            <a:r>
              <a:rPr lang="en-US" altLang="zh-CN" sz="900" b="1">
                <a:solidFill>
                  <a:srgbClr val="FFFFFF"/>
                </a:solidFill>
                <a:latin typeface="Times New Roman" panose="02020603050405020304" pitchFamily="18" charset="0"/>
                <a:cs typeface="Times New Roman" panose="02020603050405020304" pitchFamily="18" charset="0"/>
              </a:rPr>
              <a:t>In-DB</a:t>
            </a:r>
            <a:endParaRPr lang="en-US" altLang="zh-CN" sz="900" b="1">
              <a:solidFill>
                <a:srgbClr val="FFFFFF"/>
              </a:solidFill>
              <a:latin typeface="Times New Roman" panose="02020603050405020304" pitchFamily="18" charset="0"/>
              <a:cs typeface="Times New Roman" panose="02020603050405020304" pitchFamily="18" charset="0"/>
            </a:endParaRPr>
          </a:p>
        </p:txBody>
      </p:sp>
      <p:sp>
        <p:nvSpPr>
          <p:cNvPr id="254987" name="TextBox 1"/>
          <p:cNvSpPr txBox="1">
            <a:spLocks noChangeArrowheads="1"/>
          </p:cNvSpPr>
          <p:nvPr/>
        </p:nvSpPr>
        <p:spPr bwMode="auto">
          <a:xfrm>
            <a:off x="3432175" y="2754313"/>
            <a:ext cx="595313" cy="144462"/>
          </a:xfrm>
          <a:prstGeom prst="rect">
            <a:avLst/>
          </a:prstGeom>
          <a:noFill/>
          <a:ln w="9525">
            <a:noFill/>
            <a:miter lim="800000"/>
          </a:ln>
        </p:spPr>
        <p:txBody>
          <a:bodyPr wrap="none" lIns="0" tIns="0" rIns="0" bIns="40087">
            <a:spAutoFit/>
          </a:bodyPr>
          <a:lstStyle/>
          <a:p>
            <a:pPr>
              <a:lnSpc>
                <a:spcPts val="790"/>
              </a:lnSpc>
            </a:pPr>
            <a:r>
              <a:rPr lang="en-US" altLang="zh-CN" sz="900" b="1">
                <a:solidFill>
                  <a:srgbClr val="FFFFFF"/>
                </a:solidFill>
                <a:latin typeface="Times New Roman" panose="02020603050405020304" pitchFamily="18" charset="0"/>
                <a:cs typeface="Times New Roman" panose="02020603050405020304" pitchFamily="18" charset="0"/>
              </a:rPr>
              <a:t>MapReduce</a:t>
            </a:r>
            <a:endParaRPr lang="en-US" altLang="zh-CN" sz="900" b="1">
              <a:solidFill>
                <a:srgbClr val="FFFFFF"/>
              </a:solidFill>
              <a:latin typeface="Times New Roman" panose="02020603050405020304" pitchFamily="18" charset="0"/>
              <a:cs typeface="Times New Roman" panose="02020603050405020304" pitchFamily="18" charset="0"/>
            </a:endParaRPr>
          </a:p>
        </p:txBody>
      </p:sp>
      <p:sp>
        <p:nvSpPr>
          <p:cNvPr id="254988" name="TextBox 1"/>
          <p:cNvSpPr txBox="1">
            <a:spLocks noChangeArrowheads="1"/>
          </p:cNvSpPr>
          <p:nvPr/>
        </p:nvSpPr>
        <p:spPr bwMode="auto">
          <a:xfrm>
            <a:off x="4495800" y="2351088"/>
            <a:ext cx="704850" cy="387350"/>
          </a:xfrm>
          <a:prstGeom prst="rect">
            <a:avLst/>
          </a:prstGeom>
          <a:noFill/>
          <a:ln w="9525">
            <a:noFill/>
            <a:miter lim="800000"/>
          </a:ln>
        </p:spPr>
        <p:txBody>
          <a:bodyPr wrap="none" lIns="0" tIns="0" rIns="0" bIns="40087">
            <a:spAutoFit/>
          </a:bodyPr>
          <a:lstStyle/>
          <a:p>
            <a:pPr>
              <a:lnSpc>
                <a:spcPts val="265"/>
              </a:lnSpc>
              <a:tabLst>
                <a:tab pos="66675" algn="l"/>
              </a:tabLst>
            </a:pPr>
            <a:r>
              <a:rPr lang="en-US" altLang="zh-CN" sz="1100" b="1">
                <a:solidFill>
                  <a:srgbClr val="000000"/>
                </a:solidFill>
                <a:latin typeface="微软雅黑" panose="020B0503020204020204" pitchFamily="34" charset="-122"/>
                <a:ea typeface="微软雅黑" panose="020B0503020204020204" pitchFamily="34" charset="-122"/>
              </a:rPr>
              <a:t>说明性分析</a:t>
            </a:r>
            <a:endParaRPr lang="en-US" altLang="zh-CN" sz="1100" b="1">
              <a:solidFill>
                <a:srgbClr val="000000"/>
              </a:solidFill>
              <a:latin typeface="微软雅黑" panose="020B0503020204020204" pitchFamily="34" charset="-122"/>
              <a:ea typeface="微软雅黑" panose="020B0503020204020204" pitchFamily="34" charset="-122"/>
            </a:endParaRPr>
          </a:p>
          <a:p>
            <a:pPr>
              <a:lnSpc>
                <a:spcPts val="875"/>
              </a:lnSpc>
              <a:tabLst>
                <a:tab pos="66675" algn="l"/>
              </a:tabLst>
            </a:pPr>
            <a:endParaRPr lang="en-US" altLang="zh-CN" b="1"/>
          </a:p>
          <a:p>
            <a:pPr>
              <a:lnSpc>
                <a:spcPts val="875"/>
              </a:lnSpc>
              <a:tabLst>
                <a:tab pos="66675" algn="l"/>
              </a:tabLst>
            </a:pPr>
            <a:endParaRPr lang="en-US" altLang="zh-CN" b="1"/>
          </a:p>
          <a:p>
            <a:pPr>
              <a:lnSpc>
                <a:spcPts val="525"/>
              </a:lnSpc>
              <a:tabLst>
                <a:tab pos="66675" algn="l"/>
              </a:tabLst>
            </a:pPr>
            <a:r>
              <a:rPr lang="en-US" altLang="zh-CN" b="1"/>
              <a:t>	</a:t>
            </a:r>
            <a:r>
              <a:rPr lang="en-US" altLang="zh-CN" sz="1100" b="1">
                <a:solidFill>
                  <a:srgbClr val="000000"/>
                </a:solidFill>
                <a:latin typeface="微软雅黑" panose="020B0503020204020204" pitchFamily="34" charset="-122"/>
                <a:ea typeface="微软雅黑" panose="020B0503020204020204" pitchFamily="34" charset="-122"/>
              </a:rPr>
              <a:t>预测分析</a:t>
            </a:r>
            <a:endParaRPr lang="en-US" altLang="zh-CN" sz="1100" b="1">
              <a:solidFill>
                <a:srgbClr val="000000"/>
              </a:solidFill>
              <a:latin typeface="微软雅黑" panose="020B0503020204020204" pitchFamily="34" charset="-122"/>
              <a:ea typeface="微软雅黑" panose="020B0503020204020204" pitchFamily="34" charset="-122"/>
            </a:endParaRPr>
          </a:p>
        </p:txBody>
      </p:sp>
      <p:sp>
        <p:nvSpPr>
          <p:cNvPr id="254989" name="TextBox 1"/>
          <p:cNvSpPr txBox="1">
            <a:spLocks noChangeArrowheads="1"/>
          </p:cNvSpPr>
          <p:nvPr/>
        </p:nvSpPr>
        <p:spPr bwMode="auto">
          <a:xfrm>
            <a:off x="2779713" y="2339975"/>
            <a:ext cx="231775"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报告</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90" name="TextBox 1"/>
          <p:cNvSpPr txBox="1">
            <a:spLocks noChangeArrowheads="1"/>
          </p:cNvSpPr>
          <p:nvPr/>
        </p:nvSpPr>
        <p:spPr bwMode="auto">
          <a:xfrm>
            <a:off x="6656388" y="2339975"/>
            <a:ext cx="347662"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仪表板</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91" name="TextBox 1"/>
          <p:cNvSpPr txBox="1">
            <a:spLocks noChangeArrowheads="1"/>
          </p:cNvSpPr>
          <p:nvPr/>
        </p:nvSpPr>
        <p:spPr bwMode="auto">
          <a:xfrm>
            <a:off x="1455738" y="1982788"/>
            <a:ext cx="346075"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用户层</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2" name="TextBox 1"/>
          <p:cNvSpPr txBox="1">
            <a:spLocks noChangeArrowheads="1"/>
          </p:cNvSpPr>
          <p:nvPr/>
        </p:nvSpPr>
        <p:spPr bwMode="auto">
          <a:xfrm>
            <a:off x="2009775" y="2109788"/>
            <a:ext cx="460375"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最终客户</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3" name="TextBox 1"/>
          <p:cNvSpPr txBox="1">
            <a:spLocks noChangeArrowheads="1"/>
          </p:cNvSpPr>
          <p:nvPr/>
        </p:nvSpPr>
        <p:spPr bwMode="auto">
          <a:xfrm>
            <a:off x="2813050" y="2109788"/>
            <a:ext cx="346075"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供应商</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4" name="TextBox 1"/>
          <p:cNvSpPr txBox="1">
            <a:spLocks noChangeArrowheads="1"/>
          </p:cNvSpPr>
          <p:nvPr/>
        </p:nvSpPr>
        <p:spPr bwMode="auto">
          <a:xfrm>
            <a:off x="3497263" y="2109788"/>
            <a:ext cx="461962"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市场营销</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5" name="TextBox 1"/>
          <p:cNvSpPr txBox="1">
            <a:spLocks noChangeArrowheads="1"/>
          </p:cNvSpPr>
          <p:nvPr/>
        </p:nvSpPr>
        <p:spPr bwMode="auto">
          <a:xfrm>
            <a:off x="5038725" y="2120900"/>
            <a:ext cx="461963"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管理人员</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6" name="TextBox 1"/>
          <p:cNvSpPr txBox="1">
            <a:spLocks noChangeArrowheads="1"/>
          </p:cNvSpPr>
          <p:nvPr/>
        </p:nvSpPr>
        <p:spPr bwMode="auto">
          <a:xfrm>
            <a:off x="4257675" y="2120900"/>
            <a:ext cx="460375"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客户服务</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7" name="TextBox 1"/>
          <p:cNvSpPr txBox="1">
            <a:spLocks noChangeArrowheads="1"/>
          </p:cNvSpPr>
          <p:nvPr/>
        </p:nvSpPr>
        <p:spPr bwMode="auto">
          <a:xfrm>
            <a:off x="5810250" y="2109788"/>
            <a:ext cx="461963"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业务流程</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8" name="TextBox 1"/>
          <p:cNvSpPr txBox="1">
            <a:spLocks noChangeArrowheads="1"/>
          </p:cNvSpPr>
          <p:nvPr/>
        </p:nvSpPr>
        <p:spPr bwMode="auto">
          <a:xfrm>
            <a:off x="7286625" y="2109788"/>
            <a:ext cx="461963"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合作伙伴</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9" name="TextBox 1"/>
          <p:cNvSpPr txBox="1">
            <a:spLocks noChangeArrowheads="1"/>
          </p:cNvSpPr>
          <p:nvPr/>
        </p:nvSpPr>
        <p:spPr bwMode="auto">
          <a:xfrm>
            <a:off x="6548438" y="2109788"/>
            <a:ext cx="461962"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应用系统</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5000" name="TextBox 1"/>
          <p:cNvSpPr txBox="1">
            <a:spLocks noChangeArrowheads="1"/>
          </p:cNvSpPr>
          <p:nvPr/>
        </p:nvSpPr>
        <p:spPr bwMode="auto">
          <a:xfrm>
            <a:off x="4464050" y="3273425"/>
            <a:ext cx="1044575" cy="142875"/>
          </a:xfrm>
          <a:prstGeom prst="rect">
            <a:avLst/>
          </a:prstGeom>
          <a:noFill/>
          <a:ln w="9525">
            <a:noFill/>
            <a:miter lim="800000"/>
          </a:ln>
        </p:spPr>
        <p:txBody>
          <a:bodyPr wrap="none" lIns="0" tIns="0" rIns="0" bIns="40087">
            <a:spAutoFit/>
          </a:bodyPr>
          <a:lstStyle/>
          <a:p>
            <a:pPr>
              <a:lnSpc>
                <a:spcPts val="790"/>
              </a:lnSpc>
            </a:pPr>
            <a:r>
              <a:rPr lang="en-US" altLang="zh-CN" sz="900" b="1">
                <a:solidFill>
                  <a:srgbClr val="000000"/>
                </a:solidFill>
                <a:latin typeface="微软雅黑" panose="020B0503020204020204" pitchFamily="34" charset="-122"/>
                <a:ea typeface="微软雅黑" panose="020B0503020204020204" pitchFamily="34" charset="-122"/>
              </a:rPr>
              <a:t>数据沙箱（</a:t>
            </a:r>
            <a:r>
              <a:rPr lang="en-US" altLang="zh-CN" sz="900" b="1">
                <a:solidFill>
                  <a:srgbClr val="000000"/>
                </a:solidFill>
                <a:latin typeface="Times New Roman" panose="02020603050405020304" pitchFamily="18" charset="0"/>
                <a:cs typeface="Times New Roman" panose="02020603050405020304" pitchFamily="18" charset="0"/>
              </a:rPr>
              <a:t>Sandbox)</a:t>
            </a:r>
            <a:endParaRPr lang="en-US" altLang="zh-CN" sz="900" b="1">
              <a:solidFill>
                <a:srgbClr val="000000"/>
              </a:solidFill>
              <a:latin typeface="Times New Roman" panose="02020603050405020304" pitchFamily="18" charset="0"/>
              <a:cs typeface="Times New Roman" panose="02020603050405020304" pitchFamily="18" charset="0"/>
            </a:endParaRPr>
          </a:p>
        </p:txBody>
      </p:sp>
      <p:sp>
        <p:nvSpPr>
          <p:cNvPr id="255001" name="TextBox 1"/>
          <p:cNvSpPr txBox="1">
            <a:spLocks noChangeArrowheads="1"/>
          </p:cNvSpPr>
          <p:nvPr/>
        </p:nvSpPr>
        <p:spPr bwMode="auto">
          <a:xfrm>
            <a:off x="1824038" y="4598988"/>
            <a:ext cx="803275"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Distributed</a:t>
            </a:r>
            <a:r>
              <a:rPr lang="en-US" altLang="zh-CN" sz="600" b="1">
                <a:latin typeface="Times New Roman" panose="02020603050405020304" pitchFamily="18" charset="0"/>
                <a:cs typeface="Times New Roman" panose="02020603050405020304" pitchFamily="18" charset="0"/>
              </a:rPr>
              <a:t> </a:t>
            </a:r>
            <a:r>
              <a:rPr lang="en-US" altLang="zh-CN" sz="600" b="1">
                <a:solidFill>
                  <a:srgbClr val="000000"/>
                </a:solidFill>
                <a:latin typeface="Times New Roman" panose="02020603050405020304" pitchFamily="18" charset="0"/>
                <a:cs typeface="Times New Roman" panose="02020603050405020304" pitchFamily="18" charset="0"/>
              </a:rPr>
              <a:t>File</a:t>
            </a:r>
            <a:r>
              <a:rPr lang="en-US" altLang="zh-CN" sz="600" b="1">
                <a:latin typeface="Times New Roman" panose="02020603050405020304" pitchFamily="18" charset="0"/>
                <a:cs typeface="Times New Roman" panose="02020603050405020304" pitchFamily="18" charset="0"/>
              </a:rPr>
              <a:t> </a:t>
            </a:r>
            <a:r>
              <a:rPr lang="en-US" altLang="zh-CN" sz="600" b="1">
                <a:solidFill>
                  <a:srgbClr val="000000"/>
                </a:solidFill>
                <a:latin typeface="Times New Roman" panose="02020603050405020304" pitchFamily="18" charset="0"/>
                <a:cs typeface="Times New Roman" panose="02020603050405020304" pitchFamily="18" charset="0"/>
              </a:rPr>
              <a:t>Systems</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02" name="TextBox 1"/>
          <p:cNvSpPr txBox="1">
            <a:spLocks noChangeArrowheads="1"/>
          </p:cNvSpPr>
          <p:nvPr/>
        </p:nvSpPr>
        <p:spPr bwMode="auto">
          <a:xfrm>
            <a:off x="3475038" y="4598988"/>
            <a:ext cx="249237"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NoSQL</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03" name="TextBox 1"/>
          <p:cNvSpPr txBox="1">
            <a:spLocks noChangeArrowheads="1"/>
          </p:cNvSpPr>
          <p:nvPr/>
        </p:nvSpPr>
        <p:spPr bwMode="auto">
          <a:xfrm>
            <a:off x="6602413" y="4598988"/>
            <a:ext cx="336550"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Relational</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04" name="TextBox 1"/>
          <p:cNvSpPr txBox="1">
            <a:spLocks noChangeArrowheads="1"/>
          </p:cNvSpPr>
          <p:nvPr/>
        </p:nvSpPr>
        <p:spPr bwMode="auto">
          <a:xfrm>
            <a:off x="5646738" y="4598988"/>
            <a:ext cx="447675"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Data</a:t>
            </a:r>
            <a:r>
              <a:rPr lang="en-US" altLang="zh-CN" sz="600" b="1">
                <a:latin typeface="Times New Roman" panose="02020603050405020304" pitchFamily="18" charset="0"/>
                <a:cs typeface="Times New Roman" panose="02020603050405020304" pitchFamily="18" charset="0"/>
              </a:rPr>
              <a:t> </a:t>
            </a:r>
            <a:r>
              <a:rPr lang="en-US" altLang="zh-CN" sz="600" b="1">
                <a:solidFill>
                  <a:srgbClr val="000000"/>
                </a:solidFill>
                <a:latin typeface="Times New Roman" panose="02020603050405020304" pitchFamily="18" charset="0"/>
                <a:cs typeface="Times New Roman" panose="02020603050405020304" pitchFamily="18" charset="0"/>
              </a:rPr>
              <a:t>Streams</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05" name="TextBox 1"/>
          <p:cNvSpPr txBox="1">
            <a:spLocks noChangeArrowheads="1"/>
          </p:cNvSpPr>
          <p:nvPr/>
        </p:nvSpPr>
        <p:spPr bwMode="auto">
          <a:xfrm>
            <a:off x="2301875" y="5648325"/>
            <a:ext cx="153988" cy="52388"/>
          </a:xfrm>
          <a:prstGeom prst="rect">
            <a:avLst/>
          </a:prstGeom>
          <a:noFill/>
          <a:ln w="9525">
            <a:noFill/>
            <a:miter lim="800000"/>
          </a:ln>
        </p:spPr>
        <p:txBody>
          <a:bodyPr wrap="none" lIns="0" tIns="0" rIns="0" bIns="40087">
            <a:spAutoFit/>
          </a:bodyPr>
          <a:lstStyle/>
          <a:p>
            <a:pPr>
              <a:lnSpc>
                <a:spcPts val="90"/>
              </a:lnSpc>
            </a:pPr>
            <a:r>
              <a:rPr lang="en-US" altLang="zh-CN" sz="600" b="1">
                <a:solidFill>
                  <a:srgbClr val="000000"/>
                </a:solidFill>
                <a:latin typeface="微软雅黑" panose="020B0503020204020204" pitchFamily="34" charset="-122"/>
                <a:ea typeface="微软雅黑" panose="020B0503020204020204" pitchFamily="34" charset="-122"/>
              </a:rPr>
              <a:t>文档</a:t>
            </a:r>
            <a:endParaRPr lang="en-US" altLang="zh-CN" sz="600" b="1">
              <a:solidFill>
                <a:srgbClr val="000000"/>
              </a:solidFill>
              <a:latin typeface="微软雅黑" panose="020B0503020204020204" pitchFamily="34" charset="-122"/>
              <a:ea typeface="微软雅黑" panose="020B0503020204020204" pitchFamily="34" charset="-122"/>
            </a:endParaRPr>
          </a:p>
        </p:txBody>
      </p:sp>
      <p:sp>
        <p:nvSpPr>
          <p:cNvPr id="255006" name="TextBox 1"/>
          <p:cNvSpPr txBox="1">
            <a:spLocks noChangeArrowheads="1"/>
          </p:cNvSpPr>
          <p:nvPr/>
        </p:nvSpPr>
        <p:spPr bwMode="auto">
          <a:xfrm>
            <a:off x="3508375" y="5648325"/>
            <a:ext cx="230188" cy="52388"/>
          </a:xfrm>
          <a:prstGeom prst="rect">
            <a:avLst/>
          </a:prstGeom>
          <a:noFill/>
          <a:ln w="9525">
            <a:noFill/>
            <a:miter lim="800000"/>
          </a:ln>
        </p:spPr>
        <p:txBody>
          <a:bodyPr wrap="none" lIns="0" tIns="0" rIns="0" bIns="40087">
            <a:spAutoFit/>
          </a:bodyPr>
          <a:lstStyle/>
          <a:p>
            <a:pPr>
              <a:lnSpc>
                <a:spcPts val="90"/>
              </a:lnSpc>
            </a:pPr>
            <a:r>
              <a:rPr lang="en-US" altLang="zh-CN" sz="600" b="1">
                <a:solidFill>
                  <a:srgbClr val="000000"/>
                </a:solidFill>
                <a:latin typeface="微软雅黑" panose="020B0503020204020204" pitchFamily="34" charset="-122"/>
                <a:ea typeface="微软雅黑" panose="020B0503020204020204" pitchFamily="34" charset="-122"/>
              </a:rPr>
              <a:t>多媒体</a:t>
            </a:r>
            <a:endParaRPr lang="en-US" altLang="zh-CN" sz="600" b="1">
              <a:solidFill>
                <a:srgbClr val="000000"/>
              </a:solidFill>
              <a:latin typeface="微软雅黑" panose="020B0503020204020204" pitchFamily="34" charset="-122"/>
              <a:ea typeface="微软雅黑" panose="020B0503020204020204" pitchFamily="34" charset="-122"/>
            </a:endParaRPr>
          </a:p>
        </p:txBody>
      </p:sp>
      <p:sp>
        <p:nvSpPr>
          <p:cNvPr id="255007" name="TextBox 1"/>
          <p:cNvSpPr txBox="1">
            <a:spLocks noChangeArrowheads="1"/>
          </p:cNvSpPr>
          <p:nvPr/>
        </p:nvSpPr>
        <p:spPr bwMode="auto">
          <a:xfrm>
            <a:off x="4702175" y="5648325"/>
            <a:ext cx="538163" cy="52388"/>
          </a:xfrm>
          <a:prstGeom prst="rect">
            <a:avLst/>
          </a:prstGeom>
          <a:noFill/>
          <a:ln w="9525">
            <a:noFill/>
            <a:miter lim="800000"/>
          </a:ln>
        </p:spPr>
        <p:txBody>
          <a:bodyPr wrap="none" lIns="0" tIns="0" rIns="0" bIns="40087">
            <a:spAutoFit/>
          </a:bodyPr>
          <a:lstStyle/>
          <a:p>
            <a:pPr>
              <a:lnSpc>
                <a:spcPts val="90"/>
              </a:lnSpc>
            </a:pPr>
            <a:r>
              <a:rPr lang="en-US" altLang="zh-CN" sz="600" b="1">
                <a:solidFill>
                  <a:srgbClr val="000000"/>
                </a:solidFill>
                <a:latin typeface="微软雅黑" panose="020B0503020204020204" pitchFamily="34" charset="-122"/>
                <a:ea typeface="微软雅黑" panose="020B0503020204020204" pitchFamily="34" charset="-122"/>
              </a:rPr>
              <a:t>网络和社交媒体</a:t>
            </a:r>
            <a:endParaRPr lang="en-US" altLang="zh-CN" sz="600" b="1">
              <a:solidFill>
                <a:srgbClr val="000000"/>
              </a:solidFill>
              <a:latin typeface="微软雅黑" panose="020B0503020204020204" pitchFamily="34" charset="-122"/>
              <a:ea typeface="微软雅黑" panose="020B0503020204020204" pitchFamily="34" charset="-122"/>
            </a:endParaRPr>
          </a:p>
        </p:txBody>
      </p:sp>
      <p:sp>
        <p:nvSpPr>
          <p:cNvPr id="255008" name="TextBox 1"/>
          <p:cNvSpPr txBox="1">
            <a:spLocks noChangeArrowheads="1"/>
          </p:cNvSpPr>
          <p:nvPr/>
        </p:nvSpPr>
        <p:spPr bwMode="auto">
          <a:xfrm>
            <a:off x="6364288" y="5648325"/>
            <a:ext cx="307975" cy="52388"/>
          </a:xfrm>
          <a:prstGeom prst="rect">
            <a:avLst/>
          </a:prstGeom>
          <a:noFill/>
          <a:ln w="9525">
            <a:noFill/>
            <a:miter lim="800000"/>
          </a:ln>
        </p:spPr>
        <p:txBody>
          <a:bodyPr wrap="none" lIns="0" tIns="0" rIns="0" bIns="40087">
            <a:spAutoFit/>
          </a:bodyPr>
          <a:lstStyle/>
          <a:p>
            <a:pPr>
              <a:lnSpc>
                <a:spcPts val="90"/>
              </a:lnSpc>
            </a:pPr>
            <a:r>
              <a:rPr lang="en-US" altLang="zh-CN" sz="600" b="1">
                <a:solidFill>
                  <a:srgbClr val="000000"/>
                </a:solidFill>
                <a:latin typeface="微软雅黑" panose="020B0503020204020204" pitchFamily="34" charset="-122"/>
                <a:ea typeface="微软雅黑" panose="020B0503020204020204" pitchFamily="34" charset="-122"/>
              </a:rPr>
              <a:t>机器生成</a:t>
            </a:r>
            <a:endParaRPr lang="en-US" altLang="zh-CN" sz="600" b="1">
              <a:solidFill>
                <a:srgbClr val="000000"/>
              </a:solidFill>
              <a:latin typeface="微软雅黑" panose="020B0503020204020204" pitchFamily="34" charset="-122"/>
              <a:ea typeface="微软雅黑" panose="020B0503020204020204" pitchFamily="34" charset="-122"/>
            </a:endParaRPr>
          </a:p>
        </p:txBody>
      </p:sp>
      <p:sp>
        <p:nvSpPr>
          <p:cNvPr id="255009" name="TextBox 1"/>
          <p:cNvSpPr txBox="1">
            <a:spLocks noChangeArrowheads="1"/>
          </p:cNvSpPr>
          <p:nvPr/>
        </p:nvSpPr>
        <p:spPr bwMode="auto">
          <a:xfrm>
            <a:off x="1531938" y="3733800"/>
            <a:ext cx="512762" cy="66675"/>
          </a:xfrm>
          <a:prstGeom prst="rect">
            <a:avLst/>
          </a:prstGeom>
          <a:noFill/>
          <a:ln w="9525">
            <a:noFill/>
            <a:miter lim="800000"/>
          </a:ln>
        </p:spPr>
        <p:txBody>
          <a:bodyPr wrap="none" lIns="0" tIns="0" rIns="0" bIns="40087">
            <a:spAutoFit/>
          </a:bodyPr>
          <a:lstStyle/>
          <a:p>
            <a:pPr>
              <a:lnSpc>
                <a:spcPts val="175"/>
              </a:lnSpc>
            </a:pPr>
            <a:r>
              <a:rPr lang="en-US" altLang="zh-CN" sz="800" b="1">
                <a:solidFill>
                  <a:srgbClr val="FFFFFF"/>
                </a:solidFill>
                <a:latin typeface="微软雅黑" panose="020B0503020204020204" pitchFamily="34" charset="-122"/>
                <a:ea typeface="微软雅黑" panose="020B0503020204020204" pitchFamily="34" charset="-122"/>
              </a:rPr>
              <a:t>大数据处理</a:t>
            </a:r>
            <a:endParaRPr lang="en-US" altLang="zh-CN" sz="800" b="1">
              <a:solidFill>
                <a:srgbClr val="FFFFFF"/>
              </a:solidFill>
              <a:latin typeface="微软雅黑" panose="020B0503020204020204" pitchFamily="34" charset="-122"/>
              <a:ea typeface="微软雅黑" panose="020B0503020204020204" pitchFamily="34" charset="-122"/>
            </a:endParaRPr>
          </a:p>
        </p:txBody>
      </p:sp>
      <p:sp>
        <p:nvSpPr>
          <p:cNvPr id="255010" name="TextBox 1"/>
          <p:cNvSpPr txBox="1">
            <a:spLocks noChangeArrowheads="1"/>
          </p:cNvSpPr>
          <p:nvPr/>
        </p:nvSpPr>
        <p:spPr bwMode="auto">
          <a:xfrm>
            <a:off x="2476500" y="3262313"/>
            <a:ext cx="1241425" cy="438150"/>
          </a:xfrm>
          <a:prstGeom prst="rect">
            <a:avLst/>
          </a:prstGeom>
          <a:noFill/>
          <a:ln w="9525">
            <a:noFill/>
            <a:miter lim="800000"/>
          </a:ln>
        </p:spPr>
        <p:txBody>
          <a:bodyPr wrap="none" lIns="0" tIns="0" rIns="0" bIns="40087">
            <a:spAutoFit/>
          </a:bodyPr>
          <a:lstStyle/>
          <a:p>
            <a:pPr>
              <a:lnSpc>
                <a:spcPts val="965"/>
              </a:lnSpc>
              <a:tabLst>
                <a:tab pos="77470" algn="l"/>
              </a:tabLst>
            </a:pPr>
            <a:r>
              <a:rPr lang="en-US" altLang="zh-CN" b="1"/>
              <a:t>	</a:t>
            </a:r>
            <a:r>
              <a:rPr lang="en-US" altLang="zh-CN" sz="1100" b="1">
                <a:solidFill>
                  <a:srgbClr val="000000"/>
                </a:solidFill>
                <a:latin typeface="微软雅黑" panose="020B0503020204020204" pitchFamily="34" charset="-122"/>
                <a:ea typeface="微软雅黑" panose="020B0503020204020204" pitchFamily="34" charset="-122"/>
              </a:rPr>
              <a:t>大数据处理</a:t>
            </a:r>
            <a:r>
              <a:rPr lang="en-US" altLang="zh-CN" sz="1100" b="1">
                <a:solidFill>
                  <a:srgbClr val="000000"/>
                </a:solidFill>
                <a:latin typeface="Times New Roman" panose="02020603050405020304" pitchFamily="18" charset="0"/>
                <a:cs typeface="Times New Roman" panose="02020603050405020304" pitchFamily="18" charset="0"/>
              </a:rPr>
              <a:t>&amp;</a:t>
            </a:r>
            <a:r>
              <a:rPr lang="en-US" altLang="zh-CN" sz="1100" b="1">
                <a:solidFill>
                  <a:srgbClr val="000000"/>
                </a:solidFill>
                <a:latin typeface="微软雅黑" panose="020B0503020204020204" pitchFamily="34" charset="-122"/>
                <a:ea typeface="微软雅黑" panose="020B0503020204020204" pitchFamily="34" charset="-122"/>
              </a:rPr>
              <a:t>发现</a:t>
            </a:r>
            <a:endParaRPr lang="en-US" altLang="zh-CN" sz="1100" b="1">
              <a:solidFill>
                <a:srgbClr val="000000"/>
              </a:solidFill>
              <a:latin typeface="微软雅黑" panose="020B0503020204020204" pitchFamily="34" charset="-122"/>
              <a:ea typeface="微软雅黑" panose="020B0503020204020204" pitchFamily="34" charset="-122"/>
            </a:endParaRPr>
          </a:p>
          <a:p>
            <a:pPr>
              <a:lnSpc>
                <a:spcPts val="875"/>
              </a:lnSpc>
              <a:tabLst>
                <a:tab pos="77470" algn="l"/>
              </a:tabLst>
            </a:pPr>
            <a:endParaRPr lang="en-US" altLang="zh-CN" b="1"/>
          </a:p>
          <a:p>
            <a:pPr>
              <a:lnSpc>
                <a:spcPts val="1225"/>
              </a:lnSpc>
              <a:tabLst>
                <a:tab pos="77470" algn="l"/>
              </a:tabLst>
            </a:pPr>
            <a:r>
              <a:rPr lang="en-US" altLang="zh-CN" sz="700" b="1">
                <a:solidFill>
                  <a:srgbClr val="000000"/>
                </a:solidFill>
                <a:latin typeface="微软雅黑" panose="020B0503020204020204" pitchFamily="34" charset="-122"/>
                <a:ea typeface="微软雅黑" panose="020B0503020204020204" pitchFamily="34" charset="-122"/>
              </a:rPr>
              <a:t>海量非结构化数据</a:t>
            </a:r>
            <a:r>
              <a:rPr lang="en-US" altLang="zh-CN" sz="700" b="1">
                <a:solidFill>
                  <a:srgbClr val="000000"/>
                </a:solidFill>
                <a:latin typeface="Times New Roman" panose="02020603050405020304" pitchFamily="18" charset="0"/>
                <a:cs typeface="Times New Roman" panose="02020603050405020304" pitchFamily="18" charset="0"/>
              </a:rPr>
              <a:t>&amp;</a:t>
            </a:r>
            <a:r>
              <a:rPr lang="en-US" altLang="zh-CN" sz="700" b="1">
                <a:solidFill>
                  <a:srgbClr val="000000"/>
                </a:solidFill>
                <a:latin typeface="微软雅黑" panose="020B0503020204020204" pitchFamily="34" charset="-122"/>
                <a:ea typeface="微软雅黑" panose="020B0503020204020204" pitchFamily="34" charset="-122"/>
              </a:rPr>
              <a:t>流数据处理</a:t>
            </a:r>
            <a:endParaRPr lang="en-US" altLang="zh-CN" sz="700" b="1">
              <a:solidFill>
                <a:srgbClr val="000000"/>
              </a:solidFill>
              <a:latin typeface="微软雅黑" panose="020B0503020204020204" pitchFamily="34" charset="-122"/>
              <a:ea typeface="微软雅黑" panose="020B0503020204020204" pitchFamily="34" charset="-122"/>
            </a:endParaRPr>
          </a:p>
        </p:txBody>
      </p:sp>
      <p:sp>
        <p:nvSpPr>
          <p:cNvPr id="255011" name="TextBox 1"/>
          <p:cNvSpPr txBox="1">
            <a:spLocks noChangeArrowheads="1"/>
          </p:cNvSpPr>
          <p:nvPr/>
        </p:nvSpPr>
        <p:spPr bwMode="auto">
          <a:xfrm>
            <a:off x="2432050" y="3906838"/>
            <a:ext cx="360363" cy="66675"/>
          </a:xfrm>
          <a:prstGeom prst="rect">
            <a:avLst/>
          </a:prstGeom>
          <a:noFill/>
          <a:ln w="9525">
            <a:noFill/>
            <a:miter lim="800000"/>
          </a:ln>
        </p:spPr>
        <p:txBody>
          <a:bodyPr wrap="none" lIns="0" tIns="0" rIns="0" bIns="40087">
            <a:spAutoFit/>
          </a:bodyPr>
          <a:lstStyle/>
          <a:p>
            <a:pPr>
              <a:lnSpc>
                <a:spcPts val="175"/>
              </a:lnSpc>
            </a:pPr>
            <a:r>
              <a:rPr lang="en-US" altLang="zh-CN" sz="700" b="1">
                <a:solidFill>
                  <a:srgbClr val="000000"/>
                </a:solidFill>
                <a:latin typeface="微软雅黑" panose="020B0503020204020204" pitchFamily="34" charset="-122"/>
                <a:ea typeface="微软雅黑" panose="020B0503020204020204" pitchFamily="34" charset="-122"/>
              </a:rPr>
              <a:t>信息发现</a:t>
            </a:r>
            <a:endParaRPr lang="en-US" altLang="zh-CN" sz="700" b="1">
              <a:solidFill>
                <a:srgbClr val="000000"/>
              </a:solidFill>
              <a:latin typeface="微软雅黑" panose="020B0503020204020204" pitchFamily="34" charset="-122"/>
              <a:ea typeface="微软雅黑" panose="020B0503020204020204" pitchFamily="34" charset="-122"/>
            </a:endParaRPr>
          </a:p>
        </p:txBody>
      </p:sp>
      <p:sp>
        <p:nvSpPr>
          <p:cNvPr id="255012" name="TextBox 1"/>
          <p:cNvSpPr txBox="1">
            <a:spLocks noChangeArrowheads="1"/>
          </p:cNvSpPr>
          <p:nvPr/>
        </p:nvSpPr>
        <p:spPr bwMode="auto">
          <a:xfrm>
            <a:off x="3443288" y="3906838"/>
            <a:ext cx="358775" cy="66675"/>
          </a:xfrm>
          <a:prstGeom prst="rect">
            <a:avLst/>
          </a:prstGeom>
          <a:noFill/>
          <a:ln w="9525">
            <a:noFill/>
            <a:miter lim="800000"/>
          </a:ln>
        </p:spPr>
        <p:txBody>
          <a:bodyPr wrap="none" lIns="0" tIns="0" rIns="0" bIns="40087">
            <a:spAutoFit/>
          </a:bodyPr>
          <a:lstStyle/>
          <a:p>
            <a:pPr>
              <a:lnSpc>
                <a:spcPts val="175"/>
              </a:lnSpc>
            </a:pPr>
            <a:r>
              <a:rPr lang="en-US" altLang="zh-CN" sz="700" b="1">
                <a:solidFill>
                  <a:srgbClr val="000000"/>
                </a:solidFill>
                <a:latin typeface="微软雅黑" panose="020B0503020204020204" pitchFamily="34" charset="-122"/>
                <a:ea typeface="微软雅黑" panose="020B0503020204020204" pitchFamily="34" charset="-122"/>
              </a:rPr>
              <a:t>数据转化</a:t>
            </a:r>
            <a:endParaRPr lang="en-US" altLang="zh-CN" sz="700" b="1">
              <a:solidFill>
                <a:srgbClr val="000000"/>
              </a:solidFill>
              <a:latin typeface="微软雅黑" panose="020B0503020204020204" pitchFamily="34" charset="-122"/>
              <a:ea typeface="微软雅黑" panose="020B0503020204020204" pitchFamily="34" charset="-122"/>
            </a:endParaRPr>
          </a:p>
        </p:txBody>
      </p:sp>
      <p:sp>
        <p:nvSpPr>
          <p:cNvPr id="255013" name="TextBox 1"/>
          <p:cNvSpPr txBox="1">
            <a:spLocks noChangeArrowheads="1"/>
          </p:cNvSpPr>
          <p:nvPr/>
        </p:nvSpPr>
        <p:spPr bwMode="auto">
          <a:xfrm>
            <a:off x="901700" y="4794250"/>
            <a:ext cx="384175" cy="849313"/>
          </a:xfrm>
          <a:prstGeom prst="rect">
            <a:avLst/>
          </a:prstGeom>
          <a:noFill/>
          <a:ln w="9525">
            <a:noFill/>
            <a:miter lim="800000"/>
          </a:ln>
        </p:spPr>
        <p:txBody>
          <a:bodyPr wrap="none" lIns="0" tIns="0" rIns="0" bIns="40087">
            <a:spAutoFit/>
          </a:bodyPr>
          <a:lstStyle/>
          <a:p>
            <a:pPr>
              <a:lnSpc>
                <a:spcPts val="175"/>
              </a:lnSpc>
            </a:pPr>
            <a:r>
              <a:rPr lang="en-US" altLang="zh-CN" sz="1000" b="1">
                <a:solidFill>
                  <a:srgbClr val="000000"/>
                </a:solidFill>
                <a:latin typeface="微软雅黑" panose="020B0503020204020204" pitchFamily="34" charset="-122"/>
                <a:ea typeface="微软雅黑" panose="020B0503020204020204" pitchFamily="34" charset="-122"/>
              </a:rPr>
              <a:t>存储层</a:t>
            </a:r>
            <a:endParaRPr lang="en-US" altLang="zh-CN" sz="1000" b="1">
              <a:solidFill>
                <a:srgbClr val="000000"/>
              </a:solidFill>
              <a:latin typeface="微软雅黑" panose="020B0503020204020204" pitchFamily="34" charset="-122"/>
              <a:ea typeface="微软雅黑" panose="020B0503020204020204" pitchFamily="34" charset="-122"/>
            </a:endParaRPr>
          </a:p>
          <a:p>
            <a:pPr>
              <a:lnSpc>
                <a:spcPts val="875"/>
              </a:lnSpc>
            </a:pPr>
            <a:endParaRPr lang="en-US" altLang="zh-CN" b="1"/>
          </a:p>
          <a:p>
            <a:pPr>
              <a:lnSpc>
                <a:spcPts val="875"/>
              </a:lnSpc>
            </a:pPr>
            <a:endParaRPr lang="en-US" altLang="zh-CN" b="1"/>
          </a:p>
          <a:p>
            <a:pPr>
              <a:lnSpc>
                <a:spcPts val="875"/>
              </a:lnSpc>
            </a:pPr>
            <a:endParaRPr lang="en-US" altLang="zh-CN" b="1"/>
          </a:p>
          <a:p>
            <a:pPr>
              <a:lnSpc>
                <a:spcPts val="875"/>
              </a:lnSpc>
            </a:pPr>
            <a:endParaRPr lang="en-US" altLang="zh-CN" b="1"/>
          </a:p>
          <a:p>
            <a:pPr>
              <a:lnSpc>
                <a:spcPts val="875"/>
              </a:lnSpc>
            </a:pPr>
            <a:endParaRPr lang="en-US" altLang="zh-CN" b="1"/>
          </a:p>
          <a:p>
            <a:pPr>
              <a:lnSpc>
                <a:spcPts val="875"/>
              </a:lnSpc>
            </a:pPr>
            <a:endParaRPr lang="en-US" altLang="zh-CN" b="1"/>
          </a:p>
          <a:p>
            <a:pPr>
              <a:lnSpc>
                <a:spcPts val="615"/>
              </a:lnSpc>
            </a:pPr>
            <a:r>
              <a:rPr lang="en-US" altLang="zh-CN" sz="1000" b="1">
                <a:solidFill>
                  <a:srgbClr val="000000"/>
                </a:solidFill>
                <a:latin typeface="微软雅黑" panose="020B0503020204020204" pitchFamily="34" charset="-122"/>
                <a:ea typeface="微软雅黑" panose="020B0503020204020204" pitchFamily="34" charset="-122"/>
              </a:rPr>
              <a:t>数据源</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255014" name="TextBox 1"/>
          <p:cNvSpPr txBox="1">
            <a:spLocks noChangeArrowheads="1"/>
          </p:cNvSpPr>
          <p:nvPr/>
        </p:nvSpPr>
        <p:spPr bwMode="auto">
          <a:xfrm>
            <a:off x="4832350" y="3919538"/>
            <a:ext cx="2797175" cy="590550"/>
          </a:xfrm>
          <a:prstGeom prst="rect">
            <a:avLst/>
          </a:prstGeom>
          <a:noFill/>
          <a:ln w="9525">
            <a:noFill/>
            <a:miter lim="800000"/>
          </a:ln>
        </p:spPr>
        <p:txBody>
          <a:bodyPr wrap="none" lIns="0" tIns="0" rIns="0" bIns="40087">
            <a:spAutoFit/>
          </a:bodyPr>
          <a:lstStyle/>
          <a:p>
            <a:pPr>
              <a:lnSpc>
                <a:spcPts val="265"/>
              </a:lnSpc>
              <a:tabLst>
                <a:tab pos="1870075" algn="l"/>
              </a:tabLst>
            </a:pPr>
            <a:r>
              <a:rPr lang="en-US" altLang="zh-CN" b="1"/>
              <a:t>	</a:t>
            </a:r>
            <a:r>
              <a:rPr lang="en-US" altLang="zh-CN" sz="1200" b="1">
                <a:solidFill>
                  <a:srgbClr val="FD0000"/>
                </a:solidFill>
                <a:latin typeface="微软雅黑" panose="020B0503020204020204" pitchFamily="34" charset="-122"/>
                <a:ea typeface="微软雅黑" panose="020B0503020204020204" pitchFamily="34" charset="-122"/>
              </a:rPr>
              <a:t>数据仓库</a:t>
            </a:r>
            <a:endParaRPr lang="en-US" altLang="zh-CN" sz="1200" b="1">
              <a:solidFill>
                <a:srgbClr val="FD0000"/>
              </a:solidFill>
              <a:latin typeface="微软雅黑" panose="020B0503020204020204" pitchFamily="34" charset="-122"/>
              <a:ea typeface="微软雅黑" panose="020B0503020204020204" pitchFamily="34" charset="-122"/>
            </a:endParaRPr>
          </a:p>
          <a:p>
            <a:pPr>
              <a:lnSpc>
                <a:spcPts val="875"/>
              </a:lnSpc>
              <a:tabLst>
                <a:tab pos="1870075" algn="l"/>
              </a:tabLst>
            </a:pPr>
            <a:endParaRPr lang="en-US" altLang="zh-CN" b="1"/>
          </a:p>
          <a:p>
            <a:pPr>
              <a:lnSpc>
                <a:spcPts val="875"/>
              </a:lnSpc>
              <a:tabLst>
                <a:tab pos="1870075" algn="l"/>
              </a:tabLst>
            </a:pPr>
            <a:endParaRPr lang="en-US" altLang="zh-CN" b="1"/>
          </a:p>
          <a:p>
            <a:pPr>
              <a:lnSpc>
                <a:spcPts val="875"/>
              </a:lnSpc>
              <a:tabLst>
                <a:tab pos="1870075" algn="l"/>
              </a:tabLst>
            </a:pPr>
            <a:endParaRPr lang="en-US" altLang="zh-CN" b="1"/>
          </a:p>
          <a:p>
            <a:pPr>
              <a:lnSpc>
                <a:spcPts val="1315"/>
              </a:lnSpc>
              <a:tabLst>
                <a:tab pos="1870075" algn="l"/>
              </a:tabLst>
            </a:pPr>
            <a:r>
              <a:rPr lang="en-US" altLang="zh-CN" sz="1100" b="1">
                <a:solidFill>
                  <a:srgbClr val="000000"/>
                </a:solidFill>
                <a:latin typeface="微软雅黑" panose="020B0503020204020204" pitchFamily="34" charset="-122"/>
                <a:ea typeface="微软雅黑" panose="020B0503020204020204" pitchFamily="34" charset="-122"/>
              </a:rPr>
              <a:t>海量非结构化</a:t>
            </a:r>
            <a:r>
              <a:rPr lang="en-US" altLang="zh-CN" sz="1100" b="1">
                <a:solidFill>
                  <a:srgbClr val="000000"/>
                </a:solidFill>
                <a:latin typeface="Times New Roman" panose="02020603050405020304" pitchFamily="18" charset="0"/>
                <a:cs typeface="Times New Roman" panose="02020603050405020304" pitchFamily="18" charset="0"/>
              </a:rPr>
              <a:t>&amp;</a:t>
            </a:r>
            <a:r>
              <a:rPr lang="en-US" altLang="zh-CN" sz="1100" b="1">
                <a:solidFill>
                  <a:srgbClr val="000000"/>
                </a:solidFill>
                <a:latin typeface="微软雅黑" panose="020B0503020204020204" pitchFamily="34" charset="-122"/>
                <a:ea typeface="微软雅黑" panose="020B0503020204020204" pitchFamily="34" charset="-122"/>
              </a:rPr>
              <a:t>结构化数据访问，转换和存储</a:t>
            </a:r>
            <a:endParaRPr lang="en-US" altLang="zh-CN" sz="1100" b="1">
              <a:solidFill>
                <a:srgbClr val="000000"/>
              </a:solidFill>
              <a:latin typeface="微软雅黑" panose="020B0503020204020204" pitchFamily="34" charset="-122"/>
              <a:ea typeface="微软雅黑" panose="020B0503020204020204" pitchFamily="34" charset="-122"/>
            </a:endParaRPr>
          </a:p>
        </p:txBody>
      </p:sp>
      <p:sp>
        <p:nvSpPr>
          <p:cNvPr id="255015" name="TextBox 1"/>
          <p:cNvSpPr txBox="1">
            <a:spLocks noChangeArrowheads="1"/>
          </p:cNvSpPr>
          <p:nvPr/>
        </p:nvSpPr>
        <p:spPr bwMode="auto">
          <a:xfrm>
            <a:off x="6200775" y="3376613"/>
            <a:ext cx="1692275" cy="79375"/>
          </a:xfrm>
          <a:prstGeom prst="rect">
            <a:avLst/>
          </a:prstGeom>
          <a:noFill/>
          <a:ln w="9525">
            <a:noFill/>
            <a:miter lim="800000"/>
          </a:ln>
        </p:spPr>
        <p:txBody>
          <a:bodyPr wrap="none" lIns="0" tIns="0" rIns="0" bIns="40087">
            <a:spAutoFit/>
          </a:bodyPr>
          <a:lstStyle/>
          <a:p>
            <a:pPr>
              <a:lnSpc>
                <a:spcPts val="265"/>
              </a:lnSpc>
            </a:pPr>
            <a:r>
              <a:rPr lang="en-US" altLang="zh-CN" sz="1200" b="1">
                <a:solidFill>
                  <a:srgbClr val="FD0000"/>
                </a:solidFill>
                <a:latin typeface="微软雅黑" panose="020B0503020204020204" pitchFamily="34" charset="-122"/>
                <a:ea typeface="微软雅黑" panose="020B0503020204020204" pitchFamily="34" charset="-122"/>
              </a:rPr>
              <a:t>分析主题库（数据集市）</a:t>
            </a:r>
            <a:endParaRPr lang="en-US" altLang="zh-CN" sz="1200" b="1">
              <a:solidFill>
                <a:srgbClr val="FD0000"/>
              </a:solidFill>
              <a:latin typeface="微软雅黑" panose="020B0503020204020204" pitchFamily="34" charset="-122"/>
              <a:ea typeface="微软雅黑" panose="020B0503020204020204" pitchFamily="34" charset="-122"/>
            </a:endParaRPr>
          </a:p>
        </p:txBody>
      </p:sp>
      <p:sp>
        <p:nvSpPr>
          <p:cNvPr id="255016" name="TextBox 1"/>
          <p:cNvSpPr txBox="1">
            <a:spLocks noChangeArrowheads="1"/>
          </p:cNvSpPr>
          <p:nvPr/>
        </p:nvSpPr>
        <p:spPr bwMode="auto">
          <a:xfrm>
            <a:off x="4473575" y="4598988"/>
            <a:ext cx="720725"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Faceted</a:t>
            </a:r>
            <a:r>
              <a:rPr lang="en-US" altLang="zh-CN" sz="600" b="1">
                <a:latin typeface="Times New Roman" panose="02020603050405020304" pitchFamily="18" charset="0"/>
                <a:cs typeface="Times New Roman" panose="02020603050405020304" pitchFamily="18" charset="0"/>
              </a:rPr>
              <a:t> </a:t>
            </a:r>
            <a:r>
              <a:rPr lang="en-US" altLang="zh-CN" sz="600" b="1">
                <a:solidFill>
                  <a:srgbClr val="000000"/>
                </a:solidFill>
                <a:latin typeface="Times New Roman" panose="02020603050405020304" pitchFamily="18" charset="0"/>
                <a:cs typeface="Times New Roman" panose="02020603050405020304" pitchFamily="18" charset="0"/>
              </a:rPr>
              <a:t>Unstructured</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17" name="TextBox 1"/>
          <p:cNvSpPr txBox="1">
            <a:spLocks noChangeArrowheads="1"/>
          </p:cNvSpPr>
          <p:nvPr/>
        </p:nvSpPr>
        <p:spPr bwMode="auto">
          <a:xfrm>
            <a:off x="7427913" y="4598988"/>
            <a:ext cx="588962"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Spatial/Relational</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18" name="TextBox 1"/>
          <p:cNvSpPr txBox="1">
            <a:spLocks noChangeArrowheads="1"/>
          </p:cNvSpPr>
          <p:nvPr/>
        </p:nvSpPr>
        <p:spPr bwMode="auto">
          <a:xfrm>
            <a:off x="7515225" y="5681663"/>
            <a:ext cx="461963" cy="53975"/>
          </a:xfrm>
          <a:prstGeom prst="rect">
            <a:avLst/>
          </a:prstGeom>
          <a:noFill/>
          <a:ln w="9525">
            <a:noFill/>
            <a:miter lim="800000"/>
          </a:ln>
        </p:spPr>
        <p:txBody>
          <a:bodyPr wrap="none" lIns="0" tIns="0" rIns="0" bIns="40087">
            <a:spAutoFit/>
          </a:bodyPr>
          <a:lstStyle/>
          <a:p>
            <a:pPr>
              <a:lnSpc>
                <a:spcPts val="90"/>
              </a:lnSpc>
            </a:pPr>
            <a:r>
              <a:rPr lang="en-US" altLang="zh-CN" sz="600" b="1">
                <a:solidFill>
                  <a:srgbClr val="000000"/>
                </a:solidFill>
                <a:latin typeface="微软雅黑" panose="020B0503020204020204" pitchFamily="34" charset="-122"/>
                <a:ea typeface="微软雅黑" panose="020B0503020204020204" pitchFamily="34" charset="-122"/>
              </a:rPr>
              <a:t>企业部门应用</a:t>
            </a:r>
            <a:endParaRPr lang="en-US" altLang="zh-CN" sz="600" b="1">
              <a:solidFill>
                <a:srgbClr val="000000"/>
              </a:solidFill>
              <a:latin typeface="微软雅黑" panose="020B0503020204020204" pitchFamily="34" charset="-122"/>
              <a:ea typeface="微软雅黑" panose="020B0503020204020204" pitchFamily="34" charset="-122"/>
            </a:endParaRPr>
          </a:p>
        </p:txBody>
      </p:sp>
      <p:pic>
        <p:nvPicPr>
          <p:cNvPr id="255019" name="图片 1035"/>
          <p:cNvPicPr>
            <a:picLocks noChangeAspect="1"/>
          </p:cNvPicPr>
          <p:nvPr/>
        </p:nvPicPr>
        <p:blipFill>
          <a:blip r:embed="rId2"/>
          <a:srcRect/>
          <a:stretch>
            <a:fillRect/>
          </a:stretch>
        </p:blipFill>
        <p:spPr bwMode="auto">
          <a:xfrm>
            <a:off x="1246188" y="1149350"/>
            <a:ext cx="4498975" cy="442913"/>
          </a:xfrm>
          <a:prstGeom prst="rect">
            <a:avLst/>
          </a:prstGeom>
          <a:noFill/>
          <a:ln w="9525">
            <a:noFill/>
            <a:miter lim="800000"/>
            <a:headEnd/>
            <a:tailEnd/>
          </a:ln>
        </p:spPr>
      </p:pic>
      <p:sp>
        <p:nvSpPr>
          <p:cNvPr id="45"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n-cs"/>
              </a:rPr>
              <a:t>企业大数据建设方法</a:t>
            </a:r>
            <a:endParaRPr lang="zh-CN" altLang="en-US" sz="2400" b="1" kern="0" dirty="0">
              <a:solidFill>
                <a:schemeClr val="tx1">
                  <a:lumMod val="65000"/>
                  <a:lumOff val="35000"/>
                </a:schemeClr>
              </a:solidFill>
              <a:latin typeface="黑体" panose="02010609060101010101" charset="-122"/>
              <a:ea typeface="黑体" panose="02010609060101010101" charset="-122"/>
              <a:cs typeface="+mn-cs"/>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extBox 8"/>
          <p:cNvSpPr txBox="1">
            <a:spLocks noChangeArrowheads="1"/>
          </p:cNvSpPr>
          <p:nvPr/>
        </p:nvSpPr>
        <p:spPr bwMode="auto">
          <a:xfrm>
            <a:off x="387350" y="231775"/>
            <a:ext cx="492125" cy="460375"/>
          </a:xfrm>
          <a:prstGeom prst="rect">
            <a:avLst/>
          </a:prstGeom>
          <a:noFill/>
          <a:ln w="9525">
            <a:noFill/>
            <a:miter lim="800000"/>
          </a:ln>
        </p:spPr>
        <p:txBody>
          <a:bodyPr wrap="none">
            <a:spAutoFit/>
          </a:bodyPr>
          <a:lstStyle/>
          <a:p>
            <a:r>
              <a:rPr lang="zh-CN" altLang="en-US" sz="2400" b="1">
                <a:solidFill>
                  <a:srgbClr val="F08300"/>
                </a:solidFill>
                <a:latin typeface="微软雅黑" panose="020B0503020204020204" pitchFamily="34" charset="-122"/>
                <a:ea typeface="微软雅黑" panose="020B0503020204020204" pitchFamily="34" charset="-122"/>
              </a:rPr>
              <a:t>三</a:t>
            </a:r>
            <a:endParaRPr lang="zh-CN" altLang="en-US" sz="2400" b="1">
              <a:solidFill>
                <a:srgbClr val="F08300"/>
              </a:solidFill>
              <a:latin typeface="微软雅黑" panose="020B0503020204020204" pitchFamily="34" charset="-122"/>
              <a:ea typeface="微软雅黑" panose="020B0503020204020204" pitchFamily="34" charset="-122"/>
            </a:endParaRPr>
          </a:p>
        </p:txBody>
      </p:sp>
      <p:sp>
        <p:nvSpPr>
          <p:cNvPr id="256002" name="TextBox 34"/>
          <p:cNvSpPr txBox="1">
            <a:spLocks noChangeArrowheads="1"/>
          </p:cNvSpPr>
          <p:nvPr/>
        </p:nvSpPr>
        <p:spPr bwMode="auto">
          <a:xfrm>
            <a:off x="1063625" y="188913"/>
            <a:ext cx="4764088" cy="461962"/>
          </a:xfrm>
          <a:prstGeom prst="rect">
            <a:avLst/>
          </a:prstGeom>
          <a:noFill/>
          <a:ln w="9525">
            <a:noFill/>
            <a:miter lim="800000"/>
          </a:ln>
        </p:spPr>
        <p:txBody>
          <a:bodyPr wrap="none">
            <a:spAutoFit/>
          </a:bodyPr>
          <a:lstStyle/>
          <a:p>
            <a:r>
              <a:rPr lang="en-US" altLang="zh-CN" sz="2400">
                <a:latin typeface="微软雅黑" panose="020B0503020204020204" pitchFamily="34" charset="-122"/>
                <a:ea typeface="微软雅黑" panose="020B0503020204020204" pitchFamily="34" charset="-122"/>
              </a:rPr>
              <a:t>Hadoop</a:t>
            </a:r>
            <a:r>
              <a:rPr lang="zh-CN" altLang="en-US" sz="2400">
                <a:latin typeface="微软雅黑" panose="020B0503020204020204" pitchFamily="34" charset="-122"/>
                <a:ea typeface="微软雅黑" panose="020B0503020204020204" pitchFamily="34" charset="-122"/>
              </a:rPr>
              <a:t>核心生态组件及应用实例</a:t>
            </a:r>
            <a:endParaRPr lang="zh-CN" altLang="en-US" sz="2400">
              <a:latin typeface="微软雅黑" panose="020B0503020204020204" pitchFamily="34" charset="-122"/>
              <a:ea typeface="微软雅黑" panose="020B0503020204020204" pitchFamily="34" charset="-122"/>
            </a:endParaRPr>
          </a:p>
        </p:txBody>
      </p:sp>
      <p:pic>
        <p:nvPicPr>
          <p:cNvPr id="104452" name="Picture 4" descr="https://timgsa.baidu.com/timg?image&amp;quality=80&amp;size=b9999_10000&amp;sec=1498325023182&amp;di=749525c088bef9c4d44d4eff0a86065d&amp;imgtype=0&amp;src=http%3A%2F%2Fwww.36dsj.com%2Fwp-content%2Fuploads%2F2014%2F07%2F212-489x429.png"/>
          <p:cNvPicPr>
            <a:picLocks noChangeAspect="1" noChangeArrowheads="1"/>
          </p:cNvPicPr>
          <p:nvPr/>
        </p:nvPicPr>
        <p:blipFill>
          <a:blip r:embed="rId1"/>
          <a:srcRect/>
          <a:stretch>
            <a:fillRect/>
          </a:stretch>
        </p:blipFill>
        <p:spPr bwMode="auto">
          <a:xfrm>
            <a:off x="2195513" y="2924175"/>
            <a:ext cx="3816350" cy="3349625"/>
          </a:xfrm>
          <a:prstGeom prst="rect">
            <a:avLst/>
          </a:prstGeom>
          <a:noFill/>
          <a:ln w="9525">
            <a:noFill/>
            <a:miter lim="800000"/>
            <a:headEnd/>
            <a:tailEnd/>
          </a:ln>
        </p:spPr>
      </p:pic>
      <p:pic>
        <p:nvPicPr>
          <p:cNvPr id="256004" name="Picture 6" descr="https://timgsa.baidu.com/timg?image&amp;quality=80&amp;size=b9999_10000&amp;sec=1498325254563&amp;di=9fdfb60c782a77f8309320dfd4a9bd1e&amp;imgtype=0&amp;src=http%3A%2F%2Fwww.36dsj.com%2Fwp-content%2Fuploads%2F2016%2F01%2F433_1.png"/>
          <p:cNvPicPr>
            <a:picLocks noChangeAspect="1" noChangeArrowheads="1"/>
          </p:cNvPicPr>
          <p:nvPr/>
        </p:nvPicPr>
        <p:blipFill>
          <a:blip r:embed="rId2"/>
          <a:srcRect/>
          <a:stretch>
            <a:fillRect/>
          </a:stretch>
        </p:blipFill>
        <p:spPr bwMode="auto">
          <a:xfrm>
            <a:off x="971550" y="908050"/>
            <a:ext cx="6096000" cy="1914525"/>
          </a:xfrm>
          <a:prstGeom prst="rect">
            <a:avLst/>
          </a:prstGeom>
          <a:noFill/>
          <a:ln w="9525">
            <a:noFill/>
            <a:miter lim="800000"/>
            <a:headEnd/>
            <a:tailEnd/>
          </a:ln>
        </p:spPr>
      </p:pic>
      <p:sp>
        <p:nvSpPr>
          <p:cNvPr id="2" name="文本框 1"/>
          <p:cNvSpPr txBox="1"/>
          <p:nvPr/>
        </p:nvSpPr>
        <p:spPr>
          <a:xfrm>
            <a:off x="7018020" y="4700270"/>
            <a:ext cx="1680845" cy="1572895"/>
          </a:xfrm>
          <a:prstGeom prst="rect">
            <a:avLst/>
          </a:prstGeom>
          <a:noFill/>
        </p:spPr>
        <p:txBody>
          <a:bodyPr wrap="square" rtlCol="0">
            <a:noAutofit/>
          </a:bodyPr>
          <a:p>
            <a:r>
              <a:rPr lang="en-US" altLang="zh-CN" dirty="0"/>
              <a:t>Yahoo</a:t>
            </a:r>
            <a:r>
              <a:rPr lang="zh-CN" altLang="en-US" dirty="0"/>
              <a:t>！</a:t>
            </a:r>
            <a:endParaRPr lang="zh-CN" altLang="en-US" dirty="0"/>
          </a:p>
          <a:p>
            <a:endParaRPr lang="zh-CN" altLang="en-US" dirty="0"/>
          </a:p>
          <a:p>
            <a:r>
              <a:rPr lang="en-US" altLang="zh-CN" dirty="0"/>
              <a:t>Hortonworks</a:t>
            </a:r>
            <a:endParaRPr lang="en-US" altLang="zh-CN" dirty="0"/>
          </a:p>
          <a:p>
            <a:r>
              <a:rPr lang="en-US" altLang="zh-CN" dirty="0"/>
              <a:t>Cloudera</a:t>
            </a:r>
            <a:endParaRPr lang="en-US" altLang="zh-CN" dirty="0"/>
          </a:p>
          <a:p>
            <a:r>
              <a:rPr lang="en-US" altLang="zh-CN" dirty="0"/>
              <a:t>MapR</a:t>
            </a:r>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fade">
                                      <p:cBhvr>
                                        <p:cTn id="7" dur="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7450" y="188913"/>
            <a:ext cx="4608513" cy="431800"/>
          </a:xfrm>
          <a:prstGeom prst="rect">
            <a:avLst/>
          </a:prstGeom>
          <a:noFill/>
        </p:spPr>
        <p:txBody>
          <a:bodyPr/>
          <a:lstStyle/>
          <a:p>
            <a:pPr>
              <a:defRPr/>
            </a:pPr>
            <a:r>
              <a:rPr lang="zh-CN" altLang="en-US" sz="2400" dirty="0">
                <a:latin typeface="+mj-ea"/>
                <a:ea typeface="+mj-ea"/>
                <a:cs typeface="+mn-cs"/>
              </a:rPr>
              <a:t>非</a:t>
            </a:r>
            <a:r>
              <a:rPr lang="en-US" altLang="zh-CN" sz="2400" dirty="0">
                <a:latin typeface="+mj-ea"/>
                <a:ea typeface="+mj-ea"/>
                <a:cs typeface="+mn-cs"/>
              </a:rPr>
              <a:t>Hadoop</a:t>
            </a:r>
            <a:r>
              <a:rPr lang="zh-CN" altLang="en-US" sz="2400" dirty="0">
                <a:latin typeface="+mj-ea"/>
                <a:ea typeface="+mj-ea"/>
                <a:cs typeface="+mn-cs"/>
              </a:rPr>
              <a:t>的一个工程设计实例</a:t>
            </a:r>
            <a:endParaRPr lang="zh-CN" altLang="en-US" sz="2400" dirty="0">
              <a:latin typeface="+mj-ea"/>
              <a:ea typeface="+mj-ea"/>
              <a:cs typeface="+mn-cs"/>
            </a:endParaRPr>
          </a:p>
        </p:txBody>
      </p:sp>
      <p:sp>
        <p:nvSpPr>
          <p:cNvPr id="3" name="TextBox 2"/>
          <p:cNvSpPr txBox="1"/>
          <p:nvPr/>
        </p:nvSpPr>
        <p:spPr>
          <a:xfrm>
            <a:off x="1403350" y="4508500"/>
            <a:ext cx="1296988" cy="360363"/>
          </a:xfrm>
          <a:prstGeom prst="rect">
            <a:avLst/>
          </a:prstGeom>
          <a:solidFill>
            <a:srgbClr val="00B0F0">
              <a:alpha val="39000"/>
            </a:srgbClr>
          </a:solidFill>
          <a:ln>
            <a:solidFill>
              <a:schemeClr val="tx1">
                <a:lumMod val="75000"/>
                <a:lumOff val="25000"/>
              </a:schemeClr>
            </a:solidFill>
          </a:ln>
        </p:spPr>
        <p:txBody>
          <a:bodyPr/>
          <a:lstStyle/>
          <a:p>
            <a:pPr algn="ctr">
              <a:defRPr/>
            </a:pPr>
            <a:r>
              <a:rPr lang="en-US" altLang="zh-CN" dirty="0" err="1">
                <a:ea typeface="宋体" panose="02010600030101010101" pitchFamily="2" charset="-122"/>
                <a:cs typeface="+mn-cs"/>
              </a:rPr>
              <a:t>Kafa</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4" name="TextBox 3"/>
          <p:cNvSpPr txBox="1"/>
          <p:nvPr/>
        </p:nvSpPr>
        <p:spPr>
          <a:xfrm>
            <a:off x="1403350" y="4005263"/>
            <a:ext cx="1296988" cy="360362"/>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Storm</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5" name="TextBox 4"/>
          <p:cNvSpPr txBox="1"/>
          <p:nvPr/>
        </p:nvSpPr>
        <p:spPr>
          <a:xfrm>
            <a:off x="2987675" y="4519613"/>
            <a:ext cx="1296988" cy="360362"/>
          </a:xfrm>
          <a:prstGeom prst="rect">
            <a:avLst/>
          </a:prstGeom>
          <a:solidFill>
            <a:srgbClr val="00B0F0">
              <a:alpha val="39000"/>
            </a:srgbClr>
          </a:solidFill>
          <a:ln>
            <a:solidFill>
              <a:schemeClr val="tx1">
                <a:lumMod val="75000"/>
                <a:lumOff val="25000"/>
              </a:schemeClr>
            </a:solidFill>
          </a:ln>
        </p:spPr>
        <p:txBody>
          <a:bodyPr/>
          <a:lstStyle/>
          <a:p>
            <a:pPr algn="ctr">
              <a:defRPr/>
            </a:pPr>
            <a:r>
              <a:rPr lang="en-US" altLang="zh-CN" dirty="0" err="1">
                <a:ea typeface="宋体" panose="02010600030101010101" pitchFamily="2" charset="-122"/>
                <a:cs typeface="+mn-cs"/>
              </a:rPr>
              <a:t>Kafa</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6" name="TextBox 5"/>
          <p:cNvSpPr txBox="1"/>
          <p:nvPr/>
        </p:nvSpPr>
        <p:spPr>
          <a:xfrm>
            <a:off x="2987675" y="4016375"/>
            <a:ext cx="1296988" cy="358775"/>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Storm</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7" name="TextBox 6"/>
          <p:cNvSpPr txBox="1"/>
          <p:nvPr/>
        </p:nvSpPr>
        <p:spPr>
          <a:xfrm>
            <a:off x="4643438" y="4508500"/>
            <a:ext cx="1296987" cy="360363"/>
          </a:xfrm>
          <a:prstGeom prst="rect">
            <a:avLst/>
          </a:prstGeom>
          <a:solidFill>
            <a:srgbClr val="00B0F0">
              <a:alpha val="39000"/>
            </a:srgbClr>
          </a:solidFill>
          <a:ln>
            <a:solidFill>
              <a:schemeClr val="tx1">
                <a:lumMod val="75000"/>
                <a:lumOff val="25000"/>
              </a:schemeClr>
            </a:solidFill>
          </a:ln>
        </p:spPr>
        <p:txBody>
          <a:bodyPr/>
          <a:lstStyle/>
          <a:p>
            <a:pPr algn="ctr">
              <a:defRPr/>
            </a:pPr>
            <a:r>
              <a:rPr lang="en-US" altLang="zh-CN" dirty="0" err="1">
                <a:ea typeface="宋体" panose="02010600030101010101" pitchFamily="2" charset="-122"/>
                <a:cs typeface="+mn-cs"/>
              </a:rPr>
              <a:t>Kafa</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8" name="TextBox 7"/>
          <p:cNvSpPr txBox="1"/>
          <p:nvPr/>
        </p:nvSpPr>
        <p:spPr>
          <a:xfrm>
            <a:off x="4643438" y="4005263"/>
            <a:ext cx="1296987" cy="360362"/>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Storm</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11" name="TextBox 10"/>
          <p:cNvSpPr txBox="1"/>
          <p:nvPr/>
        </p:nvSpPr>
        <p:spPr>
          <a:xfrm>
            <a:off x="2700338" y="5137150"/>
            <a:ext cx="1943100" cy="360363"/>
          </a:xfrm>
          <a:prstGeom prst="rect">
            <a:avLst/>
          </a:prstGeom>
          <a:solidFill>
            <a:schemeClr val="accent1">
              <a:lumMod val="60000"/>
              <a:lumOff val="40000"/>
              <a:alpha val="75000"/>
            </a:schemeClr>
          </a:solidFill>
          <a:ln>
            <a:solidFill>
              <a:schemeClr val="tx1">
                <a:lumMod val="75000"/>
                <a:lumOff val="25000"/>
              </a:schemeClr>
            </a:solidFill>
          </a:ln>
        </p:spPr>
        <p:txBody>
          <a:bodyPr/>
          <a:lstStyle/>
          <a:p>
            <a:pPr algn="ctr">
              <a:defRPr/>
            </a:pPr>
            <a:r>
              <a:rPr lang="zh-CN" altLang="en-US" dirty="0">
                <a:ea typeface="宋体" panose="02010600030101010101" pitchFamily="2" charset="-122"/>
                <a:cs typeface="+mn-cs"/>
              </a:rPr>
              <a:t>数据来源</a:t>
            </a:r>
            <a:endParaRPr lang="zh-CN" altLang="en-US" dirty="0">
              <a:ea typeface="宋体" panose="02010600030101010101" pitchFamily="2" charset="-122"/>
              <a:cs typeface="+mn-cs"/>
            </a:endParaRPr>
          </a:p>
        </p:txBody>
      </p:sp>
      <p:sp>
        <p:nvSpPr>
          <p:cNvPr id="12" name="TextBox 11"/>
          <p:cNvSpPr txBox="1"/>
          <p:nvPr/>
        </p:nvSpPr>
        <p:spPr>
          <a:xfrm>
            <a:off x="1403350" y="2997200"/>
            <a:ext cx="947738" cy="863600"/>
          </a:xfrm>
          <a:prstGeom prst="rect">
            <a:avLst/>
          </a:prstGeom>
          <a:solidFill>
            <a:schemeClr val="tx2">
              <a:lumMod val="40000"/>
              <a:lumOff val="60000"/>
              <a:alpha val="39000"/>
            </a:schemeClr>
          </a:solidFill>
          <a:ln>
            <a:solidFill>
              <a:schemeClr val="tx1">
                <a:lumMod val="75000"/>
                <a:lumOff val="25000"/>
              </a:schemeClr>
            </a:solidFill>
          </a:ln>
        </p:spPr>
        <p:txBody>
          <a:bodyPr anchor="ctr"/>
          <a:lstStyle/>
          <a:p>
            <a:pPr algn="ctr">
              <a:defRPr/>
            </a:pPr>
            <a:r>
              <a:rPr lang="en-US" altLang="zh-CN" dirty="0" err="1">
                <a:ea typeface="宋体" panose="02010600030101010101" pitchFamily="2" charset="-122"/>
                <a:cs typeface="+mn-cs"/>
              </a:rPr>
              <a:t>MongoDB</a:t>
            </a:r>
            <a:endParaRPr lang="zh-CN" altLang="en-US" dirty="0">
              <a:ea typeface="宋体" panose="02010600030101010101" pitchFamily="2" charset="-122"/>
              <a:cs typeface="+mn-cs"/>
            </a:endParaRPr>
          </a:p>
        </p:txBody>
      </p:sp>
      <p:sp>
        <p:nvSpPr>
          <p:cNvPr id="13" name="TextBox 12"/>
          <p:cNvSpPr txBox="1"/>
          <p:nvPr/>
        </p:nvSpPr>
        <p:spPr>
          <a:xfrm>
            <a:off x="2351088" y="2997200"/>
            <a:ext cx="1008062" cy="863600"/>
          </a:xfrm>
          <a:prstGeom prst="rect">
            <a:avLst/>
          </a:prstGeom>
          <a:solidFill>
            <a:srgbClr val="7030A0">
              <a:alpha val="23000"/>
            </a:srgbClr>
          </a:solidFill>
          <a:ln>
            <a:solidFill>
              <a:schemeClr val="tx1">
                <a:lumMod val="75000"/>
                <a:lumOff val="25000"/>
              </a:schemeClr>
            </a:solidFill>
          </a:ln>
        </p:spPr>
        <p:txBody>
          <a:bodyPr anchor="ctr"/>
          <a:lstStyle/>
          <a:p>
            <a:pPr algn="ctr">
              <a:defRPr/>
            </a:pPr>
            <a:r>
              <a:rPr lang="en-US" altLang="zh-CN" dirty="0">
                <a:ea typeface="宋体" panose="02010600030101010101" pitchFamily="2" charset="-122"/>
                <a:cs typeface="+mn-cs"/>
              </a:rPr>
              <a:t>MySQL</a:t>
            </a:r>
            <a:endParaRPr lang="zh-CN" altLang="en-US" dirty="0">
              <a:ea typeface="宋体" panose="02010600030101010101" pitchFamily="2" charset="-122"/>
              <a:cs typeface="+mn-cs"/>
            </a:endParaRPr>
          </a:p>
        </p:txBody>
      </p:sp>
      <p:sp>
        <p:nvSpPr>
          <p:cNvPr id="14" name="TextBox 13"/>
          <p:cNvSpPr txBox="1"/>
          <p:nvPr/>
        </p:nvSpPr>
        <p:spPr>
          <a:xfrm>
            <a:off x="4067175" y="2997200"/>
            <a:ext cx="936625" cy="863600"/>
          </a:xfrm>
          <a:prstGeom prst="rect">
            <a:avLst/>
          </a:prstGeom>
          <a:solidFill>
            <a:schemeClr val="tx2">
              <a:lumMod val="40000"/>
              <a:lumOff val="60000"/>
              <a:alpha val="39000"/>
            </a:schemeClr>
          </a:solidFill>
          <a:ln>
            <a:solidFill>
              <a:schemeClr val="tx1">
                <a:lumMod val="75000"/>
                <a:lumOff val="25000"/>
              </a:schemeClr>
            </a:solidFill>
          </a:ln>
        </p:spPr>
        <p:txBody>
          <a:bodyPr anchor="ctr"/>
          <a:lstStyle/>
          <a:p>
            <a:pPr algn="ctr">
              <a:defRPr/>
            </a:pPr>
            <a:r>
              <a:rPr lang="en-US" altLang="zh-CN" dirty="0" err="1">
                <a:ea typeface="宋体" panose="02010600030101010101" pitchFamily="2" charset="-122"/>
                <a:cs typeface="+mn-cs"/>
              </a:rPr>
              <a:t>Redis</a:t>
            </a:r>
            <a:endParaRPr lang="zh-CN" altLang="en-US" dirty="0">
              <a:ea typeface="宋体" panose="02010600030101010101" pitchFamily="2" charset="-122"/>
              <a:cs typeface="+mn-cs"/>
            </a:endParaRPr>
          </a:p>
        </p:txBody>
      </p:sp>
      <p:sp>
        <p:nvSpPr>
          <p:cNvPr id="15" name="TextBox 14"/>
          <p:cNvSpPr txBox="1"/>
          <p:nvPr/>
        </p:nvSpPr>
        <p:spPr>
          <a:xfrm>
            <a:off x="5003800" y="2997200"/>
            <a:ext cx="936625" cy="863600"/>
          </a:xfrm>
          <a:prstGeom prst="rect">
            <a:avLst/>
          </a:prstGeom>
          <a:solidFill>
            <a:srgbClr val="7030A0">
              <a:alpha val="23000"/>
            </a:srgbClr>
          </a:solidFill>
          <a:ln>
            <a:solidFill>
              <a:schemeClr val="tx1">
                <a:lumMod val="75000"/>
                <a:lumOff val="25000"/>
              </a:schemeClr>
            </a:solidFill>
          </a:ln>
        </p:spPr>
        <p:txBody>
          <a:bodyPr anchor="ctr"/>
          <a:lstStyle/>
          <a:p>
            <a:pPr algn="ctr">
              <a:defRPr/>
            </a:pPr>
            <a:r>
              <a:rPr lang="en-US" altLang="zh-CN" dirty="0" err="1">
                <a:ea typeface="宋体" panose="02010600030101010101" pitchFamily="2" charset="-122"/>
                <a:cs typeface="+mn-cs"/>
              </a:rPr>
              <a:t>HBase</a:t>
            </a:r>
            <a:endParaRPr lang="zh-CN" altLang="en-US" dirty="0">
              <a:ea typeface="宋体" panose="02010600030101010101" pitchFamily="2" charset="-122"/>
              <a:cs typeface="+mn-cs"/>
            </a:endParaRPr>
          </a:p>
        </p:txBody>
      </p:sp>
      <p:sp>
        <p:nvSpPr>
          <p:cNvPr id="16" name="TextBox 15"/>
          <p:cNvSpPr txBox="1"/>
          <p:nvPr/>
        </p:nvSpPr>
        <p:spPr>
          <a:xfrm>
            <a:off x="1403350" y="2420938"/>
            <a:ext cx="2160588" cy="360362"/>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Storm</a:t>
            </a:r>
            <a:endParaRPr lang="zh-CN" altLang="en-US" dirty="0">
              <a:ea typeface="宋体" panose="02010600030101010101" pitchFamily="2" charset="-122"/>
              <a:cs typeface="+mn-cs"/>
            </a:endParaRPr>
          </a:p>
        </p:txBody>
      </p:sp>
      <p:sp>
        <p:nvSpPr>
          <p:cNvPr id="17" name="TextBox 16"/>
          <p:cNvSpPr txBox="1"/>
          <p:nvPr/>
        </p:nvSpPr>
        <p:spPr>
          <a:xfrm>
            <a:off x="3851275" y="2420938"/>
            <a:ext cx="2089150" cy="360362"/>
          </a:xfrm>
          <a:prstGeom prst="rect">
            <a:avLst/>
          </a:prstGeom>
          <a:solidFill>
            <a:srgbClr val="FFFF00">
              <a:alpha val="29000"/>
            </a:srgbClr>
          </a:soli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Spark</a:t>
            </a:r>
            <a:endParaRPr lang="zh-CN" altLang="en-US" dirty="0">
              <a:ea typeface="宋体" panose="02010600030101010101" pitchFamily="2" charset="-122"/>
              <a:cs typeface="+mn-cs"/>
            </a:endParaRPr>
          </a:p>
        </p:txBody>
      </p:sp>
      <p:sp>
        <p:nvSpPr>
          <p:cNvPr id="20" name="TextBox 19"/>
          <p:cNvSpPr txBox="1"/>
          <p:nvPr/>
        </p:nvSpPr>
        <p:spPr>
          <a:xfrm>
            <a:off x="1403350" y="1844675"/>
            <a:ext cx="2160588" cy="360363"/>
          </a:xfrm>
          <a:prstGeom prst="rect">
            <a:avLst/>
          </a:prstGeom>
          <a:solidFill>
            <a:schemeClr val="accent3">
              <a:lumMod val="75000"/>
              <a:alpha val="29000"/>
            </a:schemeClr>
          </a:solidFill>
          <a:ln>
            <a:solidFill>
              <a:schemeClr val="tx1">
                <a:lumMod val="75000"/>
                <a:lumOff val="25000"/>
              </a:schemeClr>
            </a:solidFill>
          </a:ln>
        </p:spPr>
        <p:txBody>
          <a:bodyPr/>
          <a:lstStyle/>
          <a:p>
            <a:pPr algn="ctr">
              <a:defRPr/>
            </a:pPr>
            <a:r>
              <a:rPr lang="en-US" altLang="zh-CN" dirty="0" err="1">
                <a:ea typeface="宋体" panose="02010600030101010101" pitchFamily="2" charset="-122"/>
                <a:cs typeface="+mn-cs"/>
              </a:rPr>
              <a:t>Solr</a:t>
            </a:r>
            <a:endParaRPr lang="zh-CN" altLang="en-US" dirty="0">
              <a:ea typeface="宋体" panose="02010600030101010101" pitchFamily="2" charset="-122"/>
              <a:cs typeface="+mn-cs"/>
            </a:endParaRPr>
          </a:p>
        </p:txBody>
      </p:sp>
      <p:sp>
        <p:nvSpPr>
          <p:cNvPr id="21" name="TextBox 20"/>
          <p:cNvSpPr txBox="1"/>
          <p:nvPr/>
        </p:nvSpPr>
        <p:spPr>
          <a:xfrm>
            <a:off x="3851275" y="1844675"/>
            <a:ext cx="2089150" cy="360363"/>
          </a:xfrm>
          <a:prstGeom prst="rect">
            <a:avLst/>
          </a:prstGeom>
          <a:gradFill flip="none" rotWithShape="1">
            <a:gsLst>
              <a:gs pos="0">
                <a:srgbClr val="FF3399"/>
              </a:gs>
              <a:gs pos="25000">
                <a:srgbClr val="FF6633"/>
              </a:gs>
              <a:gs pos="50000">
                <a:srgbClr val="FFFF00"/>
              </a:gs>
              <a:gs pos="75000">
                <a:srgbClr val="01A78F"/>
              </a:gs>
              <a:gs pos="100000">
                <a:srgbClr val="3366FF"/>
              </a:gs>
            </a:gsLst>
            <a:lin ang="5400000" scaled="0"/>
            <a:tileRect r="-100000" b="-100000"/>
          </a:gra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BI</a:t>
            </a:r>
            <a:r>
              <a:rPr lang="zh-CN" altLang="en-US" dirty="0">
                <a:ea typeface="宋体" panose="02010600030101010101" pitchFamily="2" charset="-122"/>
                <a:cs typeface="+mn-cs"/>
              </a:rPr>
              <a:t>系统</a:t>
            </a:r>
            <a:endParaRPr lang="zh-CN" altLang="en-US" dirty="0">
              <a:ea typeface="宋体" panose="02010600030101010101" pitchFamily="2" charset="-122"/>
              <a:cs typeface="+mn-cs"/>
            </a:endParaRPr>
          </a:p>
        </p:txBody>
      </p:sp>
      <p:sp>
        <p:nvSpPr>
          <p:cNvPr id="22" name="TextBox 21"/>
          <p:cNvSpPr txBox="1"/>
          <p:nvPr/>
        </p:nvSpPr>
        <p:spPr>
          <a:xfrm>
            <a:off x="827088" y="1844675"/>
            <a:ext cx="431800" cy="3011488"/>
          </a:xfrm>
          <a:prstGeom prst="rect">
            <a:avLst/>
          </a:prstGeom>
          <a:gradFill>
            <a:gsLst>
              <a:gs pos="0">
                <a:srgbClr val="FF3399"/>
              </a:gs>
              <a:gs pos="25000">
                <a:srgbClr val="FF6633"/>
              </a:gs>
              <a:gs pos="50000">
                <a:srgbClr val="FFFF00"/>
              </a:gs>
              <a:gs pos="75000">
                <a:srgbClr val="01A78F"/>
              </a:gs>
              <a:gs pos="100000">
                <a:srgbClr val="3366FF"/>
              </a:gs>
            </a:gsLst>
            <a:lin ang="5400000" scaled="0"/>
          </a:gradFill>
          <a:ln>
            <a:solidFill>
              <a:schemeClr val="tx1">
                <a:lumMod val="75000"/>
                <a:lumOff val="25000"/>
              </a:schemeClr>
            </a:solidFill>
          </a:ln>
        </p:spPr>
        <p:txBody>
          <a:bodyPr vert="eaVert"/>
          <a:lstStyle/>
          <a:p>
            <a:pPr algn="ctr">
              <a:defRPr/>
            </a:pPr>
            <a:r>
              <a:rPr lang="en-US" altLang="zh-CN" dirty="0">
                <a:ea typeface="宋体" panose="02010600030101010101" pitchFamily="2" charset="-122"/>
                <a:cs typeface="+mn-cs"/>
              </a:rPr>
              <a:t>Zookeeper</a:t>
            </a:r>
            <a:endParaRPr lang="zh-CN" altLang="en-US" dirty="0">
              <a:ea typeface="宋体" panose="02010600030101010101" pitchFamily="2" charset="-122"/>
              <a:cs typeface="+mn-cs"/>
            </a:endParaRPr>
          </a:p>
        </p:txBody>
      </p:sp>
      <p:sp>
        <p:nvSpPr>
          <p:cNvPr id="23" name="TextBox 22"/>
          <p:cNvSpPr txBox="1"/>
          <p:nvPr/>
        </p:nvSpPr>
        <p:spPr>
          <a:xfrm>
            <a:off x="250825" y="1868488"/>
            <a:ext cx="433388" cy="3011487"/>
          </a:xfrm>
          <a:prstGeom prst="rect">
            <a:avLst/>
          </a:prstGeom>
          <a:solidFill>
            <a:srgbClr val="66FF99">
              <a:alpha val="29000"/>
            </a:srgbClr>
          </a:solidFill>
          <a:ln>
            <a:solidFill>
              <a:schemeClr val="tx1">
                <a:lumMod val="75000"/>
                <a:lumOff val="25000"/>
              </a:schemeClr>
            </a:solidFill>
          </a:ln>
        </p:spPr>
        <p:txBody>
          <a:bodyPr vert="eaVert"/>
          <a:lstStyle/>
          <a:p>
            <a:pPr algn="ctr">
              <a:defRPr/>
            </a:pPr>
            <a:r>
              <a:rPr lang="en-US" altLang="zh-CN" dirty="0" err="1">
                <a:ea typeface="宋体" panose="02010600030101010101" pitchFamily="2" charset="-122"/>
                <a:cs typeface="+mn-cs"/>
              </a:rPr>
              <a:t>Ambari</a:t>
            </a:r>
            <a:endParaRPr lang="zh-CN" altLang="en-US" dirty="0">
              <a:ea typeface="宋体" panose="02010600030101010101" pitchFamily="2" charset="-122"/>
              <a:cs typeface="+mn-cs"/>
            </a:endParaRPr>
          </a:p>
        </p:txBody>
      </p:sp>
      <p:cxnSp>
        <p:nvCxnSpPr>
          <p:cNvPr id="25" name="直接连接符 24"/>
          <p:cNvCxnSpPr/>
          <p:nvPr/>
        </p:nvCxnSpPr>
        <p:spPr>
          <a:xfrm>
            <a:off x="1331913" y="3933825"/>
            <a:ext cx="48244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7044" name="TextBox 25"/>
          <p:cNvSpPr txBox="1">
            <a:spLocks noChangeArrowheads="1"/>
          </p:cNvSpPr>
          <p:nvPr/>
        </p:nvSpPr>
        <p:spPr bwMode="auto">
          <a:xfrm>
            <a:off x="6162675" y="3998913"/>
            <a:ext cx="1433513" cy="406400"/>
          </a:xfrm>
          <a:prstGeom prst="rect">
            <a:avLst/>
          </a:prstGeom>
          <a:noFill/>
          <a:ln w="9525">
            <a:noFill/>
            <a:miter lim="800000"/>
          </a:ln>
        </p:spPr>
        <p:txBody>
          <a:bodyPr/>
          <a:lstStyle/>
          <a:p>
            <a:r>
              <a:rPr lang="zh-CN" altLang="en-US"/>
              <a:t>采集处理层</a:t>
            </a:r>
            <a:endParaRPr lang="zh-CN" altLang="en-US"/>
          </a:p>
        </p:txBody>
      </p:sp>
      <p:cxnSp>
        <p:nvCxnSpPr>
          <p:cNvPr id="27" name="直接连接符 26"/>
          <p:cNvCxnSpPr/>
          <p:nvPr/>
        </p:nvCxnSpPr>
        <p:spPr>
          <a:xfrm>
            <a:off x="1338263" y="2924175"/>
            <a:ext cx="48244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7046" name="TextBox 27"/>
          <p:cNvSpPr txBox="1">
            <a:spLocks noChangeArrowheads="1"/>
          </p:cNvSpPr>
          <p:nvPr/>
        </p:nvSpPr>
        <p:spPr bwMode="auto">
          <a:xfrm>
            <a:off x="6162675" y="3246438"/>
            <a:ext cx="1433513" cy="407987"/>
          </a:xfrm>
          <a:prstGeom prst="rect">
            <a:avLst/>
          </a:prstGeom>
          <a:noFill/>
          <a:ln w="9525">
            <a:noFill/>
            <a:miter lim="800000"/>
          </a:ln>
        </p:spPr>
        <p:txBody>
          <a:bodyPr/>
          <a:lstStyle/>
          <a:p>
            <a:r>
              <a:rPr lang="zh-CN" altLang="en-US"/>
              <a:t>缓存存储层</a:t>
            </a:r>
            <a:endParaRPr lang="zh-CN" altLang="en-US"/>
          </a:p>
        </p:txBody>
      </p:sp>
      <p:sp>
        <p:nvSpPr>
          <p:cNvPr id="257047" name="TextBox 28"/>
          <p:cNvSpPr txBox="1">
            <a:spLocks noChangeArrowheads="1"/>
          </p:cNvSpPr>
          <p:nvPr/>
        </p:nvSpPr>
        <p:spPr bwMode="auto">
          <a:xfrm>
            <a:off x="6156325" y="2446338"/>
            <a:ext cx="1433513" cy="406400"/>
          </a:xfrm>
          <a:prstGeom prst="rect">
            <a:avLst/>
          </a:prstGeom>
          <a:noFill/>
          <a:ln w="9525">
            <a:noFill/>
            <a:miter lim="800000"/>
          </a:ln>
        </p:spPr>
        <p:txBody>
          <a:bodyPr/>
          <a:lstStyle/>
          <a:p>
            <a:r>
              <a:rPr lang="zh-CN" altLang="en-US"/>
              <a:t>分析计算层</a:t>
            </a:r>
            <a:endParaRPr lang="zh-CN" altLang="en-US"/>
          </a:p>
        </p:txBody>
      </p:sp>
      <p:cxnSp>
        <p:nvCxnSpPr>
          <p:cNvPr id="30" name="直接连接符 29"/>
          <p:cNvCxnSpPr/>
          <p:nvPr/>
        </p:nvCxnSpPr>
        <p:spPr>
          <a:xfrm>
            <a:off x="1338263" y="2295525"/>
            <a:ext cx="48244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7049" name="TextBox 30"/>
          <p:cNvSpPr txBox="1">
            <a:spLocks noChangeArrowheads="1"/>
          </p:cNvSpPr>
          <p:nvPr/>
        </p:nvSpPr>
        <p:spPr bwMode="auto">
          <a:xfrm>
            <a:off x="6162675" y="1798638"/>
            <a:ext cx="1433513" cy="406400"/>
          </a:xfrm>
          <a:prstGeom prst="rect">
            <a:avLst/>
          </a:prstGeom>
          <a:noFill/>
          <a:ln w="9525">
            <a:noFill/>
            <a:miter lim="800000"/>
          </a:ln>
        </p:spPr>
        <p:txBody>
          <a:bodyPr/>
          <a:lstStyle/>
          <a:p>
            <a:r>
              <a:rPr lang="zh-CN" altLang="en-US"/>
              <a:t>查询展示层</a:t>
            </a:r>
            <a:endParaRPr lang="zh-CN" altLang="en-US"/>
          </a:p>
        </p:txBody>
      </p:sp>
      <p:sp>
        <p:nvSpPr>
          <p:cNvPr id="257050" name="TextBox 31"/>
          <p:cNvSpPr txBox="1">
            <a:spLocks noChangeArrowheads="1"/>
          </p:cNvSpPr>
          <p:nvPr/>
        </p:nvSpPr>
        <p:spPr bwMode="auto">
          <a:xfrm>
            <a:off x="111125" y="1268413"/>
            <a:ext cx="1433513" cy="406400"/>
          </a:xfrm>
          <a:prstGeom prst="rect">
            <a:avLst/>
          </a:prstGeom>
          <a:noFill/>
          <a:ln w="9525">
            <a:noFill/>
            <a:miter lim="800000"/>
          </a:ln>
        </p:spPr>
        <p:txBody>
          <a:bodyPr/>
          <a:lstStyle/>
          <a:p>
            <a:r>
              <a:rPr lang="zh-CN" altLang="en-US"/>
              <a:t>系统管理层</a:t>
            </a:r>
            <a:endParaRPr lang="zh-CN" altLang="en-US"/>
          </a:p>
        </p:txBody>
      </p:sp>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013" y="188913"/>
            <a:ext cx="4608512" cy="431800"/>
          </a:xfrm>
          <a:prstGeom prst="rect">
            <a:avLst/>
          </a:prstGeom>
          <a:noFill/>
        </p:spPr>
        <p:txBody>
          <a:bodyPr/>
          <a:lstStyle/>
          <a:p>
            <a:pPr>
              <a:defRPr/>
            </a:pPr>
            <a:r>
              <a:rPr lang="zh-CN" altLang="en-US" sz="2400" dirty="0">
                <a:latin typeface="+mj-ea"/>
                <a:ea typeface="+mj-ea"/>
                <a:cs typeface="+mn-cs"/>
              </a:rPr>
              <a:t>大数据的硬件</a:t>
            </a:r>
            <a:endParaRPr lang="zh-CN" altLang="en-US" sz="2400" dirty="0">
              <a:latin typeface="+mj-ea"/>
              <a:ea typeface="+mj-ea"/>
              <a:cs typeface="+mn-cs"/>
            </a:endParaRPr>
          </a:p>
        </p:txBody>
      </p:sp>
      <p:sp>
        <p:nvSpPr>
          <p:cNvPr id="258050" name="文本框 8"/>
          <p:cNvSpPr txBox="1">
            <a:spLocks noChangeArrowheads="1"/>
          </p:cNvSpPr>
          <p:nvPr/>
        </p:nvSpPr>
        <p:spPr bwMode="auto">
          <a:xfrm>
            <a:off x="709613" y="1008063"/>
            <a:ext cx="1903412" cy="400050"/>
          </a:xfrm>
          <a:prstGeom prst="rect">
            <a:avLst/>
          </a:prstGeom>
          <a:noFill/>
          <a:ln w="9525">
            <a:noFill/>
            <a:miter lim="800000"/>
          </a:ln>
        </p:spPr>
        <p:txBody>
          <a:bodyPr>
            <a:spAutoFit/>
          </a:bodyPr>
          <a:lstStyle/>
          <a:p>
            <a:r>
              <a:rPr lang="zh-CN" altLang="en-US" sz="2000" b="1">
                <a:solidFill>
                  <a:srgbClr val="002060"/>
                </a:solidFill>
                <a:latin typeface="微软雅黑" panose="020B0503020204020204" pitchFamily="34" charset="-122"/>
                <a:ea typeface="微软雅黑" panose="020B0503020204020204" pitchFamily="34" charset="-122"/>
              </a:rPr>
              <a:t>大数据一体机</a:t>
            </a:r>
            <a:endParaRPr lang="zh-CN" altLang="en-US" sz="2000" b="1">
              <a:solidFill>
                <a:srgbClr val="002060"/>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2873375" y="946150"/>
            <a:ext cx="4419600" cy="461963"/>
          </a:xfrm>
          <a:prstGeom prst="rect">
            <a:avLst/>
          </a:prstGeom>
          <a:noFill/>
        </p:spPr>
        <p:txBody>
          <a:bodyPr>
            <a:spAutoFit/>
          </a:bodyPr>
          <a:lstStyle/>
          <a:p>
            <a:pP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cs typeface="+mn-cs"/>
              </a:rPr>
              <a:t>服务器</a:t>
            </a:r>
            <a:r>
              <a:rPr lang="en-US" altLang="zh-CN" dirty="0">
                <a:latin typeface="微软雅黑" panose="020B0503020204020204" pitchFamily="34" charset="-122"/>
                <a:ea typeface="微软雅黑" panose="020B0503020204020204" pitchFamily="34" charset="-122"/>
                <a:cs typeface="+mn-cs"/>
              </a:rPr>
              <a:t>+</a:t>
            </a:r>
            <a:r>
              <a:rPr lang="zh-CN" altLang="en-US" dirty="0">
                <a:latin typeface="微软雅黑" panose="020B0503020204020204" pitchFamily="34" charset="-122"/>
                <a:ea typeface="微软雅黑" panose="020B0503020204020204" pitchFamily="34" charset="-122"/>
                <a:cs typeface="+mn-cs"/>
              </a:rPr>
              <a:t>存储</a:t>
            </a:r>
            <a:r>
              <a:rPr lang="en-US" altLang="zh-CN" dirty="0">
                <a:latin typeface="微软雅黑" panose="020B0503020204020204" pitchFamily="34" charset="-122"/>
                <a:ea typeface="微软雅黑" panose="020B0503020204020204" pitchFamily="34" charset="-122"/>
                <a:cs typeface="+mn-cs"/>
              </a:rPr>
              <a:t>+</a:t>
            </a:r>
            <a:r>
              <a:rPr lang="zh-CN" altLang="en-US" dirty="0">
                <a:latin typeface="微软雅黑" panose="020B0503020204020204" pitchFamily="34" charset="-122"/>
                <a:ea typeface="微软雅黑" panose="020B0503020204020204" pitchFamily="34" charset="-122"/>
                <a:cs typeface="+mn-cs"/>
              </a:rPr>
              <a:t>网络 </a:t>
            </a:r>
            <a:r>
              <a:rPr lang="en-US" altLang="zh-CN" dirty="0">
                <a:latin typeface="微软雅黑" panose="020B0503020204020204" pitchFamily="34" charset="-122"/>
                <a:ea typeface="微软雅黑" panose="020B0503020204020204" pitchFamily="34" charset="-122"/>
                <a:cs typeface="+mn-cs"/>
              </a:rPr>
              <a:t>=</a:t>
            </a:r>
            <a:r>
              <a:rPr lang="zh-CN" altLang="en-US" dirty="0">
                <a:latin typeface="微软雅黑" panose="020B0503020204020204" pitchFamily="34" charset="-122"/>
                <a:ea typeface="微软雅黑" panose="020B0503020204020204" pitchFamily="34" charset="-122"/>
                <a:cs typeface="+mn-cs"/>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cs typeface="+mn-cs"/>
              </a:rPr>
              <a:t>融合基础架构</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cs typeface="+mn-cs"/>
            </a:endParaRPr>
          </a:p>
        </p:txBody>
      </p:sp>
      <p:pic>
        <p:nvPicPr>
          <p:cNvPr id="258052" name="图片 4"/>
          <p:cNvPicPr>
            <a:picLocks noChangeAspect="1"/>
          </p:cNvPicPr>
          <p:nvPr/>
        </p:nvPicPr>
        <p:blipFill>
          <a:blip r:embed="rId1"/>
          <a:srcRect l="25481" t="-449" r="27557"/>
          <a:stretch>
            <a:fillRect/>
          </a:stretch>
        </p:blipFill>
        <p:spPr bwMode="auto">
          <a:xfrm>
            <a:off x="709613" y="2781300"/>
            <a:ext cx="1192212" cy="2270125"/>
          </a:xfrm>
          <a:prstGeom prst="rect">
            <a:avLst/>
          </a:prstGeom>
          <a:noFill/>
          <a:ln w="9525">
            <a:noFill/>
            <a:miter lim="800000"/>
            <a:headEnd/>
            <a:tailEnd/>
          </a:ln>
        </p:spPr>
      </p:pic>
      <p:sp>
        <p:nvSpPr>
          <p:cNvPr id="258053" name="文本框 3"/>
          <p:cNvSpPr txBox="1">
            <a:spLocks noChangeArrowheads="1"/>
          </p:cNvSpPr>
          <p:nvPr/>
        </p:nvSpPr>
        <p:spPr bwMode="auto">
          <a:xfrm>
            <a:off x="179388" y="5067300"/>
            <a:ext cx="2173287" cy="1385888"/>
          </a:xfrm>
          <a:prstGeom prst="rect">
            <a:avLst/>
          </a:prstGeom>
          <a:noFill/>
          <a:ln w="9525">
            <a:noFill/>
            <a:miter lim="800000"/>
          </a:ln>
        </p:spPr>
        <p:txBody>
          <a:bodyPr>
            <a:spAutoFit/>
          </a:bodyPr>
          <a:lstStyle/>
          <a:p>
            <a:r>
              <a:rPr lang="en-US" altLang="zh-CN" sz="1200">
                <a:latin typeface="微软雅黑" panose="020B0503020204020204" pitchFamily="34" charset="-122"/>
                <a:ea typeface="微软雅黑" panose="020B0503020204020204" pitchFamily="34" charset="-122"/>
              </a:rPr>
              <a:t>32</a:t>
            </a:r>
            <a:r>
              <a:rPr lang="zh-CN" altLang="en-US" sz="1200">
                <a:latin typeface="微软雅黑" panose="020B0503020204020204" pitchFamily="34" charset="-122"/>
                <a:ea typeface="微软雅黑" panose="020B0503020204020204" pitchFamily="34" charset="-122"/>
              </a:rPr>
              <a:t>颗处理器、每颗处理器</a:t>
            </a:r>
            <a:r>
              <a:rPr lang="en-US" altLang="zh-CN" sz="1200">
                <a:latin typeface="微软雅黑" panose="020B0503020204020204" pitchFamily="34" charset="-122"/>
                <a:ea typeface="微软雅黑" panose="020B0503020204020204" pitchFamily="34" charset="-122"/>
              </a:rPr>
              <a:t>12</a:t>
            </a:r>
            <a:r>
              <a:rPr lang="zh-CN" altLang="en-US" sz="1200">
                <a:latin typeface="微软雅黑" panose="020B0503020204020204" pitchFamily="34" charset="-122"/>
                <a:ea typeface="微软雅黑" panose="020B0503020204020204" pitchFamily="34" charset="-122"/>
              </a:rPr>
              <a:t>核  </a:t>
            </a:r>
            <a:r>
              <a:rPr lang="en-US" altLang="zh-CN" sz="1200">
                <a:latin typeface="微软雅黑" panose="020B0503020204020204" pitchFamily="34" charset="-122"/>
                <a:ea typeface="微软雅黑" panose="020B0503020204020204" pitchFamily="34" charset="-122"/>
              </a:rPr>
              <a:t>=  384</a:t>
            </a:r>
            <a:r>
              <a:rPr lang="zh-CN" altLang="en-US" sz="1200">
                <a:latin typeface="微软雅黑" panose="020B0503020204020204" pitchFamily="34" charset="-122"/>
                <a:ea typeface="微软雅黑" panose="020B0503020204020204" pitchFamily="34" charset="-122"/>
              </a:rPr>
              <a:t>核 </a:t>
            </a:r>
            <a:r>
              <a:rPr lang="en-US" altLang="zh-CN" sz="1200">
                <a:latin typeface="微软雅黑" panose="020B0503020204020204" pitchFamily="34" charset="-122"/>
                <a:ea typeface="微软雅黑" panose="020B0503020204020204" pitchFamily="34" charset="-122"/>
              </a:rPr>
              <a:t>X 96</a:t>
            </a:r>
            <a:r>
              <a:rPr lang="zh-CN" altLang="en-US" sz="1200">
                <a:latin typeface="微软雅黑" panose="020B0503020204020204" pitchFamily="34" charset="-122"/>
                <a:ea typeface="微软雅黑" panose="020B0503020204020204" pitchFamily="34" charset="-122"/>
              </a:rPr>
              <a:t>个线程</a:t>
            </a:r>
            <a:endParaRPr lang="en-US" altLang="zh-CN" sz="1200">
              <a:latin typeface="微软雅黑" panose="020B0503020204020204" pitchFamily="34" charset="-122"/>
              <a:ea typeface="微软雅黑" panose="020B0503020204020204" pitchFamily="34" charset="-122"/>
            </a:endParaRPr>
          </a:p>
          <a:p>
            <a:endParaRPr lang="en-US" altLang="zh-CN" sz="1200">
              <a:latin typeface="微软雅黑" panose="020B0503020204020204" pitchFamily="34" charset="-122"/>
              <a:ea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rPr>
              <a:t>32TB</a:t>
            </a:r>
            <a:r>
              <a:rPr lang="zh-CN" altLang="en-US" sz="1200">
                <a:latin typeface="微软雅黑" panose="020B0503020204020204" pitchFamily="34" charset="-122"/>
                <a:ea typeface="微软雅黑" panose="020B0503020204020204" pitchFamily="34" charset="-122"/>
              </a:rPr>
              <a:t>的内存     很多中型企业的数据库也只不过几</a:t>
            </a:r>
            <a:r>
              <a:rPr lang="en-US" altLang="zh-CN" sz="1200">
                <a:latin typeface="微软雅黑" panose="020B0503020204020204" pitchFamily="34" charset="-122"/>
                <a:ea typeface="微软雅黑" panose="020B0503020204020204" pitchFamily="34" charset="-122"/>
              </a:rPr>
              <a:t>TB.</a:t>
            </a:r>
            <a:endParaRPr lang="en-US" altLang="zh-CN" sz="1200">
              <a:latin typeface="微软雅黑" panose="020B0503020204020204" pitchFamily="34" charset="-122"/>
              <a:ea typeface="微软雅黑" panose="020B0503020204020204" pitchFamily="34" charset="-122"/>
            </a:endParaRPr>
          </a:p>
          <a:p>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可以完美运行内存计算数据库</a:t>
            </a:r>
            <a:endParaRPr lang="zh-CN" altLang="en-US" sz="1200">
              <a:latin typeface="微软雅黑" panose="020B0503020204020204" pitchFamily="34" charset="-122"/>
              <a:ea typeface="微软雅黑" panose="020B0503020204020204" pitchFamily="34" charset="-122"/>
            </a:endParaRPr>
          </a:p>
        </p:txBody>
      </p:sp>
      <p:sp>
        <p:nvSpPr>
          <p:cNvPr id="258054" name="矩形 6"/>
          <p:cNvSpPr>
            <a:spLocks noChangeArrowheads="1"/>
          </p:cNvSpPr>
          <p:nvPr/>
        </p:nvSpPr>
        <p:spPr bwMode="auto">
          <a:xfrm>
            <a:off x="5940425" y="2257425"/>
            <a:ext cx="2030413" cy="369888"/>
          </a:xfrm>
          <a:prstGeom prst="rect">
            <a:avLst/>
          </a:prstGeom>
          <a:noFill/>
          <a:ln w="9525">
            <a:noFill/>
            <a:miter lim="800000"/>
          </a:ln>
        </p:spPr>
        <p:txBody>
          <a:bodyPr wrap="none">
            <a:spAutoFit/>
          </a:bodyPr>
          <a:lstStyle/>
          <a:p>
            <a:pPr>
              <a:buFont typeface="Arial" panose="020B0604020202020204" pitchFamily="34" charset="0"/>
              <a:buNone/>
            </a:pPr>
            <a:r>
              <a:rPr lang="en-US" altLang="zh-CN">
                <a:latin typeface="Calibri" panose="020F0502020204030204" pitchFamily="34" charset="0"/>
              </a:rPr>
              <a:t>SeaMicro SM15000</a:t>
            </a:r>
            <a:endParaRPr lang="zh-CN" altLang="en-US">
              <a:latin typeface="Calibri" panose="020F0502020204030204" pitchFamily="34" charset="0"/>
            </a:endParaRPr>
          </a:p>
        </p:txBody>
      </p:sp>
      <p:pic>
        <p:nvPicPr>
          <p:cNvPr id="258055" name="图片 7"/>
          <p:cNvPicPr>
            <a:picLocks noChangeAspect="1"/>
          </p:cNvPicPr>
          <p:nvPr/>
        </p:nvPicPr>
        <p:blipFill>
          <a:blip r:embed="rId2"/>
          <a:srcRect/>
          <a:stretch>
            <a:fillRect/>
          </a:stretch>
        </p:blipFill>
        <p:spPr bwMode="auto">
          <a:xfrm>
            <a:off x="6372225" y="1778000"/>
            <a:ext cx="920750" cy="471488"/>
          </a:xfrm>
          <a:prstGeom prst="rect">
            <a:avLst/>
          </a:prstGeom>
          <a:noFill/>
          <a:ln w="9525">
            <a:noFill/>
            <a:miter lim="800000"/>
            <a:headEnd/>
            <a:tailEnd/>
          </a:ln>
        </p:spPr>
      </p:pic>
      <p:pic>
        <p:nvPicPr>
          <p:cNvPr id="258056" name="图片 8"/>
          <p:cNvPicPr>
            <a:picLocks noChangeAspect="1"/>
          </p:cNvPicPr>
          <p:nvPr/>
        </p:nvPicPr>
        <p:blipFill>
          <a:blip r:embed="rId3"/>
          <a:srcRect/>
          <a:stretch>
            <a:fillRect/>
          </a:stretch>
        </p:blipFill>
        <p:spPr bwMode="auto">
          <a:xfrm>
            <a:off x="890588" y="1743075"/>
            <a:ext cx="801687" cy="588963"/>
          </a:xfrm>
          <a:prstGeom prst="rect">
            <a:avLst/>
          </a:prstGeom>
          <a:noFill/>
          <a:ln w="9525">
            <a:noFill/>
            <a:miter lim="800000"/>
            <a:headEnd/>
            <a:tailEnd/>
          </a:ln>
        </p:spPr>
      </p:pic>
      <p:pic>
        <p:nvPicPr>
          <p:cNvPr id="258057" name="图片 9"/>
          <p:cNvPicPr>
            <a:picLocks noChangeAspect="1"/>
          </p:cNvPicPr>
          <p:nvPr/>
        </p:nvPicPr>
        <p:blipFill>
          <a:blip r:embed="rId4"/>
          <a:srcRect l="7906" t="10001" r="9048" b="14761"/>
          <a:stretch>
            <a:fillRect/>
          </a:stretch>
        </p:blipFill>
        <p:spPr bwMode="auto">
          <a:xfrm>
            <a:off x="6065838" y="2611438"/>
            <a:ext cx="1781175" cy="2151062"/>
          </a:xfrm>
          <a:prstGeom prst="rect">
            <a:avLst/>
          </a:prstGeom>
          <a:noFill/>
          <a:ln w="9525">
            <a:noFill/>
            <a:miter lim="800000"/>
            <a:headEnd/>
            <a:tailEnd/>
          </a:ln>
        </p:spPr>
      </p:pic>
      <p:sp>
        <p:nvSpPr>
          <p:cNvPr id="258058" name="文本框 16"/>
          <p:cNvSpPr txBox="1">
            <a:spLocks noChangeArrowheads="1"/>
          </p:cNvSpPr>
          <p:nvPr/>
        </p:nvSpPr>
        <p:spPr bwMode="auto">
          <a:xfrm>
            <a:off x="6262688" y="5068888"/>
            <a:ext cx="2197100" cy="1384300"/>
          </a:xfrm>
          <a:prstGeom prst="rect">
            <a:avLst/>
          </a:prstGeom>
          <a:noFill/>
          <a:ln w="9525">
            <a:noFill/>
            <a:miter lim="800000"/>
          </a:ln>
        </p:spPr>
        <p:txBody>
          <a:bodyPr>
            <a:spAutoFit/>
          </a:bodyPr>
          <a:lstStyle/>
          <a:p>
            <a:r>
              <a:rPr lang="en-US" altLang="zh-CN" sz="1200">
                <a:latin typeface="微软雅黑" panose="020B0503020204020204" pitchFamily="34" charset="-122"/>
                <a:ea typeface="微软雅黑" panose="020B0503020204020204" pitchFamily="34" charset="-122"/>
              </a:rPr>
              <a:t>64</a:t>
            </a:r>
            <a:r>
              <a:rPr lang="zh-CN" altLang="en-US" sz="1200">
                <a:latin typeface="微软雅黑" panose="020B0503020204020204" pitchFamily="34" charset="-122"/>
                <a:ea typeface="微软雅黑" panose="020B0503020204020204" pitchFamily="34" charset="-122"/>
              </a:rPr>
              <a:t>颗处理器、每颗处理器</a:t>
            </a:r>
            <a:r>
              <a:rPr lang="en-US" altLang="zh-CN" sz="1200">
                <a:latin typeface="微软雅黑" panose="020B0503020204020204" pitchFamily="34" charset="-122"/>
                <a:ea typeface="微软雅黑" panose="020B0503020204020204" pitchFamily="34" charset="-122"/>
              </a:rPr>
              <a:t>8</a:t>
            </a:r>
            <a:r>
              <a:rPr lang="zh-CN" altLang="en-US" sz="1200">
                <a:latin typeface="微软雅黑" panose="020B0503020204020204" pitchFamily="34" charset="-122"/>
                <a:ea typeface="微软雅黑" panose="020B0503020204020204" pitchFamily="34" charset="-122"/>
              </a:rPr>
              <a:t>核  </a:t>
            </a:r>
            <a:r>
              <a:rPr lang="en-US" altLang="zh-CN" sz="1200">
                <a:latin typeface="微软雅黑" panose="020B0503020204020204" pitchFamily="34" charset="-122"/>
                <a:ea typeface="微软雅黑" panose="020B0503020204020204" pitchFamily="34" charset="-122"/>
              </a:rPr>
              <a:t>=  512</a:t>
            </a:r>
            <a:r>
              <a:rPr lang="zh-CN" altLang="en-US" sz="1200">
                <a:latin typeface="微软雅黑" panose="020B0503020204020204" pitchFamily="34" charset="-122"/>
                <a:ea typeface="微软雅黑" panose="020B0503020204020204" pitchFamily="34" charset="-122"/>
              </a:rPr>
              <a:t>核心</a:t>
            </a:r>
            <a:endParaRPr lang="en-US" altLang="zh-CN" sz="1200">
              <a:latin typeface="微软雅黑" panose="020B0503020204020204" pitchFamily="34" charset="-122"/>
              <a:ea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rPr>
              <a:t>4TB</a:t>
            </a:r>
            <a:r>
              <a:rPr lang="zh-CN" altLang="en-US" sz="1200">
                <a:latin typeface="微软雅黑" panose="020B0503020204020204" pitchFamily="34" charset="-122"/>
                <a:ea typeface="微软雅黑" panose="020B0503020204020204" pitchFamily="34" charset="-122"/>
              </a:rPr>
              <a:t>的内存  </a:t>
            </a:r>
            <a:r>
              <a:rPr lang="en-US" altLang="zh-CN" sz="1200">
                <a:latin typeface="微软雅黑" panose="020B0503020204020204" pitchFamily="34" charset="-122"/>
                <a:ea typeface="微软雅黑" panose="020B0503020204020204" pitchFamily="34" charset="-122"/>
              </a:rPr>
              <a:t>5PB</a:t>
            </a:r>
            <a:r>
              <a:rPr lang="zh-CN" altLang="en-US" sz="1200">
                <a:latin typeface="微软雅黑" panose="020B0503020204020204" pitchFamily="34" charset="-122"/>
                <a:ea typeface="微软雅黑" panose="020B0503020204020204" pitchFamily="34" charset="-122"/>
              </a:rPr>
              <a:t>本地存储</a:t>
            </a:r>
            <a:endParaRPr lang="en-US" altLang="zh-CN" sz="1200">
              <a:latin typeface="微软雅黑" panose="020B0503020204020204" pitchFamily="34" charset="-122"/>
              <a:ea typeface="微软雅黑" panose="020B0503020204020204" pitchFamily="34" charset="-122"/>
            </a:endParaRPr>
          </a:p>
          <a:p>
            <a:endParaRPr lang="en-US" altLang="zh-CN" sz="1200">
              <a:latin typeface="微软雅黑" panose="020B0503020204020204" pitchFamily="34" charset="-122"/>
              <a:ea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rPr>
              <a:t>10U</a:t>
            </a:r>
            <a:r>
              <a:rPr lang="zh-CN" altLang="en-US" sz="1200">
                <a:latin typeface="微软雅黑" panose="020B0503020204020204" pitchFamily="34" charset="-122"/>
                <a:ea typeface="微软雅黑" panose="020B0503020204020204" pitchFamily="34" charset="-122"/>
              </a:rPr>
              <a:t>的空间</a:t>
            </a:r>
            <a:endParaRPr lang="en-US" altLang="zh-CN" sz="1200">
              <a:latin typeface="微软雅黑" panose="020B0503020204020204" pitchFamily="34" charset="-122"/>
              <a:ea typeface="微软雅黑" panose="020B0503020204020204" pitchFamily="34" charset="-122"/>
            </a:endParaRPr>
          </a:p>
          <a:p>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万兆以太网</a:t>
            </a:r>
            <a:endParaRPr lang="zh-CN" altLang="en-US" sz="1200">
              <a:latin typeface="微软雅黑" panose="020B0503020204020204" pitchFamily="34" charset="-122"/>
              <a:ea typeface="微软雅黑" panose="020B0503020204020204" pitchFamily="34" charset="-122"/>
            </a:endParaRPr>
          </a:p>
        </p:txBody>
      </p:sp>
      <p:sp>
        <p:nvSpPr>
          <p:cNvPr id="258059" name="文本框 17"/>
          <p:cNvSpPr txBox="1">
            <a:spLocks noChangeArrowheads="1"/>
          </p:cNvSpPr>
          <p:nvPr/>
        </p:nvSpPr>
        <p:spPr bwMode="auto">
          <a:xfrm>
            <a:off x="2971800" y="2443163"/>
            <a:ext cx="1925638" cy="368300"/>
          </a:xfrm>
          <a:prstGeom prst="rect">
            <a:avLst/>
          </a:prstGeom>
          <a:noFill/>
          <a:ln w="9525">
            <a:noFill/>
            <a:miter lim="800000"/>
          </a:ln>
        </p:spPr>
        <p:txBody>
          <a:bodyPr>
            <a:spAutoFit/>
          </a:bodyPr>
          <a:lstStyle/>
          <a:p>
            <a:r>
              <a:rPr lang="en-US" altLang="zh-CN">
                <a:latin typeface="Calibri" panose="020F0502020204030204" pitchFamily="34" charset="0"/>
              </a:rPr>
              <a:t>System x3650 M4</a:t>
            </a:r>
            <a:endParaRPr lang="en-US" altLang="zh-CN">
              <a:latin typeface="Calibri" panose="020F0502020204030204" pitchFamily="34" charset="0"/>
            </a:endParaRPr>
          </a:p>
        </p:txBody>
      </p:sp>
      <p:pic>
        <p:nvPicPr>
          <p:cNvPr id="258060" name="图片 12"/>
          <p:cNvPicPr>
            <a:picLocks noChangeAspect="1"/>
          </p:cNvPicPr>
          <p:nvPr/>
        </p:nvPicPr>
        <p:blipFill>
          <a:blip r:embed="rId5"/>
          <a:srcRect/>
          <a:stretch>
            <a:fillRect/>
          </a:stretch>
        </p:blipFill>
        <p:spPr bwMode="auto">
          <a:xfrm>
            <a:off x="3276600" y="1746250"/>
            <a:ext cx="1204913" cy="777875"/>
          </a:xfrm>
          <a:prstGeom prst="rect">
            <a:avLst/>
          </a:prstGeom>
          <a:noFill/>
          <a:ln w="9525">
            <a:noFill/>
            <a:miter lim="800000"/>
            <a:headEnd/>
            <a:tailEnd/>
          </a:ln>
        </p:spPr>
      </p:pic>
      <p:sp>
        <p:nvSpPr>
          <p:cNvPr id="258061" name="文本框 2"/>
          <p:cNvSpPr txBox="1">
            <a:spLocks noChangeArrowheads="1"/>
          </p:cNvSpPr>
          <p:nvPr/>
        </p:nvSpPr>
        <p:spPr bwMode="auto">
          <a:xfrm>
            <a:off x="2971800" y="5067300"/>
            <a:ext cx="2078038" cy="1385888"/>
          </a:xfrm>
          <a:prstGeom prst="rect">
            <a:avLst/>
          </a:prstGeom>
          <a:noFill/>
          <a:ln w="9525">
            <a:noFill/>
            <a:miter lim="800000"/>
          </a:ln>
        </p:spPr>
        <p:txBody>
          <a:bodyPr>
            <a:spAutoFit/>
          </a:bodyPr>
          <a:lstStyle/>
          <a:p>
            <a:r>
              <a:rPr lang="zh-CN" altLang="en-US" sz="1200">
                <a:latin typeface="微软雅黑" panose="020B0503020204020204" pitchFamily="34" charset="-122"/>
                <a:ea typeface="微软雅黑" panose="020B0503020204020204" pitchFamily="34" charset="-122"/>
              </a:rPr>
              <a:t>机架式 </a:t>
            </a:r>
            <a:r>
              <a:rPr lang="en-US" altLang="zh-CN" sz="1200">
                <a:latin typeface="微软雅黑" panose="020B0503020204020204" pitchFamily="34" charset="-122"/>
                <a:ea typeface="微软雅黑" panose="020B0503020204020204" pitchFamily="34" charset="-122"/>
              </a:rPr>
              <a:t>2U</a:t>
            </a:r>
            <a:endParaRPr lang="en-US" altLang="zh-CN" sz="1200">
              <a:latin typeface="微软雅黑" panose="020B0503020204020204" pitchFamily="34" charset="-122"/>
              <a:ea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rPr>
              <a:t>颗处理器 </a:t>
            </a:r>
            <a:r>
              <a:rPr lang="en-US" altLang="zh-CN" sz="1200">
                <a:latin typeface="微软雅黑" panose="020B0503020204020204" pitchFamily="34" charset="-122"/>
                <a:ea typeface="微软雅黑" panose="020B0503020204020204" pitchFamily="34" charset="-122"/>
              </a:rPr>
              <a:t>8</a:t>
            </a:r>
            <a:r>
              <a:rPr lang="zh-CN" altLang="en-US" sz="1200">
                <a:latin typeface="微软雅黑" panose="020B0503020204020204" pitchFamily="34" charset="-122"/>
                <a:ea typeface="微软雅黑" panose="020B0503020204020204" pitchFamily="34" charset="-122"/>
              </a:rPr>
              <a:t>核心</a:t>
            </a:r>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内存最大 </a:t>
            </a:r>
            <a:r>
              <a:rPr lang="en-US" altLang="zh-CN" sz="1200">
                <a:latin typeface="微软雅黑" panose="020B0503020204020204" pitchFamily="34" charset="-122"/>
                <a:ea typeface="微软雅黑" panose="020B0503020204020204" pitchFamily="34" charset="-122"/>
              </a:rPr>
              <a:t>768GB</a:t>
            </a:r>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本地存储</a:t>
            </a:r>
            <a:r>
              <a:rPr lang="en-US" altLang="zh-CN" sz="1200">
                <a:latin typeface="微软雅黑" panose="020B0503020204020204" pitchFamily="34" charset="-122"/>
                <a:ea typeface="微软雅黑" panose="020B0503020204020204" pitchFamily="34" charset="-122"/>
              </a:rPr>
              <a:t>9TB</a:t>
            </a:r>
            <a:endParaRPr lang="en-US" altLang="zh-CN" sz="1200">
              <a:latin typeface="微软雅黑" panose="020B0503020204020204" pitchFamily="34" charset="-122"/>
              <a:ea typeface="微软雅黑" panose="020B0503020204020204" pitchFamily="34" charset="-122"/>
            </a:endParaRPr>
          </a:p>
          <a:p>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换算成</a:t>
            </a:r>
            <a:r>
              <a:rPr lang="en-US" altLang="zh-CN" sz="1200">
                <a:latin typeface="微软雅黑" panose="020B0503020204020204" pitchFamily="34" charset="-122"/>
                <a:ea typeface="微软雅黑" panose="020B0503020204020204" pitchFamily="34" charset="-122"/>
              </a:rPr>
              <a:t>10U</a:t>
            </a:r>
            <a:r>
              <a:rPr lang="zh-CN" altLang="en-US" sz="1200">
                <a:latin typeface="微软雅黑" panose="020B0503020204020204" pitchFamily="34" charset="-122"/>
                <a:ea typeface="微软雅黑" panose="020B0503020204020204" pitchFamily="34" charset="-122"/>
              </a:rPr>
              <a:t>的空间</a:t>
            </a:r>
            <a:endParaRPr lang="en-US" altLang="zh-CN" sz="1200">
              <a:latin typeface="微软雅黑" panose="020B0503020204020204" pitchFamily="34" charset="-122"/>
              <a:ea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rPr>
              <a:t>80</a:t>
            </a:r>
            <a:r>
              <a:rPr lang="zh-CN" altLang="en-US" sz="1200">
                <a:latin typeface="微软雅黑" panose="020B0503020204020204" pitchFamily="34" charset="-122"/>
                <a:ea typeface="微软雅黑" panose="020B0503020204020204" pitchFamily="34" charset="-122"/>
              </a:rPr>
              <a:t>核心 </a:t>
            </a:r>
            <a:endParaRPr lang="zh-CN" altLang="en-US" sz="1200">
              <a:latin typeface="微软雅黑" panose="020B0503020204020204" pitchFamily="34" charset="-122"/>
              <a:ea typeface="微软雅黑" panose="020B0503020204020204" pitchFamily="34" charset="-122"/>
            </a:endParaRPr>
          </a:p>
        </p:txBody>
      </p:sp>
      <p:sp>
        <p:nvSpPr>
          <p:cNvPr id="258062" name="矩形 14"/>
          <p:cNvSpPr>
            <a:spLocks noChangeArrowheads="1"/>
          </p:cNvSpPr>
          <p:nvPr/>
        </p:nvSpPr>
        <p:spPr bwMode="auto">
          <a:xfrm>
            <a:off x="750888" y="2425700"/>
            <a:ext cx="1228725" cy="369888"/>
          </a:xfrm>
          <a:prstGeom prst="rect">
            <a:avLst/>
          </a:prstGeom>
          <a:noFill/>
          <a:ln w="9525">
            <a:noFill/>
            <a:miter lim="800000"/>
          </a:ln>
        </p:spPr>
        <p:txBody>
          <a:bodyPr wrap="none">
            <a:spAutoFit/>
          </a:bodyPr>
          <a:lstStyle/>
          <a:p>
            <a:r>
              <a:rPr lang="en-US" altLang="zh-CN">
                <a:latin typeface="Calibri" panose="020F0502020204030204" pitchFamily="34" charset="0"/>
              </a:rPr>
              <a:t>Exadata X3</a:t>
            </a:r>
            <a:endParaRPr lang="zh-CN" altLang="en-US">
              <a:latin typeface="Calibri" panose="020F0502020204030204" pitchFamily="34" charset="0"/>
            </a:endParaRPr>
          </a:p>
        </p:txBody>
      </p:sp>
      <p:pic>
        <p:nvPicPr>
          <p:cNvPr id="258063" name="Picture 2" descr="https://timgsa.baidu.com/timg?image&amp;quality=80&amp;size=b10000_10000&amp;sec=1498319157&amp;di=5342e77a3087c1345393ee07260bdb20&amp;src=http://i1.hexunimg.cn/2012-05-14/141374828.jpg"/>
          <p:cNvPicPr>
            <a:picLocks noChangeAspect="1" noChangeArrowheads="1"/>
          </p:cNvPicPr>
          <p:nvPr/>
        </p:nvPicPr>
        <p:blipFill>
          <a:blip r:embed="rId6"/>
          <a:srcRect/>
          <a:stretch>
            <a:fillRect/>
          </a:stretch>
        </p:blipFill>
        <p:spPr bwMode="auto">
          <a:xfrm>
            <a:off x="2244725" y="2890838"/>
            <a:ext cx="3381375" cy="20891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73" name="Picture 2"/>
          <p:cNvPicPr>
            <a:picLocks noChangeAspect="1" noChangeArrowheads="1"/>
          </p:cNvPicPr>
          <p:nvPr/>
        </p:nvPicPr>
        <p:blipFill>
          <a:blip r:embed="rId1"/>
          <a:srcRect/>
          <a:stretch>
            <a:fillRect/>
          </a:stretch>
        </p:blipFill>
        <p:spPr bwMode="auto">
          <a:xfrm>
            <a:off x="323850" y="1125538"/>
            <a:ext cx="7704138" cy="5043487"/>
          </a:xfrm>
          <a:prstGeom prst="rect">
            <a:avLst/>
          </a:prstGeom>
          <a:noFill/>
          <a:ln w="9525">
            <a:noFill/>
            <a:miter lim="800000"/>
            <a:headEnd/>
            <a:tailEnd/>
          </a:ln>
        </p:spPr>
      </p:pic>
      <p:sp>
        <p:nvSpPr>
          <p:cNvPr id="3" name="矩形 2"/>
          <p:cNvSpPr/>
          <p:nvPr/>
        </p:nvSpPr>
        <p:spPr>
          <a:xfrm>
            <a:off x="1187450" y="260350"/>
            <a:ext cx="2032000" cy="461963"/>
          </a:xfrm>
          <a:prstGeom prst="rect">
            <a:avLst/>
          </a:prstGeom>
        </p:spPr>
        <p:txBody>
          <a:bodyPr wrap="none">
            <a:spAutoFit/>
          </a:bodyPr>
          <a:lstStyle/>
          <a:p>
            <a:pPr>
              <a:defRPr/>
            </a:pPr>
            <a:r>
              <a:rPr lang="zh-CN" altLang="en-US" sz="2400" dirty="0">
                <a:latin typeface="+mj-ea"/>
                <a:ea typeface="+mj-ea"/>
                <a:cs typeface="+mn-cs"/>
              </a:rPr>
              <a:t>大数据的硬件</a:t>
            </a:r>
            <a:endParaRPr lang="zh-CN" altLang="en-US" sz="2400" dirty="0">
              <a:latin typeface="+mj-ea"/>
              <a:ea typeface="+mj-ea"/>
              <a:cs typeface="+mn-cs"/>
            </a:endParaRPr>
          </a:p>
        </p:txBody>
      </p:sp>
    </p:spTree>
  </p:cSld>
  <p:clrMapOvr>
    <a:masterClrMapping/>
  </p:clrMapOvr>
  <p:transition>
    <p:fade/>
  </p:transition>
  <p:timing>
    <p:tnLst>
      <p:par>
        <p:cTn id="1" dur="indefinite" restart="never" nodeType="tmRoot"/>
      </p:par>
    </p:tnLst>
  </p:timing>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pGPnozGtbSEuSxX56hIBSmA"/>
</p:tagLst>
</file>

<file path=ppt/tags/tag11.xml><?xml version="1.0" encoding="utf-8"?>
<p:tagLst xmlns:p="http://schemas.openxmlformats.org/presentationml/2006/main">
  <p:tag name="THINKCELLSHAPEDONOTDELETE" val="plkLFD0ISxUWRgkjSJrAMYQ"/>
</p:tagLst>
</file>

<file path=ppt/tags/tag12.xml><?xml version="1.0" encoding="utf-8"?>
<p:tagLst xmlns:p="http://schemas.openxmlformats.org/presentationml/2006/main">
  <p:tag name="THINKCELLSHAPEDONOTDELETE" val="plkLFD0ISxUWRgkjSJrAMYQ"/>
</p:tagLst>
</file>

<file path=ppt/tags/tag13.xml><?xml version="1.0" encoding="utf-8"?>
<p:tagLst xmlns:p="http://schemas.openxmlformats.org/presentationml/2006/main">
  <p:tag name="THINKCELLSHAPEDONOTDELETE" val="plkLFD0ISxUWRgkjSJrAMYQ"/>
</p:tagLst>
</file>

<file path=ppt/tags/tag2.xml><?xml version="1.0" encoding="utf-8"?>
<p:tagLst xmlns:p="http://schemas.openxmlformats.org/presentationml/2006/main">
  <p:tag name="THINKCELLSHAPEDONOTDELETE" val="pGPnozGtbSEuSxX56hIBSmA"/>
</p:tagLst>
</file>

<file path=ppt/tags/tag3.xml><?xml version="1.0" encoding="utf-8"?>
<p:tagLst xmlns:p="http://schemas.openxmlformats.org/presentationml/2006/main">
  <p:tag name="THINKCELLSHAPEDONOTDELETE" val="pGPnozGtbSEuSxX56hIBSmA"/>
</p:tagLst>
</file>

<file path=ppt/tags/tag4.xml><?xml version="1.0" encoding="utf-8"?>
<p:tagLst xmlns:p="http://schemas.openxmlformats.org/presentationml/2006/main">
  <p:tag name="THINKCELLSHAPEDONOTDELETE" val="pGPnozGtbSEuSxX56hIBSmA"/>
</p:tagLst>
</file>

<file path=ppt/tags/tag5.xml><?xml version="1.0" encoding="utf-8"?>
<p:tagLst xmlns:p="http://schemas.openxmlformats.org/presentationml/2006/main">
  <p:tag name="THINKCELLSHAPEDONOTDELETE" val="pGPnozGtbSEuSxX56hIBSmA"/>
</p:tagLst>
</file>

<file path=ppt/tags/tag6.xml><?xml version="1.0" encoding="utf-8"?>
<p:tagLst xmlns:p="http://schemas.openxmlformats.org/presentationml/2006/main">
  <p:tag name="THINKCELLSHAPEDONOTDELETE" val="pGPnozGtbSEuSxX56hIBSmA"/>
</p:tagLst>
</file>

<file path=ppt/tags/tag7.xml><?xml version="1.0" encoding="utf-8"?>
<p:tagLst xmlns:p="http://schemas.openxmlformats.org/presentationml/2006/main">
  <p:tag name="THINKCELLSHAPEDONOTDELETE" val="pGPnozGtbSEuSxX56hIBSmA"/>
</p:tagLst>
</file>

<file path=ppt/tags/tag8.xml><?xml version="1.0" encoding="utf-8"?>
<p:tagLst xmlns:p="http://schemas.openxmlformats.org/presentationml/2006/main">
  <p:tag name="THINKCELLSHAPEDONOTDELETE" val="pGPnozGtbSEuSxX56hIBSmA"/>
</p:tagLst>
</file>

<file path=ppt/tags/tag9.xml><?xml version="1.0" encoding="utf-8"?>
<p:tagLst xmlns:p="http://schemas.openxmlformats.org/presentationml/2006/main">
  <p:tag name="THINKCELLSHAPEDONOTDELETE" val="pGPnozGtbSEuSxX56hIBSmA"/>
</p:tagLst>
</file>

<file path=ppt/theme/theme1.xml><?xml version="1.0" encoding="utf-8"?>
<a:theme xmlns:a="http://schemas.openxmlformats.org/drawingml/2006/main" name="000">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defRPr dirty="0"/>
        </a:defPPr>
      </a:lstStyle>
    </a:txDef>
  </a:objectDefaults>
  <a:extraClrSchemeLst>
    <a:extraClrScheme>
      <a:clrScheme name="00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0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0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0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0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0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0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0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0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0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0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0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中油瑞飞ppt模板20110323</Template>
  <TotalTime>0</TotalTime>
  <Words>20680</Words>
  <Application>WPS 演示</Application>
  <PresentationFormat>全屏显示(4:3)</PresentationFormat>
  <Paragraphs>1637</Paragraphs>
  <Slides>135</Slides>
  <Notes>59</Notes>
  <HiddenSlides>0</HiddenSlides>
  <MMClips>0</MMClips>
  <ScaleCrop>false</ScaleCrop>
  <HeadingPairs>
    <vt:vector size="8" baseType="variant">
      <vt:variant>
        <vt:lpstr>已用的字体</vt:lpstr>
      </vt:variant>
      <vt:variant>
        <vt:i4>26</vt:i4>
      </vt:variant>
      <vt:variant>
        <vt:lpstr>主题</vt:lpstr>
      </vt:variant>
      <vt:variant>
        <vt:i4>2</vt:i4>
      </vt:variant>
      <vt:variant>
        <vt:lpstr>嵌入 OLE 服务器</vt:lpstr>
      </vt:variant>
      <vt:variant>
        <vt:i4>0</vt:i4>
      </vt:variant>
      <vt:variant>
        <vt:lpstr>幻灯片标题</vt:lpstr>
      </vt:variant>
      <vt:variant>
        <vt:i4>135</vt:i4>
      </vt:variant>
    </vt:vector>
  </HeadingPairs>
  <TitlesOfParts>
    <vt:vector size="163" baseType="lpstr">
      <vt:lpstr>Arial</vt:lpstr>
      <vt:lpstr>宋体</vt:lpstr>
      <vt:lpstr>Wingdings</vt:lpstr>
      <vt:lpstr>微软雅黑</vt:lpstr>
      <vt:lpstr>黑体</vt:lpstr>
      <vt:lpstr>Arial</vt:lpstr>
      <vt:lpstr>Tahoma</vt:lpstr>
      <vt:lpstr>Arial Black</vt:lpstr>
      <vt:lpstr>Segoe UI</vt:lpstr>
      <vt:lpstr>MS PGothic</vt:lpstr>
      <vt:lpstr>Microsoft JhengHei</vt:lpstr>
      <vt:lpstr>PMingLiU</vt:lpstr>
      <vt:lpstr>Arial Unicode MS</vt:lpstr>
      <vt:lpstr>Calibri</vt:lpstr>
      <vt:lpstr>Arial Narrow</vt:lpstr>
      <vt:lpstr>Times New Roman</vt:lpstr>
      <vt:lpstr>文鼎新特黑</vt:lpstr>
      <vt:lpstr>Arial Unicode MS</vt:lpstr>
      <vt:lpstr>Times New Roman</vt:lpstr>
      <vt:lpstr>华文细黑</vt:lpstr>
      <vt:lpstr>Georgia</vt:lpstr>
      <vt:lpstr>方正细圆简体</vt:lpstr>
      <vt:lpstr>文鼎新粗黑</vt:lpstr>
      <vt:lpstr>Segoe UI Light</vt:lpstr>
      <vt:lpstr>Lucida Sans Unicode</vt:lpstr>
      <vt:lpstr>Gulim</vt:lpstr>
      <vt:lpstr>000</vt:lpstr>
      <vt:lpstr>1</vt:lpstr>
      <vt:lpstr>PowerPoint 演示文稿</vt:lpstr>
      <vt:lpstr>目录</vt:lpstr>
      <vt:lpstr>引言：顺丰菜鸟之争</vt:lpstr>
      <vt:lpstr>数据本质是生产资料和资产</vt:lpstr>
      <vt:lpstr>数据爆炸式增长（每分钟……）</vt:lpstr>
      <vt:lpstr>PowerPoint 演示文稿</vt:lpstr>
      <vt:lpstr>PowerPoint 演示文稿</vt:lpstr>
      <vt:lpstr>需要不同“看”数据的方式</vt:lpstr>
      <vt:lpstr>需要更高性价比的数据计算与储存方式</vt:lpstr>
      <vt:lpstr>PowerPoint 演示文稿</vt:lpstr>
      <vt:lpstr>超越企业现有 IT 的数据解决能量</vt:lpstr>
      <vt:lpstr>中央政府对大数据的重视程度</vt:lpstr>
      <vt:lpstr>目录</vt:lpstr>
      <vt:lpstr>PowerPoint 演示文稿</vt:lpstr>
      <vt:lpstr>什么是数据？</vt:lpstr>
      <vt:lpstr>PowerPoint 演示文稿</vt:lpstr>
      <vt:lpstr>PowerPoint 演示文稿</vt:lpstr>
      <vt:lpstr>大数据的解释</vt:lpstr>
      <vt:lpstr>大数据带来的思维变革</vt:lpstr>
      <vt:lpstr>大数据带来的思维变革（更多）</vt:lpstr>
      <vt:lpstr>大数据带来的思维变革（更多）</vt:lpstr>
      <vt:lpstr>大数据带来的思维变革（更多）</vt:lpstr>
      <vt:lpstr>大数据带来的思维变革（更多）</vt:lpstr>
      <vt:lpstr>大数据带来的思维变革（更杂）</vt:lpstr>
      <vt:lpstr>大数据带来的思维变革（更好）</vt:lpstr>
      <vt:lpstr>大数据的4V特征</vt:lpstr>
      <vt:lpstr>大数据的4V特征（Volume）</vt:lpstr>
      <vt:lpstr>大数据的4V特征（Variety）</vt:lpstr>
      <vt:lpstr>大数据的4V特征（Velocity）</vt:lpstr>
      <vt:lpstr>大数据的4V特征（Value）</vt:lpstr>
      <vt:lpstr>PowerPoint 演示文稿</vt:lpstr>
      <vt:lpstr>大数据商业价值---大数据为“未来的新石油”</vt:lpstr>
      <vt:lpstr>大数据商业价值---企业经营决策</vt:lpstr>
      <vt:lpstr>大数据商业价值---个性化营销</vt:lpstr>
      <vt:lpstr>大数据商业价值---互联网金融的核心是大数据</vt:lpstr>
      <vt:lpstr>大数据商业价值---所有互联网公司都将是大数据公司</vt:lpstr>
      <vt:lpstr>大数据商业价值---数据列入企业资产负债表只是时间问题</vt:lpstr>
      <vt:lpstr>大数据改变生活</vt:lpstr>
      <vt:lpstr>软件是大数据的引擎</vt:lpstr>
      <vt:lpstr>大数据生态:软件是引擎</vt:lpstr>
      <vt:lpstr>技术领域的挑战</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商品零售大数据</vt:lpstr>
      <vt:lpstr>消费大数据</vt:lpstr>
      <vt:lpstr>大数据+政治</vt:lpstr>
      <vt:lpstr>证监会大数据</vt:lpstr>
      <vt:lpstr>金融大数据</vt:lpstr>
      <vt:lpstr>金融交易大数据</vt:lpstr>
      <vt:lpstr>制造业大数据</vt:lpstr>
      <vt:lpstr>PowerPoint 演示文稿</vt:lpstr>
      <vt:lpstr>能源大数据</vt:lpstr>
      <vt:lpstr>交通大数据</vt:lpstr>
      <vt:lpstr>公安大数据</vt:lpstr>
      <vt:lpstr>文化传媒大数据</vt:lpstr>
      <vt:lpstr>航空大数据</vt:lpstr>
      <vt:lpstr>PowerPoint 演示文稿</vt:lpstr>
      <vt:lpstr>京东大数据</vt:lpstr>
      <vt:lpstr>京东大数据</vt:lpstr>
      <vt:lpstr>京东大数据分析流</vt:lpstr>
      <vt:lpstr>京东大数据平台结构</vt:lpstr>
      <vt:lpstr>京东大数据应用与服务</vt:lpstr>
      <vt:lpstr>京东大数据</vt:lpstr>
      <vt:lpstr>京东大数据</vt:lpstr>
      <vt:lpstr>京东大数据</vt:lpstr>
      <vt:lpstr>京东大数据</vt:lpstr>
      <vt:lpstr>京东大数据</vt:lpstr>
      <vt:lpstr>京东大数据</vt:lpstr>
      <vt:lpstr>京东大数据</vt:lpstr>
      <vt:lpstr>京东大数据</vt:lpstr>
      <vt:lpstr>根据用户兴趣的定制化广告投放</vt:lpstr>
      <vt:lpstr>京东大数据</vt:lpstr>
      <vt:lpstr>京东大数据</vt:lpstr>
      <vt:lpstr>京东大数据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overview</dc:title>
  <dc:creator>zcb</dc:creator>
  <cp:lastModifiedBy>Administrator</cp:lastModifiedBy>
  <cp:revision>1834</cp:revision>
  <dcterms:created xsi:type="dcterms:W3CDTF">2011-03-23T07:21:00Z</dcterms:created>
  <dcterms:modified xsi:type="dcterms:W3CDTF">2017-07-04T15:31:48Z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